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85"/>
  </p:notesMasterIdLst>
  <p:sldIdLst>
    <p:sldId id="257" r:id="rId2"/>
    <p:sldId id="270" r:id="rId3"/>
    <p:sldId id="269" r:id="rId4"/>
    <p:sldId id="268" r:id="rId5"/>
    <p:sldId id="346" r:id="rId6"/>
    <p:sldId id="315" r:id="rId7"/>
    <p:sldId id="262" r:id="rId8"/>
    <p:sldId id="279" r:id="rId9"/>
    <p:sldId id="319" r:id="rId10"/>
    <p:sldId id="317" r:id="rId11"/>
    <p:sldId id="320" r:id="rId12"/>
    <p:sldId id="321" r:id="rId13"/>
    <p:sldId id="313" r:id="rId14"/>
    <p:sldId id="322" r:id="rId15"/>
    <p:sldId id="325" r:id="rId16"/>
    <p:sldId id="326" r:id="rId17"/>
    <p:sldId id="327" r:id="rId18"/>
    <p:sldId id="259" r:id="rId19"/>
    <p:sldId id="328" r:id="rId20"/>
    <p:sldId id="316" r:id="rId21"/>
    <p:sldId id="345" r:id="rId22"/>
    <p:sldId id="331" r:id="rId23"/>
    <p:sldId id="330" r:id="rId24"/>
    <p:sldId id="337" r:id="rId25"/>
    <p:sldId id="333" r:id="rId26"/>
    <p:sldId id="332" r:id="rId27"/>
    <p:sldId id="338" r:id="rId28"/>
    <p:sldId id="334" r:id="rId29"/>
    <p:sldId id="336" r:id="rId30"/>
    <p:sldId id="335" r:id="rId31"/>
    <p:sldId id="494" r:id="rId32"/>
    <p:sldId id="372" r:id="rId33"/>
    <p:sldId id="309" r:id="rId34"/>
    <p:sldId id="347" r:id="rId35"/>
    <p:sldId id="349" r:id="rId36"/>
    <p:sldId id="487" r:id="rId37"/>
    <p:sldId id="460" r:id="rId38"/>
    <p:sldId id="462" r:id="rId39"/>
    <p:sldId id="466" r:id="rId40"/>
    <p:sldId id="467" r:id="rId41"/>
    <p:sldId id="468" r:id="rId42"/>
    <p:sldId id="368" r:id="rId43"/>
    <p:sldId id="370" r:id="rId44"/>
    <p:sldId id="371" r:id="rId45"/>
    <p:sldId id="416" r:id="rId46"/>
    <p:sldId id="417" r:id="rId47"/>
    <p:sldId id="418" r:id="rId48"/>
    <p:sldId id="419" r:id="rId49"/>
    <p:sldId id="422" r:id="rId50"/>
    <p:sldId id="488" r:id="rId51"/>
    <p:sldId id="489" r:id="rId52"/>
    <p:sldId id="490" r:id="rId53"/>
    <p:sldId id="491" r:id="rId54"/>
    <p:sldId id="397" r:id="rId55"/>
    <p:sldId id="396" r:id="rId56"/>
    <p:sldId id="414" r:id="rId57"/>
    <p:sldId id="415" r:id="rId58"/>
    <p:sldId id="307" r:id="rId59"/>
    <p:sldId id="482" r:id="rId60"/>
    <p:sldId id="483" r:id="rId61"/>
    <p:sldId id="484" r:id="rId62"/>
    <p:sldId id="485" r:id="rId63"/>
    <p:sldId id="486" r:id="rId64"/>
    <p:sldId id="351" r:id="rId65"/>
    <p:sldId id="340" r:id="rId66"/>
    <p:sldId id="379" r:id="rId67"/>
    <p:sldId id="378" r:id="rId68"/>
    <p:sldId id="308" r:id="rId69"/>
    <p:sldId id="497" r:id="rId70"/>
    <p:sldId id="499" r:id="rId71"/>
    <p:sldId id="498" r:id="rId72"/>
    <p:sldId id="495" r:id="rId73"/>
    <p:sldId id="496" r:id="rId74"/>
    <p:sldId id="500" r:id="rId75"/>
    <p:sldId id="501" r:id="rId76"/>
    <p:sldId id="506" r:id="rId77"/>
    <p:sldId id="383" r:id="rId78"/>
    <p:sldId id="360" r:id="rId79"/>
    <p:sldId id="341" r:id="rId80"/>
    <p:sldId id="373" r:id="rId81"/>
    <p:sldId id="361" r:id="rId82"/>
    <p:sldId id="258" r:id="rId83"/>
    <p:sldId id="264" r:id="rId84"/>
    <p:sldId id="266" r:id="rId85"/>
    <p:sldId id="267" r:id="rId86"/>
    <p:sldId id="366" r:id="rId87"/>
    <p:sldId id="367" r:id="rId88"/>
    <p:sldId id="311" r:id="rId89"/>
    <p:sldId id="423" r:id="rId90"/>
    <p:sldId id="507" r:id="rId91"/>
    <p:sldId id="343" r:id="rId92"/>
    <p:sldId id="502" r:id="rId93"/>
    <p:sldId id="380" r:id="rId94"/>
    <p:sldId id="381" r:id="rId95"/>
    <p:sldId id="503" r:id="rId96"/>
    <p:sldId id="505" r:id="rId97"/>
    <p:sldId id="504" r:id="rId98"/>
    <p:sldId id="376" r:id="rId99"/>
    <p:sldId id="377" r:id="rId100"/>
    <p:sldId id="508" r:id="rId101"/>
    <p:sldId id="411" r:id="rId102"/>
    <p:sldId id="412" r:id="rId103"/>
    <p:sldId id="398" r:id="rId104"/>
    <p:sldId id="399" r:id="rId105"/>
    <p:sldId id="400" r:id="rId106"/>
    <p:sldId id="401" r:id="rId107"/>
    <p:sldId id="402" r:id="rId108"/>
    <p:sldId id="403" r:id="rId109"/>
    <p:sldId id="404" r:id="rId110"/>
    <p:sldId id="405" r:id="rId111"/>
    <p:sldId id="425" r:id="rId112"/>
    <p:sldId id="434" r:id="rId113"/>
    <p:sldId id="435" r:id="rId114"/>
    <p:sldId id="426" r:id="rId115"/>
    <p:sldId id="427" r:id="rId116"/>
    <p:sldId id="428" r:id="rId117"/>
    <p:sldId id="429" r:id="rId118"/>
    <p:sldId id="430" r:id="rId119"/>
    <p:sldId id="432" r:id="rId120"/>
    <p:sldId id="431" r:id="rId121"/>
    <p:sldId id="433" r:id="rId122"/>
    <p:sldId id="436" r:id="rId123"/>
    <p:sldId id="437" r:id="rId124"/>
    <p:sldId id="438" r:id="rId125"/>
    <p:sldId id="439" r:id="rId126"/>
    <p:sldId id="395" r:id="rId127"/>
    <p:sldId id="393" r:id="rId128"/>
    <p:sldId id="394" r:id="rId129"/>
    <p:sldId id="440" r:id="rId130"/>
    <p:sldId id="442" r:id="rId131"/>
    <p:sldId id="441" r:id="rId132"/>
    <p:sldId id="310" r:id="rId133"/>
    <p:sldId id="407" r:id="rId134"/>
    <p:sldId id="408" r:id="rId135"/>
    <p:sldId id="409" r:id="rId136"/>
    <p:sldId id="410" r:id="rId137"/>
    <p:sldId id="492" r:id="rId138"/>
    <p:sldId id="445" r:id="rId139"/>
    <p:sldId id="446" r:id="rId140"/>
    <p:sldId id="443" r:id="rId141"/>
    <p:sldId id="509" r:id="rId142"/>
    <p:sldId id="392" r:id="rId143"/>
    <p:sldId id="386" r:id="rId144"/>
    <p:sldId id="387" r:id="rId145"/>
    <p:sldId id="455" r:id="rId146"/>
    <p:sldId id="388" r:id="rId147"/>
    <p:sldId id="457" r:id="rId148"/>
    <p:sldId id="458" r:id="rId149"/>
    <p:sldId id="459" r:id="rId150"/>
    <p:sldId id="362" r:id="rId151"/>
    <p:sldId id="348" r:id="rId152"/>
    <p:sldId id="406" r:id="rId153"/>
    <p:sldId id="520" r:id="rId154"/>
    <p:sldId id="521" r:id="rId155"/>
    <p:sldId id="522" r:id="rId156"/>
    <p:sldId id="390" r:id="rId157"/>
    <p:sldId id="391" r:id="rId158"/>
    <p:sldId id="354" r:id="rId159"/>
    <p:sldId id="355" r:id="rId160"/>
    <p:sldId id="469" r:id="rId161"/>
    <p:sldId id="353" r:id="rId162"/>
    <p:sldId id="471" r:id="rId163"/>
    <p:sldId id="472" r:id="rId164"/>
    <p:sldId id="473" r:id="rId165"/>
    <p:sldId id="474" r:id="rId166"/>
    <p:sldId id="475" r:id="rId167"/>
    <p:sldId id="477" r:id="rId168"/>
    <p:sldId id="478" r:id="rId169"/>
    <p:sldId id="479" r:id="rId170"/>
    <p:sldId id="481" r:id="rId171"/>
    <p:sldId id="312" r:id="rId172"/>
    <p:sldId id="470" r:id="rId173"/>
    <p:sldId id="510" r:id="rId174"/>
    <p:sldId id="511" r:id="rId175"/>
    <p:sldId id="512" r:id="rId176"/>
    <p:sldId id="513" r:id="rId177"/>
    <p:sldId id="514" r:id="rId178"/>
    <p:sldId id="515" r:id="rId179"/>
    <p:sldId id="516" r:id="rId180"/>
    <p:sldId id="517" r:id="rId181"/>
    <p:sldId id="518" r:id="rId182"/>
    <p:sldId id="519" r:id="rId183"/>
    <p:sldId id="304" r:id="rId184"/>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813" autoAdjust="0"/>
  </p:normalViewPr>
  <p:slideViewPr>
    <p:cSldViewPr snapToGrid="0">
      <p:cViewPr varScale="1">
        <p:scale>
          <a:sx n="101" d="100"/>
          <a:sy n="101" d="100"/>
        </p:scale>
        <p:origin x="91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6399CC2-1E0C-4BE2-80D8-499B07E7F44E}" type="datetimeFigureOut">
              <a:rPr lang="it-IT" smtClean="0"/>
              <a:t>30/07/2020</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EC82D5C-BA71-4F58-841A-A831228D69C0}" type="slidenum">
              <a:rPr lang="it-IT" smtClean="0"/>
              <a:t>‹N›</a:t>
            </a:fld>
            <a:endParaRPr lang="it-IT"/>
          </a:p>
        </p:txBody>
      </p:sp>
    </p:spTree>
    <p:extLst>
      <p:ext uri="{BB962C8B-B14F-4D97-AF65-F5344CB8AC3E}">
        <p14:creationId xmlns:p14="http://schemas.microsoft.com/office/powerpoint/2010/main" val="412617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dfce81f19_0_11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dfce81f19_0_11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45caf3b90_1_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45caf3b90_1_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3711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45caf3b90_1_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45caf3b90_1_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9378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45caf3b90_1_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45caf3b90_1_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7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45caf3b90_1_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45caf3b90_1_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34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45caf3b90_1_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45caf3b90_1_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45caf3b90_1_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45caf3b90_1_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159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45caf3b90_1_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45caf3b90_1_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805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45caf3b90_1_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45caf3b90_1_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957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45caf3b90_1_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45caf3b90_1_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031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45caf3b90_1_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45caf3b90_1_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9893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45caf3b90_1_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45caf3b90_1_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661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45caf3b90_1_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45caf3b90_1_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903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CC6585-DE3F-4E0C-9F7F-F5A9BA4CE6E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F8AF182-551B-443D-8EFD-62281C52BE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3384F76-857B-41EC-A19B-744EFF239520}"/>
              </a:ext>
            </a:extLst>
          </p:cNvPr>
          <p:cNvSpPr>
            <a:spLocks noGrp="1"/>
          </p:cNvSpPr>
          <p:nvPr>
            <p:ph type="dt" sz="half" idx="10"/>
          </p:nvPr>
        </p:nvSpPr>
        <p:spPr/>
        <p:txBody>
          <a:bodyPr/>
          <a:lstStyle/>
          <a:p>
            <a:fld id="{BB1A95F2-FBF4-493E-BF89-C6507B304889}" type="datetimeFigureOut">
              <a:rPr lang="it-IT" smtClean="0"/>
              <a:t>30/07/2020</a:t>
            </a:fld>
            <a:endParaRPr lang="it-IT"/>
          </a:p>
        </p:txBody>
      </p:sp>
      <p:sp>
        <p:nvSpPr>
          <p:cNvPr id="5" name="Segnaposto piè di pagina 4">
            <a:extLst>
              <a:ext uri="{FF2B5EF4-FFF2-40B4-BE49-F238E27FC236}">
                <a16:creationId xmlns:a16="http://schemas.microsoft.com/office/drawing/2014/main" id="{310F6FC4-B0CA-43BE-82DF-7EB8AA5B83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745DDF9-F40B-4E61-B64F-34BE5A6CB67C}"/>
              </a:ext>
            </a:extLst>
          </p:cNvPr>
          <p:cNvSpPr>
            <a:spLocks noGrp="1"/>
          </p:cNvSpPr>
          <p:nvPr>
            <p:ph type="sldNum" sz="quarter" idx="12"/>
          </p:nvPr>
        </p:nvSpPr>
        <p:spPr/>
        <p:txBody>
          <a:bodyPr/>
          <a:lstStyle/>
          <a:p>
            <a:fld id="{29748025-F2CC-4333-847F-3BA6DD7B7494}" type="slidenum">
              <a:rPr lang="it-IT" smtClean="0"/>
              <a:t>‹N›</a:t>
            </a:fld>
            <a:endParaRPr lang="it-IT"/>
          </a:p>
        </p:txBody>
      </p:sp>
    </p:spTree>
    <p:extLst>
      <p:ext uri="{BB962C8B-B14F-4D97-AF65-F5344CB8AC3E}">
        <p14:creationId xmlns:p14="http://schemas.microsoft.com/office/powerpoint/2010/main" val="362651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B6D9AF-9CFC-43BB-8957-682B0C90D65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E12987E-4D43-4570-A22E-983CE838240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D4F1587-8B94-421F-BA5A-8D0C7DBCB9A4}"/>
              </a:ext>
            </a:extLst>
          </p:cNvPr>
          <p:cNvSpPr>
            <a:spLocks noGrp="1"/>
          </p:cNvSpPr>
          <p:nvPr>
            <p:ph type="dt" sz="half" idx="10"/>
          </p:nvPr>
        </p:nvSpPr>
        <p:spPr/>
        <p:txBody>
          <a:bodyPr/>
          <a:lstStyle/>
          <a:p>
            <a:fld id="{BB1A95F2-FBF4-493E-BF89-C6507B304889}" type="datetimeFigureOut">
              <a:rPr lang="it-IT" smtClean="0"/>
              <a:t>30/07/2020</a:t>
            </a:fld>
            <a:endParaRPr lang="it-IT"/>
          </a:p>
        </p:txBody>
      </p:sp>
      <p:sp>
        <p:nvSpPr>
          <p:cNvPr id="5" name="Segnaposto piè di pagina 4">
            <a:extLst>
              <a:ext uri="{FF2B5EF4-FFF2-40B4-BE49-F238E27FC236}">
                <a16:creationId xmlns:a16="http://schemas.microsoft.com/office/drawing/2014/main" id="{66EA080E-49F0-464C-AF92-520D42D9DD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24B154-BB09-4D60-B506-8613A7C66730}"/>
              </a:ext>
            </a:extLst>
          </p:cNvPr>
          <p:cNvSpPr>
            <a:spLocks noGrp="1"/>
          </p:cNvSpPr>
          <p:nvPr>
            <p:ph type="sldNum" sz="quarter" idx="12"/>
          </p:nvPr>
        </p:nvSpPr>
        <p:spPr/>
        <p:txBody>
          <a:bodyPr/>
          <a:lstStyle/>
          <a:p>
            <a:fld id="{29748025-F2CC-4333-847F-3BA6DD7B7494}" type="slidenum">
              <a:rPr lang="it-IT" smtClean="0"/>
              <a:t>‹N›</a:t>
            </a:fld>
            <a:endParaRPr lang="it-IT"/>
          </a:p>
        </p:txBody>
      </p:sp>
    </p:spTree>
    <p:extLst>
      <p:ext uri="{BB962C8B-B14F-4D97-AF65-F5344CB8AC3E}">
        <p14:creationId xmlns:p14="http://schemas.microsoft.com/office/powerpoint/2010/main" val="1306393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052A479-2B7C-43EF-B475-81679762C62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CB4091E-73AC-4586-9A43-E2797753ACA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0766267-852A-4DDF-9B4C-72ECCC98431B}"/>
              </a:ext>
            </a:extLst>
          </p:cNvPr>
          <p:cNvSpPr>
            <a:spLocks noGrp="1"/>
          </p:cNvSpPr>
          <p:nvPr>
            <p:ph type="dt" sz="half" idx="10"/>
          </p:nvPr>
        </p:nvSpPr>
        <p:spPr/>
        <p:txBody>
          <a:bodyPr/>
          <a:lstStyle/>
          <a:p>
            <a:fld id="{BB1A95F2-FBF4-493E-BF89-C6507B304889}" type="datetimeFigureOut">
              <a:rPr lang="it-IT" smtClean="0"/>
              <a:t>30/07/2020</a:t>
            </a:fld>
            <a:endParaRPr lang="it-IT"/>
          </a:p>
        </p:txBody>
      </p:sp>
      <p:sp>
        <p:nvSpPr>
          <p:cNvPr id="5" name="Segnaposto piè di pagina 4">
            <a:extLst>
              <a:ext uri="{FF2B5EF4-FFF2-40B4-BE49-F238E27FC236}">
                <a16:creationId xmlns:a16="http://schemas.microsoft.com/office/drawing/2014/main" id="{0C346713-B073-4FE8-858A-D964D531C9D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6D3C831-F54F-4843-AB96-AFC10B289FAB}"/>
              </a:ext>
            </a:extLst>
          </p:cNvPr>
          <p:cNvSpPr>
            <a:spLocks noGrp="1"/>
          </p:cNvSpPr>
          <p:nvPr>
            <p:ph type="sldNum" sz="quarter" idx="12"/>
          </p:nvPr>
        </p:nvSpPr>
        <p:spPr/>
        <p:txBody>
          <a:bodyPr/>
          <a:lstStyle/>
          <a:p>
            <a:fld id="{29748025-F2CC-4333-847F-3BA6DD7B7494}" type="slidenum">
              <a:rPr lang="it-IT" smtClean="0"/>
              <a:t>‹N›</a:t>
            </a:fld>
            <a:endParaRPr lang="it-IT"/>
          </a:p>
        </p:txBody>
      </p:sp>
    </p:spTree>
    <p:extLst>
      <p:ext uri="{BB962C8B-B14F-4D97-AF65-F5344CB8AC3E}">
        <p14:creationId xmlns:p14="http://schemas.microsoft.com/office/powerpoint/2010/main" val="184243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1">
  <p:cSld name="Two columns 1">
    <p:spTree>
      <p:nvGrpSpPr>
        <p:cNvPr id="1" name="Shape 47"/>
        <p:cNvGrpSpPr/>
        <p:nvPr/>
      </p:nvGrpSpPr>
      <p:grpSpPr>
        <a:xfrm>
          <a:off x="0" y="0"/>
          <a:ext cx="0" cy="0"/>
          <a:chOff x="0" y="0"/>
          <a:chExt cx="0" cy="0"/>
        </a:xfrm>
      </p:grpSpPr>
      <p:sp>
        <p:nvSpPr>
          <p:cNvPr id="48" name="Google Shape;48;p8"/>
          <p:cNvSpPr txBox="1">
            <a:spLocks noGrp="1"/>
          </p:cNvSpPr>
          <p:nvPr>
            <p:ph type="subTitle" idx="1"/>
          </p:nvPr>
        </p:nvSpPr>
        <p:spPr>
          <a:xfrm>
            <a:off x="1246221" y="3192433"/>
            <a:ext cx="3836400" cy="393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733">
                <a:solidFill>
                  <a:srgbClr val="B7B7B7"/>
                </a:solidFill>
                <a:latin typeface="DM Serif Display"/>
                <a:ea typeface="DM Serif Display"/>
                <a:cs typeface="DM Serif Display"/>
                <a:sym typeface="DM Serif Display"/>
              </a:defRPr>
            </a:lvl1pPr>
            <a:lvl2pPr lvl="1" rtl="0">
              <a:spcBef>
                <a:spcPts val="2133"/>
              </a:spcBef>
              <a:spcAft>
                <a:spcPts val="0"/>
              </a:spcAft>
              <a:buNone/>
              <a:defRPr>
                <a:solidFill>
                  <a:srgbClr val="B7B7B7"/>
                </a:solidFill>
                <a:latin typeface="DM Serif Display"/>
                <a:ea typeface="DM Serif Display"/>
                <a:cs typeface="DM Serif Display"/>
                <a:sym typeface="DM Serif Display"/>
              </a:defRPr>
            </a:lvl2pPr>
            <a:lvl3pPr lvl="2" rtl="0">
              <a:spcBef>
                <a:spcPts val="2133"/>
              </a:spcBef>
              <a:spcAft>
                <a:spcPts val="0"/>
              </a:spcAft>
              <a:buNone/>
              <a:defRPr>
                <a:solidFill>
                  <a:srgbClr val="B7B7B7"/>
                </a:solidFill>
                <a:latin typeface="DM Serif Display"/>
                <a:ea typeface="DM Serif Display"/>
                <a:cs typeface="DM Serif Display"/>
                <a:sym typeface="DM Serif Display"/>
              </a:defRPr>
            </a:lvl3pPr>
            <a:lvl4pPr lvl="3" rtl="0">
              <a:spcBef>
                <a:spcPts val="2133"/>
              </a:spcBef>
              <a:spcAft>
                <a:spcPts val="0"/>
              </a:spcAft>
              <a:buNone/>
              <a:defRPr>
                <a:solidFill>
                  <a:srgbClr val="B7B7B7"/>
                </a:solidFill>
                <a:latin typeface="DM Serif Display"/>
                <a:ea typeface="DM Serif Display"/>
                <a:cs typeface="DM Serif Display"/>
                <a:sym typeface="DM Serif Display"/>
              </a:defRPr>
            </a:lvl4pPr>
            <a:lvl5pPr lvl="4" rtl="0">
              <a:spcBef>
                <a:spcPts val="2133"/>
              </a:spcBef>
              <a:spcAft>
                <a:spcPts val="0"/>
              </a:spcAft>
              <a:buNone/>
              <a:defRPr>
                <a:solidFill>
                  <a:srgbClr val="B7B7B7"/>
                </a:solidFill>
                <a:latin typeface="DM Serif Display"/>
                <a:ea typeface="DM Serif Display"/>
                <a:cs typeface="DM Serif Display"/>
                <a:sym typeface="DM Serif Display"/>
              </a:defRPr>
            </a:lvl5pPr>
            <a:lvl6pPr lvl="5" rtl="0">
              <a:spcBef>
                <a:spcPts val="2133"/>
              </a:spcBef>
              <a:spcAft>
                <a:spcPts val="0"/>
              </a:spcAft>
              <a:buNone/>
              <a:defRPr>
                <a:solidFill>
                  <a:srgbClr val="B7B7B7"/>
                </a:solidFill>
                <a:latin typeface="DM Serif Display"/>
                <a:ea typeface="DM Serif Display"/>
                <a:cs typeface="DM Serif Display"/>
                <a:sym typeface="DM Serif Display"/>
              </a:defRPr>
            </a:lvl6pPr>
            <a:lvl7pPr lvl="6" rtl="0">
              <a:spcBef>
                <a:spcPts val="2133"/>
              </a:spcBef>
              <a:spcAft>
                <a:spcPts val="0"/>
              </a:spcAft>
              <a:buNone/>
              <a:defRPr>
                <a:solidFill>
                  <a:srgbClr val="B7B7B7"/>
                </a:solidFill>
                <a:latin typeface="DM Serif Display"/>
                <a:ea typeface="DM Serif Display"/>
                <a:cs typeface="DM Serif Display"/>
                <a:sym typeface="DM Serif Display"/>
              </a:defRPr>
            </a:lvl7pPr>
            <a:lvl8pPr lvl="7" rtl="0">
              <a:spcBef>
                <a:spcPts val="2133"/>
              </a:spcBef>
              <a:spcAft>
                <a:spcPts val="0"/>
              </a:spcAft>
              <a:buNone/>
              <a:defRPr>
                <a:solidFill>
                  <a:srgbClr val="B7B7B7"/>
                </a:solidFill>
                <a:latin typeface="DM Serif Display"/>
                <a:ea typeface="DM Serif Display"/>
                <a:cs typeface="DM Serif Display"/>
                <a:sym typeface="DM Serif Display"/>
              </a:defRPr>
            </a:lvl8pPr>
            <a:lvl9pPr lvl="8" rtl="0">
              <a:spcBef>
                <a:spcPts val="2133"/>
              </a:spcBef>
              <a:spcAft>
                <a:spcPts val="2133"/>
              </a:spcAft>
              <a:buNone/>
              <a:defRPr>
                <a:solidFill>
                  <a:srgbClr val="B7B7B7"/>
                </a:solidFill>
                <a:latin typeface="DM Serif Display"/>
                <a:ea typeface="DM Serif Display"/>
                <a:cs typeface="DM Serif Display"/>
                <a:sym typeface="DM Serif Display"/>
              </a:defRPr>
            </a:lvl9pPr>
          </a:lstStyle>
          <a:p>
            <a:endParaRPr/>
          </a:p>
        </p:txBody>
      </p:sp>
      <p:sp>
        <p:nvSpPr>
          <p:cNvPr id="49" name="Google Shape;49;p8"/>
          <p:cNvSpPr txBox="1">
            <a:spLocks noGrp="1"/>
          </p:cNvSpPr>
          <p:nvPr>
            <p:ph type="subTitle" idx="2"/>
          </p:nvPr>
        </p:nvSpPr>
        <p:spPr>
          <a:xfrm>
            <a:off x="1246221" y="3429000"/>
            <a:ext cx="38364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333">
                <a:solidFill>
                  <a:srgbClr val="B7B7B7"/>
                </a:solidFill>
              </a:defRPr>
            </a:lvl1pPr>
            <a:lvl2pPr lvl="1" rtl="0">
              <a:spcBef>
                <a:spcPts val="2133"/>
              </a:spcBef>
              <a:spcAft>
                <a:spcPts val="0"/>
              </a:spcAft>
              <a:buNone/>
              <a:defRPr>
                <a:solidFill>
                  <a:srgbClr val="B7B7B7"/>
                </a:solidFill>
              </a:defRPr>
            </a:lvl2pPr>
            <a:lvl3pPr lvl="2" rtl="0">
              <a:spcBef>
                <a:spcPts val="2133"/>
              </a:spcBef>
              <a:spcAft>
                <a:spcPts val="0"/>
              </a:spcAft>
              <a:buNone/>
              <a:defRPr>
                <a:solidFill>
                  <a:srgbClr val="B7B7B7"/>
                </a:solidFill>
              </a:defRPr>
            </a:lvl3pPr>
            <a:lvl4pPr lvl="3" rtl="0">
              <a:spcBef>
                <a:spcPts val="2133"/>
              </a:spcBef>
              <a:spcAft>
                <a:spcPts val="0"/>
              </a:spcAft>
              <a:buNone/>
              <a:defRPr>
                <a:solidFill>
                  <a:srgbClr val="B7B7B7"/>
                </a:solidFill>
              </a:defRPr>
            </a:lvl4pPr>
            <a:lvl5pPr lvl="4" rtl="0">
              <a:spcBef>
                <a:spcPts val="2133"/>
              </a:spcBef>
              <a:spcAft>
                <a:spcPts val="0"/>
              </a:spcAft>
              <a:buNone/>
              <a:defRPr>
                <a:solidFill>
                  <a:srgbClr val="B7B7B7"/>
                </a:solidFill>
              </a:defRPr>
            </a:lvl5pPr>
            <a:lvl6pPr lvl="5" rtl="0">
              <a:spcBef>
                <a:spcPts val="2133"/>
              </a:spcBef>
              <a:spcAft>
                <a:spcPts val="0"/>
              </a:spcAft>
              <a:buNone/>
              <a:defRPr>
                <a:solidFill>
                  <a:srgbClr val="B7B7B7"/>
                </a:solidFill>
              </a:defRPr>
            </a:lvl6pPr>
            <a:lvl7pPr lvl="6" rtl="0">
              <a:spcBef>
                <a:spcPts val="2133"/>
              </a:spcBef>
              <a:spcAft>
                <a:spcPts val="0"/>
              </a:spcAft>
              <a:buNone/>
              <a:defRPr>
                <a:solidFill>
                  <a:srgbClr val="B7B7B7"/>
                </a:solidFill>
              </a:defRPr>
            </a:lvl7pPr>
            <a:lvl8pPr lvl="7" rtl="0">
              <a:spcBef>
                <a:spcPts val="2133"/>
              </a:spcBef>
              <a:spcAft>
                <a:spcPts val="0"/>
              </a:spcAft>
              <a:buNone/>
              <a:defRPr>
                <a:solidFill>
                  <a:srgbClr val="B7B7B7"/>
                </a:solidFill>
              </a:defRPr>
            </a:lvl8pPr>
            <a:lvl9pPr lvl="8" rtl="0">
              <a:spcBef>
                <a:spcPts val="2133"/>
              </a:spcBef>
              <a:spcAft>
                <a:spcPts val="2133"/>
              </a:spcAft>
              <a:buNone/>
              <a:defRPr>
                <a:solidFill>
                  <a:srgbClr val="B7B7B7"/>
                </a:solidFill>
              </a:defRPr>
            </a:lvl9pPr>
          </a:lstStyle>
          <a:p>
            <a:endParaRPr/>
          </a:p>
        </p:txBody>
      </p:sp>
      <p:sp>
        <p:nvSpPr>
          <p:cNvPr id="50" name="Google Shape;50;p8"/>
          <p:cNvSpPr txBox="1">
            <a:spLocks noGrp="1"/>
          </p:cNvSpPr>
          <p:nvPr>
            <p:ph type="subTitle" idx="3"/>
          </p:nvPr>
        </p:nvSpPr>
        <p:spPr>
          <a:xfrm>
            <a:off x="7161720" y="3192433"/>
            <a:ext cx="3836400" cy="393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733">
                <a:latin typeface="DM Serif Display"/>
                <a:ea typeface="DM Serif Display"/>
                <a:cs typeface="DM Serif Display"/>
                <a:sym typeface="DM Serif Display"/>
              </a:defRPr>
            </a:lvl1pPr>
            <a:lvl2pPr lvl="1" rtl="0">
              <a:spcBef>
                <a:spcPts val="2133"/>
              </a:spcBef>
              <a:spcAft>
                <a:spcPts val="0"/>
              </a:spcAft>
              <a:buNone/>
              <a:defRPr>
                <a:latin typeface="DM Serif Display"/>
                <a:ea typeface="DM Serif Display"/>
                <a:cs typeface="DM Serif Display"/>
                <a:sym typeface="DM Serif Display"/>
              </a:defRPr>
            </a:lvl2pPr>
            <a:lvl3pPr lvl="2" rtl="0">
              <a:spcBef>
                <a:spcPts val="2133"/>
              </a:spcBef>
              <a:spcAft>
                <a:spcPts val="0"/>
              </a:spcAft>
              <a:buNone/>
              <a:defRPr>
                <a:latin typeface="DM Serif Display"/>
                <a:ea typeface="DM Serif Display"/>
                <a:cs typeface="DM Serif Display"/>
                <a:sym typeface="DM Serif Display"/>
              </a:defRPr>
            </a:lvl3pPr>
            <a:lvl4pPr lvl="3" rtl="0">
              <a:spcBef>
                <a:spcPts val="2133"/>
              </a:spcBef>
              <a:spcAft>
                <a:spcPts val="0"/>
              </a:spcAft>
              <a:buNone/>
              <a:defRPr>
                <a:latin typeface="DM Serif Display"/>
                <a:ea typeface="DM Serif Display"/>
                <a:cs typeface="DM Serif Display"/>
                <a:sym typeface="DM Serif Display"/>
              </a:defRPr>
            </a:lvl4pPr>
            <a:lvl5pPr lvl="4" rtl="0">
              <a:spcBef>
                <a:spcPts val="2133"/>
              </a:spcBef>
              <a:spcAft>
                <a:spcPts val="0"/>
              </a:spcAft>
              <a:buNone/>
              <a:defRPr>
                <a:latin typeface="DM Serif Display"/>
                <a:ea typeface="DM Serif Display"/>
                <a:cs typeface="DM Serif Display"/>
                <a:sym typeface="DM Serif Display"/>
              </a:defRPr>
            </a:lvl5pPr>
            <a:lvl6pPr lvl="5" rtl="0">
              <a:spcBef>
                <a:spcPts val="2133"/>
              </a:spcBef>
              <a:spcAft>
                <a:spcPts val="0"/>
              </a:spcAft>
              <a:buNone/>
              <a:defRPr>
                <a:latin typeface="DM Serif Display"/>
                <a:ea typeface="DM Serif Display"/>
                <a:cs typeface="DM Serif Display"/>
                <a:sym typeface="DM Serif Display"/>
              </a:defRPr>
            </a:lvl6pPr>
            <a:lvl7pPr lvl="6" rtl="0">
              <a:spcBef>
                <a:spcPts val="2133"/>
              </a:spcBef>
              <a:spcAft>
                <a:spcPts val="0"/>
              </a:spcAft>
              <a:buNone/>
              <a:defRPr>
                <a:latin typeface="DM Serif Display"/>
                <a:ea typeface="DM Serif Display"/>
                <a:cs typeface="DM Serif Display"/>
                <a:sym typeface="DM Serif Display"/>
              </a:defRPr>
            </a:lvl7pPr>
            <a:lvl8pPr lvl="7" rtl="0">
              <a:spcBef>
                <a:spcPts val="2133"/>
              </a:spcBef>
              <a:spcAft>
                <a:spcPts val="0"/>
              </a:spcAft>
              <a:buNone/>
              <a:defRPr>
                <a:latin typeface="DM Serif Display"/>
                <a:ea typeface="DM Serif Display"/>
                <a:cs typeface="DM Serif Display"/>
                <a:sym typeface="DM Serif Display"/>
              </a:defRPr>
            </a:lvl8pPr>
            <a:lvl9pPr lvl="8" rtl="0">
              <a:spcBef>
                <a:spcPts val="2133"/>
              </a:spcBef>
              <a:spcAft>
                <a:spcPts val="2133"/>
              </a:spcAft>
              <a:buNone/>
              <a:defRPr>
                <a:latin typeface="DM Serif Display"/>
                <a:ea typeface="DM Serif Display"/>
                <a:cs typeface="DM Serif Display"/>
                <a:sym typeface="DM Serif Display"/>
              </a:defRPr>
            </a:lvl9pPr>
          </a:lstStyle>
          <a:p>
            <a:endParaRPr/>
          </a:p>
        </p:txBody>
      </p:sp>
      <p:sp>
        <p:nvSpPr>
          <p:cNvPr id="51" name="Google Shape;51;p8"/>
          <p:cNvSpPr txBox="1">
            <a:spLocks noGrp="1"/>
          </p:cNvSpPr>
          <p:nvPr>
            <p:ph type="subTitle" idx="4"/>
          </p:nvPr>
        </p:nvSpPr>
        <p:spPr>
          <a:xfrm>
            <a:off x="7161720" y="3429000"/>
            <a:ext cx="38364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333"/>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1119123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73"/>
        <p:cNvGrpSpPr/>
        <p:nvPr/>
      </p:nvGrpSpPr>
      <p:grpSpPr>
        <a:xfrm>
          <a:off x="0" y="0"/>
          <a:ext cx="0" cy="0"/>
          <a:chOff x="0" y="0"/>
          <a:chExt cx="0" cy="0"/>
        </a:xfrm>
      </p:grpSpPr>
      <p:sp>
        <p:nvSpPr>
          <p:cNvPr id="74" name="Google Shape;74;p12"/>
          <p:cNvSpPr txBox="1">
            <a:spLocks noGrp="1"/>
          </p:cNvSpPr>
          <p:nvPr>
            <p:ph type="ctrTitle"/>
          </p:nvPr>
        </p:nvSpPr>
        <p:spPr>
          <a:xfrm>
            <a:off x="964800" y="627500"/>
            <a:ext cx="1996800" cy="1261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94357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A2D9C-F5AB-450D-B270-9A919C405B7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11302A3-55A5-4626-B723-DE8D8DD08D9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D6B716-3EBF-4A00-A27D-25711DEDB360}"/>
              </a:ext>
            </a:extLst>
          </p:cNvPr>
          <p:cNvSpPr>
            <a:spLocks noGrp="1"/>
          </p:cNvSpPr>
          <p:nvPr>
            <p:ph type="dt" sz="half" idx="10"/>
          </p:nvPr>
        </p:nvSpPr>
        <p:spPr/>
        <p:txBody>
          <a:bodyPr/>
          <a:lstStyle/>
          <a:p>
            <a:fld id="{BB1A95F2-FBF4-493E-BF89-C6507B304889}" type="datetimeFigureOut">
              <a:rPr lang="it-IT" smtClean="0"/>
              <a:t>30/07/2020</a:t>
            </a:fld>
            <a:endParaRPr lang="it-IT"/>
          </a:p>
        </p:txBody>
      </p:sp>
      <p:sp>
        <p:nvSpPr>
          <p:cNvPr id="5" name="Segnaposto piè di pagina 4">
            <a:extLst>
              <a:ext uri="{FF2B5EF4-FFF2-40B4-BE49-F238E27FC236}">
                <a16:creationId xmlns:a16="http://schemas.microsoft.com/office/drawing/2014/main" id="{ABE4665C-45C1-4B49-8612-99B95D7065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4984DCD-2E20-492A-90DC-E0136F4F2EFA}"/>
              </a:ext>
            </a:extLst>
          </p:cNvPr>
          <p:cNvSpPr>
            <a:spLocks noGrp="1"/>
          </p:cNvSpPr>
          <p:nvPr>
            <p:ph type="sldNum" sz="quarter" idx="12"/>
          </p:nvPr>
        </p:nvSpPr>
        <p:spPr/>
        <p:txBody>
          <a:bodyPr/>
          <a:lstStyle/>
          <a:p>
            <a:fld id="{29748025-F2CC-4333-847F-3BA6DD7B7494}" type="slidenum">
              <a:rPr lang="it-IT" smtClean="0"/>
              <a:t>‹N›</a:t>
            </a:fld>
            <a:endParaRPr lang="it-IT"/>
          </a:p>
        </p:txBody>
      </p:sp>
    </p:spTree>
    <p:extLst>
      <p:ext uri="{BB962C8B-B14F-4D97-AF65-F5344CB8AC3E}">
        <p14:creationId xmlns:p14="http://schemas.microsoft.com/office/powerpoint/2010/main" val="174077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FBA869-8942-4782-9ADC-D13C99BCBAB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77C0EF9-B044-4AE5-B76B-5BD4857920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6B35C6B-7E2E-4653-819E-E14E0B40D3FE}"/>
              </a:ext>
            </a:extLst>
          </p:cNvPr>
          <p:cNvSpPr>
            <a:spLocks noGrp="1"/>
          </p:cNvSpPr>
          <p:nvPr>
            <p:ph type="dt" sz="half" idx="10"/>
          </p:nvPr>
        </p:nvSpPr>
        <p:spPr/>
        <p:txBody>
          <a:bodyPr/>
          <a:lstStyle/>
          <a:p>
            <a:fld id="{BB1A95F2-FBF4-493E-BF89-C6507B304889}" type="datetimeFigureOut">
              <a:rPr lang="it-IT" smtClean="0"/>
              <a:t>30/07/2020</a:t>
            </a:fld>
            <a:endParaRPr lang="it-IT"/>
          </a:p>
        </p:txBody>
      </p:sp>
      <p:sp>
        <p:nvSpPr>
          <p:cNvPr id="5" name="Segnaposto piè di pagina 4">
            <a:extLst>
              <a:ext uri="{FF2B5EF4-FFF2-40B4-BE49-F238E27FC236}">
                <a16:creationId xmlns:a16="http://schemas.microsoft.com/office/drawing/2014/main" id="{020E4A3B-6A25-41E1-AD27-F82EBC13B5C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3C836E-3BC5-4AAD-B19A-4785C75D857C}"/>
              </a:ext>
            </a:extLst>
          </p:cNvPr>
          <p:cNvSpPr>
            <a:spLocks noGrp="1"/>
          </p:cNvSpPr>
          <p:nvPr>
            <p:ph type="sldNum" sz="quarter" idx="12"/>
          </p:nvPr>
        </p:nvSpPr>
        <p:spPr/>
        <p:txBody>
          <a:bodyPr/>
          <a:lstStyle/>
          <a:p>
            <a:fld id="{29748025-F2CC-4333-847F-3BA6DD7B7494}" type="slidenum">
              <a:rPr lang="it-IT" smtClean="0"/>
              <a:t>‹N›</a:t>
            </a:fld>
            <a:endParaRPr lang="it-IT"/>
          </a:p>
        </p:txBody>
      </p:sp>
    </p:spTree>
    <p:extLst>
      <p:ext uri="{BB962C8B-B14F-4D97-AF65-F5344CB8AC3E}">
        <p14:creationId xmlns:p14="http://schemas.microsoft.com/office/powerpoint/2010/main" val="317726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67C51C-9E23-4F74-B1CD-2291634B04E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1D778A-C697-4295-9841-BF5F64BDBCB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B4C30B0-2A5C-4C09-869F-8BF06B0758A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6522071-B95A-4DDC-BEB2-8919821CBD01}"/>
              </a:ext>
            </a:extLst>
          </p:cNvPr>
          <p:cNvSpPr>
            <a:spLocks noGrp="1"/>
          </p:cNvSpPr>
          <p:nvPr>
            <p:ph type="dt" sz="half" idx="10"/>
          </p:nvPr>
        </p:nvSpPr>
        <p:spPr/>
        <p:txBody>
          <a:bodyPr/>
          <a:lstStyle/>
          <a:p>
            <a:fld id="{BB1A95F2-FBF4-493E-BF89-C6507B304889}" type="datetimeFigureOut">
              <a:rPr lang="it-IT" smtClean="0"/>
              <a:t>30/07/2020</a:t>
            </a:fld>
            <a:endParaRPr lang="it-IT"/>
          </a:p>
        </p:txBody>
      </p:sp>
      <p:sp>
        <p:nvSpPr>
          <p:cNvPr id="6" name="Segnaposto piè di pagina 5">
            <a:extLst>
              <a:ext uri="{FF2B5EF4-FFF2-40B4-BE49-F238E27FC236}">
                <a16:creationId xmlns:a16="http://schemas.microsoft.com/office/drawing/2014/main" id="{877FC636-8CB7-42D3-B6D6-19C4A19E67E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57F587F-16DE-422A-97DA-697F8AA9B06D}"/>
              </a:ext>
            </a:extLst>
          </p:cNvPr>
          <p:cNvSpPr>
            <a:spLocks noGrp="1"/>
          </p:cNvSpPr>
          <p:nvPr>
            <p:ph type="sldNum" sz="quarter" idx="12"/>
          </p:nvPr>
        </p:nvSpPr>
        <p:spPr/>
        <p:txBody>
          <a:bodyPr/>
          <a:lstStyle/>
          <a:p>
            <a:fld id="{29748025-F2CC-4333-847F-3BA6DD7B7494}" type="slidenum">
              <a:rPr lang="it-IT" smtClean="0"/>
              <a:t>‹N›</a:t>
            </a:fld>
            <a:endParaRPr lang="it-IT"/>
          </a:p>
        </p:txBody>
      </p:sp>
    </p:spTree>
    <p:extLst>
      <p:ext uri="{BB962C8B-B14F-4D97-AF65-F5344CB8AC3E}">
        <p14:creationId xmlns:p14="http://schemas.microsoft.com/office/powerpoint/2010/main" val="261066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A65532-BE1C-435D-8986-9FFF93F5B0B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9EB99A8-6466-42CA-94C9-92C4A86C5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FAD5D8F-1A26-4C70-A985-3DA260639D2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4C2673A-9545-49A2-BAE4-89922EE86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4D22615-5C47-429B-B068-80E7F3145D4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AC24EF2-A2BB-41C1-82D8-F7BDC9678D88}"/>
              </a:ext>
            </a:extLst>
          </p:cNvPr>
          <p:cNvSpPr>
            <a:spLocks noGrp="1"/>
          </p:cNvSpPr>
          <p:nvPr>
            <p:ph type="dt" sz="half" idx="10"/>
          </p:nvPr>
        </p:nvSpPr>
        <p:spPr/>
        <p:txBody>
          <a:bodyPr/>
          <a:lstStyle/>
          <a:p>
            <a:fld id="{BB1A95F2-FBF4-493E-BF89-C6507B304889}" type="datetimeFigureOut">
              <a:rPr lang="it-IT" smtClean="0"/>
              <a:t>30/07/2020</a:t>
            </a:fld>
            <a:endParaRPr lang="it-IT"/>
          </a:p>
        </p:txBody>
      </p:sp>
      <p:sp>
        <p:nvSpPr>
          <p:cNvPr id="8" name="Segnaposto piè di pagina 7">
            <a:extLst>
              <a:ext uri="{FF2B5EF4-FFF2-40B4-BE49-F238E27FC236}">
                <a16:creationId xmlns:a16="http://schemas.microsoft.com/office/drawing/2014/main" id="{DF83A4FF-4B2F-4381-9619-FC7961482CD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79DD6D1-463F-4408-8699-45E290F85FF5}"/>
              </a:ext>
            </a:extLst>
          </p:cNvPr>
          <p:cNvSpPr>
            <a:spLocks noGrp="1"/>
          </p:cNvSpPr>
          <p:nvPr>
            <p:ph type="sldNum" sz="quarter" idx="12"/>
          </p:nvPr>
        </p:nvSpPr>
        <p:spPr/>
        <p:txBody>
          <a:bodyPr/>
          <a:lstStyle/>
          <a:p>
            <a:fld id="{29748025-F2CC-4333-847F-3BA6DD7B7494}" type="slidenum">
              <a:rPr lang="it-IT" smtClean="0"/>
              <a:t>‹N›</a:t>
            </a:fld>
            <a:endParaRPr lang="it-IT"/>
          </a:p>
        </p:txBody>
      </p:sp>
    </p:spTree>
    <p:extLst>
      <p:ext uri="{BB962C8B-B14F-4D97-AF65-F5344CB8AC3E}">
        <p14:creationId xmlns:p14="http://schemas.microsoft.com/office/powerpoint/2010/main" val="160214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4568FA-0862-4E18-94CD-65521BFC765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7196588-1CCD-4FE1-BE7B-6CB7418570FB}"/>
              </a:ext>
            </a:extLst>
          </p:cNvPr>
          <p:cNvSpPr>
            <a:spLocks noGrp="1"/>
          </p:cNvSpPr>
          <p:nvPr>
            <p:ph type="dt" sz="half" idx="10"/>
          </p:nvPr>
        </p:nvSpPr>
        <p:spPr/>
        <p:txBody>
          <a:bodyPr/>
          <a:lstStyle/>
          <a:p>
            <a:fld id="{BB1A95F2-FBF4-493E-BF89-C6507B304889}" type="datetimeFigureOut">
              <a:rPr lang="it-IT" smtClean="0"/>
              <a:t>30/07/2020</a:t>
            </a:fld>
            <a:endParaRPr lang="it-IT"/>
          </a:p>
        </p:txBody>
      </p:sp>
      <p:sp>
        <p:nvSpPr>
          <p:cNvPr id="4" name="Segnaposto piè di pagina 3">
            <a:extLst>
              <a:ext uri="{FF2B5EF4-FFF2-40B4-BE49-F238E27FC236}">
                <a16:creationId xmlns:a16="http://schemas.microsoft.com/office/drawing/2014/main" id="{AB59F1A6-A4E2-41CF-933E-C6554B0CE0E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8E88A51-E866-412D-88D5-4180FC4474CF}"/>
              </a:ext>
            </a:extLst>
          </p:cNvPr>
          <p:cNvSpPr>
            <a:spLocks noGrp="1"/>
          </p:cNvSpPr>
          <p:nvPr>
            <p:ph type="sldNum" sz="quarter" idx="12"/>
          </p:nvPr>
        </p:nvSpPr>
        <p:spPr/>
        <p:txBody>
          <a:bodyPr/>
          <a:lstStyle/>
          <a:p>
            <a:fld id="{29748025-F2CC-4333-847F-3BA6DD7B7494}" type="slidenum">
              <a:rPr lang="it-IT" smtClean="0"/>
              <a:t>‹N›</a:t>
            </a:fld>
            <a:endParaRPr lang="it-IT"/>
          </a:p>
        </p:txBody>
      </p:sp>
    </p:spTree>
    <p:extLst>
      <p:ext uri="{BB962C8B-B14F-4D97-AF65-F5344CB8AC3E}">
        <p14:creationId xmlns:p14="http://schemas.microsoft.com/office/powerpoint/2010/main" val="185474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6511725-96B2-486C-94E5-8AB97004D674}"/>
              </a:ext>
            </a:extLst>
          </p:cNvPr>
          <p:cNvSpPr>
            <a:spLocks noGrp="1"/>
          </p:cNvSpPr>
          <p:nvPr>
            <p:ph type="dt" sz="half" idx="10"/>
          </p:nvPr>
        </p:nvSpPr>
        <p:spPr/>
        <p:txBody>
          <a:bodyPr/>
          <a:lstStyle/>
          <a:p>
            <a:fld id="{BB1A95F2-FBF4-493E-BF89-C6507B304889}" type="datetimeFigureOut">
              <a:rPr lang="it-IT" smtClean="0"/>
              <a:t>30/07/2020</a:t>
            </a:fld>
            <a:endParaRPr lang="it-IT"/>
          </a:p>
        </p:txBody>
      </p:sp>
      <p:sp>
        <p:nvSpPr>
          <p:cNvPr id="3" name="Segnaposto piè di pagina 2">
            <a:extLst>
              <a:ext uri="{FF2B5EF4-FFF2-40B4-BE49-F238E27FC236}">
                <a16:creationId xmlns:a16="http://schemas.microsoft.com/office/drawing/2014/main" id="{0A80978D-DD6B-492D-A36A-7DFBC2F847D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2DEB583-0675-499B-A47A-375BE819B797}"/>
              </a:ext>
            </a:extLst>
          </p:cNvPr>
          <p:cNvSpPr>
            <a:spLocks noGrp="1"/>
          </p:cNvSpPr>
          <p:nvPr>
            <p:ph type="sldNum" sz="quarter" idx="12"/>
          </p:nvPr>
        </p:nvSpPr>
        <p:spPr/>
        <p:txBody>
          <a:bodyPr/>
          <a:lstStyle/>
          <a:p>
            <a:fld id="{29748025-F2CC-4333-847F-3BA6DD7B7494}" type="slidenum">
              <a:rPr lang="it-IT" smtClean="0"/>
              <a:t>‹N›</a:t>
            </a:fld>
            <a:endParaRPr lang="it-IT"/>
          </a:p>
        </p:txBody>
      </p:sp>
    </p:spTree>
    <p:extLst>
      <p:ext uri="{BB962C8B-B14F-4D97-AF65-F5344CB8AC3E}">
        <p14:creationId xmlns:p14="http://schemas.microsoft.com/office/powerpoint/2010/main" val="437334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99E21A-5CFA-441B-9CF0-7055F26C0E4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9EC9AF-1C52-49FA-B736-2CEA6F8FFE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8A2D2CF-6DE9-443C-B533-B8FB80660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9230304-818F-485E-802F-66D577D67E4E}"/>
              </a:ext>
            </a:extLst>
          </p:cNvPr>
          <p:cNvSpPr>
            <a:spLocks noGrp="1"/>
          </p:cNvSpPr>
          <p:nvPr>
            <p:ph type="dt" sz="half" idx="10"/>
          </p:nvPr>
        </p:nvSpPr>
        <p:spPr/>
        <p:txBody>
          <a:bodyPr/>
          <a:lstStyle/>
          <a:p>
            <a:fld id="{BB1A95F2-FBF4-493E-BF89-C6507B304889}" type="datetimeFigureOut">
              <a:rPr lang="it-IT" smtClean="0"/>
              <a:t>30/07/2020</a:t>
            </a:fld>
            <a:endParaRPr lang="it-IT"/>
          </a:p>
        </p:txBody>
      </p:sp>
      <p:sp>
        <p:nvSpPr>
          <p:cNvPr id="6" name="Segnaposto piè di pagina 5">
            <a:extLst>
              <a:ext uri="{FF2B5EF4-FFF2-40B4-BE49-F238E27FC236}">
                <a16:creationId xmlns:a16="http://schemas.microsoft.com/office/drawing/2014/main" id="{D1EF8559-9730-48D5-9276-A75056B5F35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041EB7B-0996-4B80-9D97-DD5B2461CDB5}"/>
              </a:ext>
            </a:extLst>
          </p:cNvPr>
          <p:cNvSpPr>
            <a:spLocks noGrp="1"/>
          </p:cNvSpPr>
          <p:nvPr>
            <p:ph type="sldNum" sz="quarter" idx="12"/>
          </p:nvPr>
        </p:nvSpPr>
        <p:spPr/>
        <p:txBody>
          <a:bodyPr/>
          <a:lstStyle/>
          <a:p>
            <a:fld id="{29748025-F2CC-4333-847F-3BA6DD7B7494}" type="slidenum">
              <a:rPr lang="it-IT" smtClean="0"/>
              <a:t>‹N›</a:t>
            </a:fld>
            <a:endParaRPr lang="it-IT"/>
          </a:p>
        </p:txBody>
      </p:sp>
    </p:spTree>
    <p:extLst>
      <p:ext uri="{BB962C8B-B14F-4D97-AF65-F5344CB8AC3E}">
        <p14:creationId xmlns:p14="http://schemas.microsoft.com/office/powerpoint/2010/main" val="220922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12E7FD-0034-418A-A9CB-05307C54DCA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0297DFB-726D-4A8A-9702-9B0CAC9CFB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B769415-1015-417B-921D-FEA2AB5A4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E204829-B0DF-4AA9-9CA2-AA9E3B329104}"/>
              </a:ext>
            </a:extLst>
          </p:cNvPr>
          <p:cNvSpPr>
            <a:spLocks noGrp="1"/>
          </p:cNvSpPr>
          <p:nvPr>
            <p:ph type="dt" sz="half" idx="10"/>
          </p:nvPr>
        </p:nvSpPr>
        <p:spPr/>
        <p:txBody>
          <a:bodyPr/>
          <a:lstStyle/>
          <a:p>
            <a:fld id="{BB1A95F2-FBF4-493E-BF89-C6507B304889}" type="datetimeFigureOut">
              <a:rPr lang="it-IT" smtClean="0"/>
              <a:t>30/07/2020</a:t>
            </a:fld>
            <a:endParaRPr lang="it-IT"/>
          </a:p>
        </p:txBody>
      </p:sp>
      <p:sp>
        <p:nvSpPr>
          <p:cNvPr id="6" name="Segnaposto piè di pagina 5">
            <a:extLst>
              <a:ext uri="{FF2B5EF4-FFF2-40B4-BE49-F238E27FC236}">
                <a16:creationId xmlns:a16="http://schemas.microsoft.com/office/drawing/2014/main" id="{CD5D8DE2-0D2F-4425-8C1B-AB0C40B682D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7364753-E095-4D45-A1C2-02C7F4A68E30}"/>
              </a:ext>
            </a:extLst>
          </p:cNvPr>
          <p:cNvSpPr>
            <a:spLocks noGrp="1"/>
          </p:cNvSpPr>
          <p:nvPr>
            <p:ph type="sldNum" sz="quarter" idx="12"/>
          </p:nvPr>
        </p:nvSpPr>
        <p:spPr/>
        <p:txBody>
          <a:bodyPr/>
          <a:lstStyle/>
          <a:p>
            <a:fld id="{29748025-F2CC-4333-847F-3BA6DD7B7494}" type="slidenum">
              <a:rPr lang="it-IT" smtClean="0"/>
              <a:t>‹N›</a:t>
            </a:fld>
            <a:endParaRPr lang="it-IT"/>
          </a:p>
        </p:txBody>
      </p:sp>
    </p:spTree>
    <p:extLst>
      <p:ext uri="{BB962C8B-B14F-4D97-AF65-F5344CB8AC3E}">
        <p14:creationId xmlns:p14="http://schemas.microsoft.com/office/powerpoint/2010/main" val="83036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8E2D518-7170-4CBB-91A8-369FCD1919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7843262-9516-4FBB-A540-45EEDEF54F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62FB3D-E248-4A53-A88C-157EAAB132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A95F2-FBF4-493E-BF89-C6507B304889}" type="datetimeFigureOut">
              <a:rPr lang="it-IT" smtClean="0"/>
              <a:t>30/07/2020</a:t>
            </a:fld>
            <a:endParaRPr lang="it-IT"/>
          </a:p>
        </p:txBody>
      </p:sp>
      <p:sp>
        <p:nvSpPr>
          <p:cNvPr id="5" name="Segnaposto piè di pagina 4">
            <a:extLst>
              <a:ext uri="{FF2B5EF4-FFF2-40B4-BE49-F238E27FC236}">
                <a16:creationId xmlns:a16="http://schemas.microsoft.com/office/drawing/2014/main" id="{C4A41142-8B8F-481F-8CA1-F1CBBDCE7E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DD91F4B-3868-4230-912E-CE69EC7EFF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48025-F2CC-4333-847F-3BA6DD7B7494}" type="slidenum">
              <a:rPr lang="it-IT" smtClean="0"/>
              <a:t>‹N›</a:t>
            </a:fld>
            <a:endParaRPr lang="it-IT"/>
          </a:p>
        </p:txBody>
      </p:sp>
    </p:spTree>
    <p:extLst>
      <p:ext uri="{BB962C8B-B14F-4D97-AF65-F5344CB8AC3E}">
        <p14:creationId xmlns:p14="http://schemas.microsoft.com/office/powerpoint/2010/main" val="1283862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238C34C5-F794-44FC-A789-673DBD387B36}"/>
              </a:ext>
            </a:extLst>
          </p:cNvPr>
          <p:cNvSpPr>
            <a:spLocks noGrp="1"/>
          </p:cNvSpPr>
          <p:nvPr>
            <p:ph type="subTitle" idx="1"/>
          </p:nvPr>
        </p:nvSpPr>
        <p:spPr>
          <a:xfrm>
            <a:off x="5316747" y="4992735"/>
            <a:ext cx="5103962" cy="1282049"/>
          </a:xfrm>
        </p:spPr>
        <p:txBody>
          <a:bodyPr>
            <a:normAutofit lnSpcReduction="10000"/>
          </a:bodyPr>
          <a:lstStyle/>
          <a:p>
            <a:pPr algn="r"/>
            <a:r>
              <a:rPr lang="it-IT" sz="3000" b="1" dirty="0">
                <a:solidFill>
                  <a:schemeClr val="tx1">
                    <a:lumMod val="65000"/>
                    <a:lumOff val="35000"/>
                  </a:schemeClr>
                </a:solidFill>
                <a:latin typeface="Bookman Old Style" panose="02050604050505020204" pitchFamily="18" charset="0"/>
              </a:rPr>
              <a:t>I PRINCIPI GENERALI DEL DIRITTO DEI CONTRATTI PUBBLICI</a:t>
            </a:r>
            <a:endParaRPr lang="it-IT" dirty="0">
              <a:solidFill>
                <a:schemeClr val="tx1">
                  <a:lumMod val="65000"/>
                  <a:lumOff val="35000"/>
                </a:schemeClr>
              </a:solidFill>
              <a:latin typeface="Bookman Old Style" panose="02050604050505020204" pitchFamily="18" charset="0"/>
            </a:endParaRPr>
          </a:p>
        </p:txBody>
      </p:sp>
      <p:sp>
        <p:nvSpPr>
          <p:cNvPr id="5" name="Sottotitolo 2">
            <a:extLst>
              <a:ext uri="{FF2B5EF4-FFF2-40B4-BE49-F238E27FC236}">
                <a16:creationId xmlns:a16="http://schemas.microsoft.com/office/drawing/2014/main" id="{3BB63F5F-EEE8-41A6-BF45-B6AECB9376BF}"/>
              </a:ext>
            </a:extLst>
          </p:cNvPr>
          <p:cNvSpPr txBox="1">
            <a:spLocks/>
          </p:cNvSpPr>
          <p:nvPr/>
        </p:nvSpPr>
        <p:spPr>
          <a:xfrm>
            <a:off x="1771291" y="5495026"/>
            <a:ext cx="3292415" cy="6383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1500" dirty="0">
                <a:solidFill>
                  <a:schemeClr val="bg2">
                    <a:lumMod val="50000"/>
                  </a:schemeClr>
                </a:solidFill>
                <a:latin typeface="Bookman Old Style" panose="02050604050505020204" pitchFamily="18" charset="0"/>
              </a:rPr>
              <a:t>Pordenone, 31 luglio 2020</a:t>
            </a:r>
          </a:p>
          <a:p>
            <a:pPr algn="l"/>
            <a:r>
              <a:rPr lang="it-IT" sz="1500" dirty="0">
                <a:solidFill>
                  <a:schemeClr val="bg2">
                    <a:lumMod val="50000"/>
                  </a:schemeClr>
                </a:solidFill>
                <a:latin typeface="Bookman Old Style" panose="02050604050505020204" pitchFamily="18" charset="0"/>
              </a:rPr>
              <a:t>Avv. Marco Velliscig</a:t>
            </a:r>
          </a:p>
        </p:txBody>
      </p:sp>
      <p:pic>
        <p:nvPicPr>
          <p:cNvPr id="2050" name="Picture 2" descr="Appalti pubblici: le (complesse) novità normative del 2020">
            <a:extLst>
              <a:ext uri="{FF2B5EF4-FFF2-40B4-BE49-F238E27FC236}">
                <a16:creationId xmlns:a16="http://schemas.microsoft.com/office/drawing/2014/main" id="{D089E056-14ED-4669-8CF5-D5B9FE9211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940" b="19873"/>
          <a:stretch/>
        </p:blipFill>
        <p:spPr bwMode="auto">
          <a:xfrm>
            <a:off x="1777042" y="0"/>
            <a:ext cx="8643667" cy="292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91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41" name="Google Shape;641;p50"/>
          <p:cNvSpPr txBox="1">
            <a:spLocks noGrp="1"/>
          </p:cNvSpPr>
          <p:nvPr>
            <p:ph type="subTitle" idx="4294967295"/>
          </p:nvPr>
        </p:nvSpPr>
        <p:spPr>
          <a:xfrm>
            <a:off x="830316" y="1831197"/>
            <a:ext cx="2656954" cy="1174818"/>
          </a:xfrm>
          <a:prstGeom prst="rect">
            <a:avLst/>
          </a:prstGeom>
        </p:spPr>
        <p:txBody>
          <a:bodyPr spcFirstLastPara="1" vert="horz" wrap="square" lIns="121900" tIns="121900" rIns="121900" bIns="121900" rtlCol="0" anchor="t" anchorCtr="0">
            <a:noAutofit/>
          </a:bodyPr>
          <a:lstStyle/>
          <a:p>
            <a:pPr marL="0" indent="0">
              <a:spcBef>
                <a:spcPts val="0"/>
              </a:spcBef>
              <a:buNone/>
            </a:pPr>
            <a:r>
              <a:rPr lang="it-IT" sz="1330" b="1" dirty="0">
                <a:solidFill>
                  <a:schemeClr val="tx1">
                    <a:lumMod val="65000"/>
                    <a:lumOff val="35000"/>
                  </a:schemeClr>
                </a:solidFill>
                <a:latin typeface="Bookman Old Style" panose="02050604050505020204" pitchFamily="18" charset="0"/>
              </a:rPr>
              <a:t>L. 11 febbraio 1994, n. 109</a:t>
            </a:r>
          </a:p>
          <a:p>
            <a:pPr marL="0" indent="0">
              <a:spcBef>
                <a:spcPts val="0"/>
              </a:spcBef>
              <a:buNone/>
            </a:pPr>
            <a:r>
              <a:rPr lang="it-IT" sz="1330" b="1" dirty="0">
                <a:solidFill>
                  <a:schemeClr val="tx1">
                    <a:lumMod val="65000"/>
                    <a:lumOff val="35000"/>
                  </a:schemeClr>
                </a:solidFill>
                <a:latin typeface="Bookman Old Style" panose="02050604050505020204" pitchFamily="18" charset="0"/>
              </a:rPr>
              <a:t>c.d. Legge Merloni</a:t>
            </a:r>
          </a:p>
          <a:p>
            <a:pPr marL="0" indent="0" algn="just">
              <a:spcBef>
                <a:spcPts val="0"/>
              </a:spcBef>
              <a:buNone/>
            </a:pP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Legge quadro in materia di lavori pubblici</a:t>
            </a:r>
            <a:r>
              <a:rPr lang="it-IT" sz="1330" dirty="0">
                <a:solidFill>
                  <a:schemeClr val="tx1">
                    <a:lumMod val="65000"/>
                    <a:lumOff val="35000"/>
                  </a:schemeClr>
                </a:solidFill>
                <a:latin typeface="Bookman Old Style" panose="02050604050505020204" pitchFamily="18" charset="0"/>
              </a:rPr>
              <a:t>»</a:t>
            </a:r>
          </a:p>
          <a:p>
            <a:pPr marL="0" indent="0">
              <a:spcBef>
                <a:spcPts val="0"/>
              </a:spcBef>
              <a:buNone/>
            </a:pPr>
            <a:r>
              <a:rPr lang="it-IT" sz="1330" dirty="0">
                <a:solidFill>
                  <a:schemeClr val="tx1">
                    <a:lumMod val="65000"/>
                    <a:lumOff val="35000"/>
                  </a:schemeClr>
                </a:solidFill>
                <a:latin typeface="Bookman Old Style" panose="02050604050505020204" pitchFamily="18" charset="0"/>
              </a:rPr>
              <a:t>(G.U. n. 41 del 19 febbraio 1994 – S.O. n. 29)</a:t>
            </a:r>
            <a:endParaRPr sz="1330" dirty="0">
              <a:solidFill>
                <a:schemeClr val="tx1">
                  <a:lumMod val="65000"/>
                  <a:lumOff val="35000"/>
                </a:schemeClr>
              </a:solidFill>
              <a:latin typeface="Bookman Old Style" panose="02050604050505020204" pitchFamily="18" charset="0"/>
            </a:endParaRPr>
          </a:p>
        </p:txBody>
      </p:sp>
      <p:sp>
        <p:nvSpPr>
          <p:cNvPr id="2" name="Rettangolo 1">
            <a:extLst>
              <a:ext uri="{FF2B5EF4-FFF2-40B4-BE49-F238E27FC236}">
                <a16:creationId xmlns:a16="http://schemas.microsoft.com/office/drawing/2014/main" id="{66BBD6E2-6EF1-46A3-8D25-8296A09147D2}"/>
              </a:ext>
            </a:extLst>
          </p:cNvPr>
          <p:cNvSpPr/>
          <p:nvPr/>
        </p:nvSpPr>
        <p:spPr>
          <a:xfrm>
            <a:off x="345411" y="4052940"/>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riangolo isoscele 2">
            <a:extLst>
              <a:ext uri="{FF2B5EF4-FFF2-40B4-BE49-F238E27FC236}">
                <a16:creationId xmlns:a16="http://schemas.microsoft.com/office/drawing/2014/main" id="{FFA5F86C-AC2E-4CD6-B308-CDAAF0AD279D}"/>
              </a:ext>
            </a:extLst>
          </p:cNvPr>
          <p:cNvSpPr/>
          <p:nvPr/>
        </p:nvSpPr>
        <p:spPr>
          <a:xfrm>
            <a:off x="345410" y="3896959"/>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5CB69558-0EE4-4380-9D59-C3274EEA8CD3}"/>
              </a:ext>
            </a:extLst>
          </p:cNvPr>
          <p:cNvSpPr/>
          <p:nvPr/>
        </p:nvSpPr>
        <p:spPr>
          <a:xfrm>
            <a:off x="-80682" y="3863778"/>
            <a:ext cx="1227268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9FF94F13-5AF5-4F2D-8B5D-BE64813E9E15}"/>
              </a:ext>
            </a:extLst>
          </p:cNvPr>
          <p:cNvSpPr/>
          <p:nvPr/>
        </p:nvSpPr>
        <p:spPr>
          <a:xfrm>
            <a:off x="9238987" y="3151647"/>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Triangolo isoscele 27">
            <a:extLst>
              <a:ext uri="{FF2B5EF4-FFF2-40B4-BE49-F238E27FC236}">
                <a16:creationId xmlns:a16="http://schemas.microsoft.com/office/drawing/2014/main" id="{64DC716E-6DE0-4306-8B3C-5079EC09BFA8}"/>
              </a:ext>
            </a:extLst>
          </p:cNvPr>
          <p:cNvSpPr/>
          <p:nvPr/>
        </p:nvSpPr>
        <p:spPr>
          <a:xfrm rot="10800000">
            <a:off x="9238987" y="3612496"/>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F017D1C6-B8CE-456F-A227-6A4D8728FD84}"/>
              </a:ext>
            </a:extLst>
          </p:cNvPr>
          <p:cNvSpPr/>
          <p:nvPr/>
        </p:nvSpPr>
        <p:spPr>
          <a:xfrm>
            <a:off x="942611" y="3132854"/>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Triangolo isoscele 35">
            <a:extLst>
              <a:ext uri="{FF2B5EF4-FFF2-40B4-BE49-F238E27FC236}">
                <a16:creationId xmlns:a16="http://schemas.microsoft.com/office/drawing/2014/main" id="{95BC3DDB-1036-4F3C-A145-86005D55FAFF}"/>
              </a:ext>
            </a:extLst>
          </p:cNvPr>
          <p:cNvSpPr/>
          <p:nvPr/>
        </p:nvSpPr>
        <p:spPr>
          <a:xfrm rot="10800000">
            <a:off x="942611" y="3593703"/>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Google Shape;641;p50">
            <a:extLst>
              <a:ext uri="{FF2B5EF4-FFF2-40B4-BE49-F238E27FC236}">
                <a16:creationId xmlns:a16="http://schemas.microsoft.com/office/drawing/2014/main" id="{DBEBB84A-6A5B-4C41-AA92-AA39BA4F1F88}"/>
              </a:ext>
            </a:extLst>
          </p:cNvPr>
          <p:cNvSpPr txBox="1">
            <a:spLocks/>
          </p:cNvSpPr>
          <p:nvPr/>
        </p:nvSpPr>
        <p:spPr>
          <a:xfrm>
            <a:off x="216817" y="4604171"/>
            <a:ext cx="7663159" cy="646535"/>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Direttive «coordinate»:</a:t>
            </a:r>
          </a:p>
          <a:p>
            <a:pPr algn="just">
              <a:spcBef>
                <a:spcPts val="0"/>
              </a:spcBef>
              <a:buFont typeface="Wingdings" panose="05000000000000000000" pitchFamily="2" charset="2"/>
              <a:buChar char="§"/>
            </a:pPr>
            <a:r>
              <a:rPr lang="it-IT" sz="1330" b="1" dirty="0">
                <a:solidFill>
                  <a:schemeClr val="tx1">
                    <a:lumMod val="65000"/>
                    <a:lumOff val="35000"/>
                  </a:schemeClr>
                </a:solidFill>
                <a:latin typeface="Bookman Old Style" panose="02050604050505020204" pitchFamily="18" charset="0"/>
              </a:rPr>
              <a:t>93/36/CEE «</a:t>
            </a:r>
            <a:r>
              <a:rPr lang="it-IT" sz="1330" i="1" dirty="0">
                <a:solidFill>
                  <a:schemeClr val="tx1">
                    <a:lumMod val="65000"/>
                    <a:lumOff val="35000"/>
                  </a:schemeClr>
                </a:solidFill>
                <a:latin typeface="Bookman Old Style" panose="02050604050505020204" pitchFamily="18" charset="0"/>
              </a:rPr>
              <a:t>Direttiva 93/36/CEE del Consiglio, del 14 giugno 1993, che coordina le procedure di aggiudicazione degli appalti pubblici di forniture</a:t>
            </a:r>
            <a:r>
              <a:rPr lang="it-IT" sz="1330" b="1" dirty="0">
                <a:solidFill>
                  <a:schemeClr val="tx1">
                    <a:lumMod val="65000"/>
                    <a:lumOff val="35000"/>
                  </a:schemeClr>
                </a:solidFill>
                <a:latin typeface="Bookman Old Style" panose="02050604050505020204" pitchFamily="18" charset="0"/>
              </a:rPr>
              <a:t>»</a:t>
            </a:r>
          </a:p>
          <a:p>
            <a:pPr algn="just">
              <a:spcBef>
                <a:spcPts val="0"/>
              </a:spcBef>
              <a:buFont typeface="Wingdings" panose="05000000000000000000" pitchFamily="2" charset="2"/>
              <a:buChar char="§"/>
            </a:pPr>
            <a:r>
              <a:rPr lang="it-IT" sz="1330" b="1" dirty="0">
                <a:solidFill>
                  <a:schemeClr val="tx1">
                    <a:lumMod val="65000"/>
                    <a:lumOff val="35000"/>
                  </a:schemeClr>
                </a:solidFill>
                <a:latin typeface="Bookman Old Style" panose="02050604050505020204" pitchFamily="18" charset="0"/>
              </a:rPr>
              <a:t>93/37/CEE «</a:t>
            </a:r>
            <a:r>
              <a:rPr lang="it-IT" sz="1330" i="1" dirty="0">
                <a:solidFill>
                  <a:schemeClr val="tx1">
                    <a:lumMod val="65000"/>
                    <a:lumOff val="35000"/>
                  </a:schemeClr>
                </a:solidFill>
                <a:latin typeface="Bookman Old Style" panose="02050604050505020204" pitchFamily="18" charset="0"/>
              </a:rPr>
              <a:t>Direttiva 93/37/CEE del Consiglio, del 14 giugno 1993, che coordina le procedure di aggiudicazione degli appalti pubblici di lavori</a:t>
            </a:r>
            <a:r>
              <a:rPr lang="it-IT" sz="1330" b="1" dirty="0">
                <a:solidFill>
                  <a:schemeClr val="tx1">
                    <a:lumMod val="65000"/>
                    <a:lumOff val="35000"/>
                  </a:schemeClr>
                </a:solidFill>
                <a:latin typeface="Bookman Old Style" panose="02050604050505020204" pitchFamily="18" charset="0"/>
              </a:rPr>
              <a:t>»</a:t>
            </a:r>
          </a:p>
          <a:p>
            <a:pPr algn="just">
              <a:spcBef>
                <a:spcPts val="0"/>
              </a:spcBef>
              <a:buFont typeface="Wingdings" panose="05000000000000000000" pitchFamily="2" charset="2"/>
              <a:buChar char="§"/>
            </a:pPr>
            <a:r>
              <a:rPr lang="it-IT" sz="1330" b="1" dirty="0">
                <a:solidFill>
                  <a:schemeClr val="tx1">
                    <a:lumMod val="65000"/>
                    <a:lumOff val="35000"/>
                  </a:schemeClr>
                </a:solidFill>
                <a:latin typeface="Bookman Old Style" panose="02050604050505020204" pitchFamily="18" charset="0"/>
              </a:rPr>
              <a:t>93/38/CEE «</a:t>
            </a:r>
            <a:r>
              <a:rPr lang="it-IT" sz="1330" i="1" dirty="0">
                <a:solidFill>
                  <a:schemeClr val="tx1">
                    <a:lumMod val="65000"/>
                    <a:lumOff val="35000"/>
                  </a:schemeClr>
                </a:solidFill>
                <a:latin typeface="Bookman Old Style" panose="02050604050505020204" pitchFamily="18" charset="0"/>
              </a:rPr>
              <a:t>Direttiva 93/38/CEE del Consiglio, del 14 giugno 1993, che coordina le procedure di appalto degli enti erogatori di acqua e di energia, degli enti che forniscono servizi di trasporto nonché degli enti che operano nel settore delle telecomunicazioni</a:t>
            </a:r>
            <a:r>
              <a:rPr lang="it-IT" sz="1330" dirty="0">
                <a:solidFill>
                  <a:schemeClr val="tx1">
                    <a:lumMod val="65000"/>
                    <a:lumOff val="35000"/>
                  </a:schemeClr>
                </a:solidFill>
                <a:latin typeface="Bookman Old Style" panose="02050604050505020204" pitchFamily="18" charset="0"/>
              </a:rPr>
              <a:t>»</a:t>
            </a: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p:txBody>
      </p:sp>
      <p:sp>
        <p:nvSpPr>
          <p:cNvPr id="42" name="Google Shape;641;p50">
            <a:extLst>
              <a:ext uri="{FF2B5EF4-FFF2-40B4-BE49-F238E27FC236}">
                <a16:creationId xmlns:a16="http://schemas.microsoft.com/office/drawing/2014/main" id="{5719018D-B43B-426E-8FFD-0A2B20CC77D9}"/>
              </a:ext>
            </a:extLst>
          </p:cNvPr>
          <p:cNvSpPr txBox="1">
            <a:spLocks/>
          </p:cNvSpPr>
          <p:nvPr/>
        </p:nvSpPr>
        <p:spPr>
          <a:xfrm>
            <a:off x="9096886" y="1715231"/>
            <a:ext cx="3095114" cy="1174818"/>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D.P.R. 21 dicembre 1999, n. 555</a:t>
            </a:r>
          </a:p>
          <a:p>
            <a:pPr marL="0" indent="0" algn="just">
              <a:spcBef>
                <a:spcPts val="0"/>
              </a:spcBef>
              <a:buNone/>
            </a:pP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Regolamento di attuazione della legge quadro in materia di lavori pubblici 11 febbraio 1994, n. 109, e successive modificazioni</a:t>
            </a:r>
            <a:r>
              <a:rPr lang="it-IT" sz="1330" dirty="0">
                <a:solidFill>
                  <a:schemeClr val="tx1">
                    <a:lumMod val="65000"/>
                    <a:lumOff val="35000"/>
                  </a:schemeClr>
                </a:solidFill>
                <a:latin typeface="Bookman Old Style" panose="02050604050505020204" pitchFamily="18" charset="0"/>
              </a:rPr>
              <a:t>»</a:t>
            </a:r>
          </a:p>
          <a:p>
            <a:pPr marL="0" indent="0">
              <a:spcBef>
                <a:spcPts val="0"/>
              </a:spcBef>
              <a:buNone/>
            </a:pPr>
            <a:r>
              <a:rPr lang="it-IT" sz="1330" dirty="0">
                <a:solidFill>
                  <a:schemeClr val="tx1">
                    <a:lumMod val="65000"/>
                    <a:lumOff val="35000"/>
                  </a:schemeClr>
                </a:solidFill>
                <a:latin typeface="Bookman Old Style" panose="02050604050505020204" pitchFamily="18" charset="0"/>
              </a:rPr>
              <a:t>(G.U. n. 98 del 28 aprile 2000)</a:t>
            </a:r>
          </a:p>
        </p:txBody>
      </p:sp>
      <p:sp>
        <p:nvSpPr>
          <p:cNvPr id="32" name="Google Shape;8768;p74">
            <a:extLst>
              <a:ext uri="{FF2B5EF4-FFF2-40B4-BE49-F238E27FC236}">
                <a16:creationId xmlns:a16="http://schemas.microsoft.com/office/drawing/2014/main" id="{B42B2ACD-4358-46D6-A99A-F90A1F6279DF}"/>
              </a:ext>
            </a:extLst>
          </p:cNvPr>
          <p:cNvSpPr/>
          <p:nvPr/>
        </p:nvSpPr>
        <p:spPr>
          <a:xfrm>
            <a:off x="450057" y="4179535"/>
            <a:ext cx="329962" cy="327309"/>
          </a:xfrm>
          <a:custGeom>
            <a:avLst/>
            <a:gdLst/>
            <a:ahLst/>
            <a:cxnLst/>
            <a:rect l="l" t="t" r="r" b="b"/>
            <a:pathLst>
              <a:path w="11816" h="11721" extrusionOk="0">
                <a:moveTo>
                  <a:pt x="2395" y="631"/>
                </a:moveTo>
                <a:cubicBezTo>
                  <a:pt x="2584" y="631"/>
                  <a:pt x="2742" y="789"/>
                  <a:pt x="2742" y="978"/>
                </a:cubicBezTo>
                <a:cubicBezTo>
                  <a:pt x="2742" y="1167"/>
                  <a:pt x="2584" y="1324"/>
                  <a:pt x="2395" y="1324"/>
                </a:cubicBezTo>
                <a:lnTo>
                  <a:pt x="1009" y="1324"/>
                </a:lnTo>
                <a:cubicBezTo>
                  <a:pt x="820" y="1324"/>
                  <a:pt x="663" y="1167"/>
                  <a:pt x="663" y="978"/>
                </a:cubicBezTo>
                <a:cubicBezTo>
                  <a:pt x="663" y="789"/>
                  <a:pt x="820" y="631"/>
                  <a:pt x="1009" y="631"/>
                </a:cubicBezTo>
                <a:close/>
                <a:moveTo>
                  <a:pt x="6554" y="631"/>
                </a:moveTo>
                <a:cubicBezTo>
                  <a:pt x="6774" y="631"/>
                  <a:pt x="6932" y="789"/>
                  <a:pt x="6932" y="978"/>
                </a:cubicBezTo>
                <a:cubicBezTo>
                  <a:pt x="6932" y="1167"/>
                  <a:pt x="6774" y="1324"/>
                  <a:pt x="6554" y="1324"/>
                </a:cubicBezTo>
                <a:lnTo>
                  <a:pt x="5199" y="1324"/>
                </a:lnTo>
                <a:cubicBezTo>
                  <a:pt x="4979" y="1324"/>
                  <a:pt x="4821" y="1167"/>
                  <a:pt x="4821" y="978"/>
                </a:cubicBezTo>
                <a:cubicBezTo>
                  <a:pt x="4821" y="789"/>
                  <a:pt x="4979" y="631"/>
                  <a:pt x="5199" y="631"/>
                </a:cubicBezTo>
                <a:close/>
                <a:moveTo>
                  <a:pt x="10776" y="631"/>
                </a:moveTo>
                <a:cubicBezTo>
                  <a:pt x="10965" y="631"/>
                  <a:pt x="11122" y="789"/>
                  <a:pt x="11122" y="978"/>
                </a:cubicBezTo>
                <a:cubicBezTo>
                  <a:pt x="11122" y="1167"/>
                  <a:pt x="10965" y="1324"/>
                  <a:pt x="10776" y="1324"/>
                </a:cubicBezTo>
                <a:lnTo>
                  <a:pt x="9389" y="1324"/>
                </a:lnTo>
                <a:cubicBezTo>
                  <a:pt x="9200" y="1324"/>
                  <a:pt x="9043" y="1167"/>
                  <a:pt x="9043" y="978"/>
                </a:cubicBezTo>
                <a:cubicBezTo>
                  <a:pt x="9043" y="789"/>
                  <a:pt x="9200" y="631"/>
                  <a:pt x="9389" y="631"/>
                </a:cubicBezTo>
                <a:close/>
                <a:moveTo>
                  <a:pt x="7279" y="4790"/>
                </a:moveTo>
                <a:cubicBezTo>
                  <a:pt x="7468" y="4790"/>
                  <a:pt x="7625" y="4947"/>
                  <a:pt x="7625" y="5136"/>
                </a:cubicBezTo>
                <a:lnTo>
                  <a:pt x="7625" y="6554"/>
                </a:lnTo>
                <a:cubicBezTo>
                  <a:pt x="7625" y="6775"/>
                  <a:pt x="7468" y="6932"/>
                  <a:pt x="7279" y="6932"/>
                </a:cubicBezTo>
                <a:lnTo>
                  <a:pt x="4506" y="6932"/>
                </a:lnTo>
                <a:cubicBezTo>
                  <a:pt x="4317" y="6932"/>
                  <a:pt x="4160" y="6775"/>
                  <a:pt x="4160" y="6554"/>
                </a:cubicBezTo>
                <a:lnTo>
                  <a:pt x="4160" y="5136"/>
                </a:lnTo>
                <a:cubicBezTo>
                  <a:pt x="4160" y="4947"/>
                  <a:pt x="4317" y="4790"/>
                  <a:pt x="4506" y="4790"/>
                </a:cubicBezTo>
                <a:close/>
                <a:moveTo>
                  <a:pt x="2395" y="10398"/>
                </a:moveTo>
                <a:cubicBezTo>
                  <a:pt x="2584" y="10398"/>
                  <a:pt x="2742" y="10555"/>
                  <a:pt x="2742" y="10744"/>
                </a:cubicBezTo>
                <a:cubicBezTo>
                  <a:pt x="2742" y="10933"/>
                  <a:pt x="2584" y="11091"/>
                  <a:pt x="2395" y="11091"/>
                </a:cubicBezTo>
                <a:lnTo>
                  <a:pt x="1009" y="11091"/>
                </a:lnTo>
                <a:cubicBezTo>
                  <a:pt x="820" y="11091"/>
                  <a:pt x="663" y="10933"/>
                  <a:pt x="663" y="10744"/>
                </a:cubicBezTo>
                <a:cubicBezTo>
                  <a:pt x="663" y="10555"/>
                  <a:pt x="820" y="10398"/>
                  <a:pt x="1009" y="10398"/>
                </a:cubicBezTo>
                <a:close/>
                <a:moveTo>
                  <a:pt x="6585" y="10398"/>
                </a:moveTo>
                <a:cubicBezTo>
                  <a:pt x="6806" y="10398"/>
                  <a:pt x="6964" y="10555"/>
                  <a:pt x="6964" y="10744"/>
                </a:cubicBezTo>
                <a:cubicBezTo>
                  <a:pt x="6964" y="10933"/>
                  <a:pt x="6806" y="11091"/>
                  <a:pt x="6585" y="11091"/>
                </a:cubicBezTo>
                <a:lnTo>
                  <a:pt x="5231" y="11091"/>
                </a:lnTo>
                <a:cubicBezTo>
                  <a:pt x="5010" y="11091"/>
                  <a:pt x="4853" y="10933"/>
                  <a:pt x="4853" y="10744"/>
                </a:cubicBezTo>
                <a:cubicBezTo>
                  <a:pt x="4853" y="10555"/>
                  <a:pt x="5010" y="10398"/>
                  <a:pt x="5231" y="10398"/>
                </a:cubicBezTo>
                <a:close/>
                <a:moveTo>
                  <a:pt x="10776" y="10398"/>
                </a:moveTo>
                <a:cubicBezTo>
                  <a:pt x="10965" y="10398"/>
                  <a:pt x="11122" y="10555"/>
                  <a:pt x="11122" y="10744"/>
                </a:cubicBezTo>
                <a:cubicBezTo>
                  <a:pt x="11122" y="10933"/>
                  <a:pt x="10965" y="11091"/>
                  <a:pt x="10776" y="11091"/>
                </a:cubicBezTo>
                <a:lnTo>
                  <a:pt x="9389" y="11091"/>
                </a:lnTo>
                <a:cubicBezTo>
                  <a:pt x="9200" y="11091"/>
                  <a:pt x="9043" y="10933"/>
                  <a:pt x="9043" y="10744"/>
                </a:cubicBezTo>
                <a:cubicBezTo>
                  <a:pt x="9043" y="10555"/>
                  <a:pt x="9200" y="10398"/>
                  <a:pt x="9389" y="10398"/>
                </a:cubicBezTo>
                <a:close/>
                <a:moveTo>
                  <a:pt x="1009" y="1"/>
                </a:moveTo>
                <a:cubicBezTo>
                  <a:pt x="410" y="1"/>
                  <a:pt x="1" y="474"/>
                  <a:pt x="1" y="1009"/>
                </a:cubicBezTo>
                <a:cubicBezTo>
                  <a:pt x="1" y="1608"/>
                  <a:pt x="473" y="2049"/>
                  <a:pt x="1009" y="2049"/>
                </a:cubicBezTo>
                <a:lnTo>
                  <a:pt x="1356" y="2049"/>
                </a:lnTo>
                <a:lnTo>
                  <a:pt x="1356" y="2395"/>
                </a:lnTo>
                <a:cubicBezTo>
                  <a:pt x="1356" y="2994"/>
                  <a:pt x="1828" y="3403"/>
                  <a:pt x="2395" y="3403"/>
                </a:cubicBezTo>
                <a:lnTo>
                  <a:pt x="5546" y="3403"/>
                </a:lnTo>
                <a:lnTo>
                  <a:pt x="5546" y="4128"/>
                </a:lnTo>
                <a:lnTo>
                  <a:pt x="4506" y="4128"/>
                </a:lnTo>
                <a:cubicBezTo>
                  <a:pt x="3939" y="4128"/>
                  <a:pt x="3466" y="4601"/>
                  <a:pt x="3466" y="5136"/>
                </a:cubicBezTo>
                <a:lnTo>
                  <a:pt x="3466" y="6554"/>
                </a:lnTo>
                <a:cubicBezTo>
                  <a:pt x="3466" y="7153"/>
                  <a:pt x="3939" y="7594"/>
                  <a:pt x="4506" y="7594"/>
                </a:cubicBezTo>
                <a:lnTo>
                  <a:pt x="5546" y="7594"/>
                </a:lnTo>
                <a:lnTo>
                  <a:pt x="5546" y="8287"/>
                </a:lnTo>
                <a:lnTo>
                  <a:pt x="2395" y="8287"/>
                </a:lnTo>
                <a:cubicBezTo>
                  <a:pt x="1797" y="8287"/>
                  <a:pt x="1356" y="8759"/>
                  <a:pt x="1356" y="9326"/>
                </a:cubicBezTo>
                <a:lnTo>
                  <a:pt x="1356" y="9673"/>
                </a:lnTo>
                <a:lnTo>
                  <a:pt x="1009" y="9673"/>
                </a:lnTo>
                <a:cubicBezTo>
                  <a:pt x="410" y="9673"/>
                  <a:pt x="1" y="10146"/>
                  <a:pt x="1" y="10713"/>
                </a:cubicBezTo>
                <a:cubicBezTo>
                  <a:pt x="1" y="11280"/>
                  <a:pt x="473" y="11721"/>
                  <a:pt x="1009" y="11721"/>
                </a:cubicBezTo>
                <a:lnTo>
                  <a:pt x="2395" y="11721"/>
                </a:lnTo>
                <a:cubicBezTo>
                  <a:pt x="2994" y="11721"/>
                  <a:pt x="3403" y="11248"/>
                  <a:pt x="3403" y="10713"/>
                </a:cubicBezTo>
                <a:cubicBezTo>
                  <a:pt x="3403" y="10114"/>
                  <a:pt x="2931" y="9673"/>
                  <a:pt x="2395" y="9673"/>
                </a:cubicBezTo>
                <a:lnTo>
                  <a:pt x="2049" y="9673"/>
                </a:lnTo>
                <a:lnTo>
                  <a:pt x="2049" y="9326"/>
                </a:lnTo>
                <a:cubicBezTo>
                  <a:pt x="2049" y="9137"/>
                  <a:pt x="2206" y="8980"/>
                  <a:pt x="2395" y="8980"/>
                </a:cubicBezTo>
                <a:lnTo>
                  <a:pt x="5546" y="8980"/>
                </a:lnTo>
                <a:lnTo>
                  <a:pt x="5546" y="9673"/>
                </a:lnTo>
                <a:lnTo>
                  <a:pt x="5199" y="9673"/>
                </a:lnTo>
                <a:cubicBezTo>
                  <a:pt x="4601" y="9673"/>
                  <a:pt x="4160" y="10146"/>
                  <a:pt x="4160" y="10713"/>
                </a:cubicBezTo>
                <a:cubicBezTo>
                  <a:pt x="4160" y="11280"/>
                  <a:pt x="4632" y="11721"/>
                  <a:pt x="5199" y="11721"/>
                </a:cubicBezTo>
                <a:lnTo>
                  <a:pt x="6554" y="11721"/>
                </a:lnTo>
                <a:cubicBezTo>
                  <a:pt x="7153" y="11721"/>
                  <a:pt x="7594" y="11248"/>
                  <a:pt x="7594" y="10713"/>
                </a:cubicBezTo>
                <a:cubicBezTo>
                  <a:pt x="7594" y="10114"/>
                  <a:pt x="7121" y="9673"/>
                  <a:pt x="6554" y="9673"/>
                </a:cubicBezTo>
                <a:lnTo>
                  <a:pt x="6207" y="9673"/>
                </a:lnTo>
                <a:lnTo>
                  <a:pt x="6207" y="8980"/>
                </a:lnTo>
                <a:lnTo>
                  <a:pt x="9358" y="8980"/>
                </a:lnTo>
                <a:cubicBezTo>
                  <a:pt x="9547" y="8980"/>
                  <a:pt x="9704" y="9137"/>
                  <a:pt x="9704" y="9326"/>
                </a:cubicBezTo>
                <a:lnTo>
                  <a:pt x="9704" y="9673"/>
                </a:lnTo>
                <a:lnTo>
                  <a:pt x="9358" y="9673"/>
                </a:lnTo>
                <a:cubicBezTo>
                  <a:pt x="8759" y="9673"/>
                  <a:pt x="8350" y="10146"/>
                  <a:pt x="8350" y="10713"/>
                </a:cubicBezTo>
                <a:cubicBezTo>
                  <a:pt x="8350" y="11280"/>
                  <a:pt x="8791" y="11721"/>
                  <a:pt x="9358" y="11721"/>
                </a:cubicBezTo>
                <a:lnTo>
                  <a:pt x="10744" y="11721"/>
                </a:lnTo>
                <a:cubicBezTo>
                  <a:pt x="11311" y="11721"/>
                  <a:pt x="11752" y="11248"/>
                  <a:pt x="11752" y="10713"/>
                </a:cubicBezTo>
                <a:cubicBezTo>
                  <a:pt x="11752" y="10114"/>
                  <a:pt x="11280" y="9673"/>
                  <a:pt x="10744" y="9673"/>
                </a:cubicBezTo>
                <a:lnTo>
                  <a:pt x="10366" y="9673"/>
                </a:lnTo>
                <a:lnTo>
                  <a:pt x="10366" y="9326"/>
                </a:lnTo>
                <a:cubicBezTo>
                  <a:pt x="10366" y="8728"/>
                  <a:pt x="9925" y="8287"/>
                  <a:pt x="9358" y="8287"/>
                </a:cubicBezTo>
                <a:lnTo>
                  <a:pt x="6207" y="8287"/>
                </a:lnTo>
                <a:lnTo>
                  <a:pt x="6207" y="7594"/>
                </a:lnTo>
                <a:lnTo>
                  <a:pt x="7216" y="7594"/>
                </a:lnTo>
                <a:cubicBezTo>
                  <a:pt x="7814" y="7594"/>
                  <a:pt x="8287" y="7121"/>
                  <a:pt x="8287" y="6554"/>
                </a:cubicBezTo>
                <a:lnTo>
                  <a:pt x="8287" y="5136"/>
                </a:lnTo>
                <a:cubicBezTo>
                  <a:pt x="8287" y="4569"/>
                  <a:pt x="7814" y="4128"/>
                  <a:pt x="7216" y="4128"/>
                </a:cubicBezTo>
                <a:lnTo>
                  <a:pt x="6207" y="4128"/>
                </a:lnTo>
                <a:lnTo>
                  <a:pt x="6207" y="3403"/>
                </a:lnTo>
                <a:lnTo>
                  <a:pt x="9389" y="3403"/>
                </a:lnTo>
                <a:cubicBezTo>
                  <a:pt x="9988" y="3403"/>
                  <a:pt x="10429" y="2931"/>
                  <a:pt x="10429" y="2395"/>
                </a:cubicBezTo>
                <a:lnTo>
                  <a:pt x="10429" y="2049"/>
                </a:lnTo>
                <a:lnTo>
                  <a:pt x="10776" y="2049"/>
                </a:lnTo>
                <a:cubicBezTo>
                  <a:pt x="11374" y="2049"/>
                  <a:pt x="11815" y="1576"/>
                  <a:pt x="11815" y="1009"/>
                </a:cubicBezTo>
                <a:cubicBezTo>
                  <a:pt x="11815" y="411"/>
                  <a:pt x="11343" y="1"/>
                  <a:pt x="10776" y="1"/>
                </a:cubicBezTo>
                <a:lnTo>
                  <a:pt x="9389" y="1"/>
                </a:lnTo>
                <a:cubicBezTo>
                  <a:pt x="8822" y="1"/>
                  <a:pt x="8381" y="474"/>
                  <a:pt x="8381" y="1009"/>
                </a:cubicBezTo>
                <a:cubicBezTo>
                  <a:pt x="8381" y="1608"/>
                  <a:pt x="8854" y="2049"/>
                  <a:pt x="9389" y="2049"/>
                </a:cubicBezTo>
                <a:lnTo>
                  <a:pt x="9767" y="2049"/>
                </a:lnTo>
                <a:lnTo>
                  <a:pt x="9767" y="2395"/>
                </a:lnTo>
                <a:cubicBezTo>
                  <a:pt x="9767" y="2584"/>
                  <a:pt x="9610" y="2742"/>
                  <a:pt x="9389" y="2742"/>
                </a:cubicBezTo>
                <a:lnTo>
                  <a:pt x="6239" y="2742"/>
                </a:lnTo>
                <a:lnTo>
                  <a:pt x="6239" y="2049"/>
                </a:lnTo>
                <a:lnTo>
                  <a:pt x="6617" y="2049"/>
                </a:lnTo>
                <a:cubicBezTo>
                  <a:pt x="7184" y="2049"/>
                  <a:pt x="7625" y="1576"/>
                  <a:pt x="7625" y="1009"/>
                </a:cubicBezTo>
                <a:cubicBezTo>
                  <a:pt x="7625" y="411"/>
                  <a:pt x="7153" y="1"/>
                  <a:pt x="6617" y="1"/>
                </a:cubicBezTo>
                <a:lnTo>
                  <a:pt x="5231" y="1"/>
                </a:lnTo>
                <a:cubicBezTo>
                  <a:pt x="4632" y="1"/>
                  <a:pt x="4191" y="474"/>
                  <a:pt x="4191" y="1009"/>
                </a:cubicBezTo>
                <a:cubicBezTo>
                  <a:pt x="4191" y="1608"/>
                  <a:pt x="4664" y="2049"/>
                  <a:pt x="5231" y="2049"/>
                </a:cubicBezTo>
                <a:lnTo>
                  <a:pt x="5577" y="2049"/>
                </a:lnTo>
                <a:lnTo>
                  <a:pt x="5577" y="2742"/>
                </a:lnTo>
                <a:lnTo>
                  <a:pt x="2427" y="2742"/>
                </a:lnTo>
                <a:cubicBezTo>
                  <a:pt x="2238" y="2742"/>
                  <a:pt x="2080" y="2584"/>
                  <a:pt x="2080" y="2395"/>
                </a:cubicBezTo>
                <a:lnTo>
                  <a:pt x="2080" y="2049"/>
                </a:lnTo>
                <a:lnTo>
                  <a:pt x="2427" y="2049"/>
                </a:lnTo>
                <a:cubicBezTo>
                  <a:pt x="3025" y="2049"/>
                  <a:pt x="3466" y="1576"/>
                  <a:pt x="3466" y="1009"/>
                </a:cubicBezTo>
                <a:cubicBezTo>
                  <a:pt x="3466" y="411"/>
                  <a:pt x="2994" y="1"/>
                  <a:pt x="242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796;p67">
            <a:extLst>
              <a:ext uri="{FF2B5EF4-FFF2-40B4-BE49-F238E27FC236}">
                <a16:creationId xmlns:a16="http://schemas.microsoft.com/office/drawing/2014/main" id="{EE97F01B-3D03-4E15-A1DD-E2A5E50EB116}"/>
              </a:ext>
            </a:extLst>
          </p:cNvPr>
          <p:cNvSpPr/>
          <p:nvPr/>
        </p:nvSpPr>
        <p:spPr>
          <a:xfrm>
            <a:off x="1035036" y="3251813"/>
            <a:ext cx="354405" cy="355089"/>
          </a:xfrm>
          <a:custGeom>
            <a:avLst/>
            <a:gdLst/>
            <a:ahLst/>
            <a:cxnLst/>
            <a:rect l="l" t="t" r="r" b="b"/>
            <a:pathLst>
              <a:path w="12004" h="12004" extrusionOk="0">
                <a:moveTo>
                  <a:pt x="5671" y="725"/>
                </a:moveTo>
                <a:lnTo>
                  <a:pt x="5671" y="2395"/>
                </a:lnTo>
                <a:cubicBezTo>
                  <a:pt x="5671" y="2616"/>
                  <a:pt x="5843" y="2760"/>
                  <a:pt x="6021" y="2760"/>
                </a:cubicBezTo>
                <a:cubicBezTo>
                  <a:pt x="6097" y="2760"/>
                  <a:pt x="6173" y="2734"/>
                  <a:pt x="6239" y="2678"/>
                </a:cubicBezTo>
                <a:cubicBezTo>
                  <a:pt x="6365" y="2552"/>
                  <a:pt x="6554" y="2489"/>
                  <a:pt x="6711" y="2489"/>
                </a:cubicBezTo>
                <a:cubicBezTo>
                  <a:pt x="7121" y="2489"/>
                  <a:pt x="7436" y="2804"/>
                  <a:pt x="7436" y="3182"/>
                </a:cubicBezTo>
                <a:cubicBezTo>
                  <a:pt x="7436" y="3592"/>
                  <a:pt x="7121" y="3907"/>
                  <a:pt x="6711" y="3907"/>
                </a:cubicBezTo>
                <a:cubicBezTo>
                  <a:pt x="6554" y="3907"/>
                  <a:pt x="6365" y="3812"/>
                  <a:pt x="6239" y="3686"/>
                </a:cubicBezTo>
                <a:cubicBezTo>
                  <a:pt x="6173" y="3630"/>
                  <a:pt x="6097" y="3605"/>
                  <a:pt x="6021" y="3605"/>
                </a:cubicBezTo>
                <a:cubicBezTo>
                  <a:pt x="5843" y="3605"/>
                  <a:pt x="5671" y="3748"/>
                  <a:pt x="5671" y="3970"/>
                </a:cubicBezTo>
                <a:lnTo>
                  <a:pt x="5671" y="5640"/>
                </a:lnTo>
                <a:lnTo>
                  <a:pt x="4569" y="5640"/>
                </a:lnTo>
                <a:cubicBezTo>
                  <a:pt x="4600" y="5514"/>
                  <a:pt x="4600" y="5388"/>
                  <a:pt x="4600" y="5262"/>
                </a:cubicBezTo>
                <a:cubicBezTo>
                  <a:pt x="4600" y="4474"/>
                  <a:pt x="3970" y="3875"/>
                  <a:pt x="3183" y="3875"/>
                </a:cubicBezTo>
                <a:cubicBezTo>
                  <a:pt x="2395" y="3875"/>
                  <a:pt x="1765" y="4474"/>
                  <a:pt x="1765" y="5262"/>
                </a:cubicBezTo>
                <a:cubicBezTo>
                  <a:pt x="1765" y="5388"/>
                  <a:pt x="1765" y="5514"/>
                  <a:pt x="1796" y="5640"/>
                </a:cubicBezTo>
                <a:lnTo>
                  <a:pt x="694" y="5640"/>
                </a:lnTo>
                <a:lnTo>
                  <a:pt x="694" y="1071"/>
                </a:lnTo>
                <a:cubicBezTo>
                  <a:pt x="694" y="882"/>
                  <a:pt x="851" y="725"/>
                  <a:pt x="1040" y="725"/>
                </a:cubicBezTo>
                <a:close/>
                <a:moveTo>
                  <a:pt x="10964" y="725"/>
                </a:moveTo>
                <a:cubicBezTo>
                  <a:pt x="11122" y="725"/>
                  <a:pt x="11311" y="882"/>
                  <a:pt x="11311" y="1071"/>
                </a:cubicBezTo>
                <a:lnTo>
                  <a:pt x="11311" y="5671"/>
                </a:lnTo>
                <a:lnTo>
                  <a:pt x="9610" y="5671"/>
                </a:lnTo>
                <a:cubicBezTo>
                  <a:pt x="9295" y="5671"/>
                  <a:pt x="9169" y="6018"/>
                  <a:pt x="9326" y="6270"/>
                </a:cubicBezTo>
                <a:cubicBezTo>
                  <a:pt x="9452" y="6396"/>
                  <a:pt x="9515" y="6585"/>
                  <a:pt x="9515" y="6742"/>
                </a:cubicBezTo>
                <a:cubicBezTo>
                  <a:pt x="9515" y="7120"/>
                  <a:pt x="9200" y="7435"/>
                  <a:pt x="8822" y="7435"/>
                </a:cubicBezTo>
                <a:cubicBezTo>
                  <a:pt x="8412" y="7435"/>
                  <a:pt x="8097" y="7120"/>
                  <a:pt x="8097" y="6742"/>
                </a:cubicBezTo>
                <a:cubicBezTo>
                  <a:pt x="8097" y="6585"/>
                  <a:pt x="8192" y="6364"/>
                  <a:pt x="8286" y="6270"/>
                </a:cubicBezTo>
                <a:cubicBezTo>
                  <a:pt x="8507" y="6018"/>
                  <a:pt x="8349" y="5671"/>
                  <a:pt x="8034" y="5671"/>
                </a:cubicBezTo>
                <a:lnTo>
                  <a:pt x="6365" y="5671"/>
                </a:lnTo>
                <a:lnTo>
                  <a:pt x="6365" y="4568"/>
                </a:lnTo>
                <a:cubicBezTo>
                  <a:pt x="6491" y="4600"/>
                  <a:pt x="6617" y="4600"/>
                  <a:pt x="6711" y="4600"/>
                </a:cubicBezTo>
                <a:cubicBezTo>
                  <a:pt x="7499" y="4600"/>
                  <a:pt x="8160" y="3970"/>
                  <a:pt x="8160" y="3182"/>
                </a:cubicBezTo>
                <a:cubicBezTo>
                  <a:pt x="8160" y="2395"/>
                  <a:pt x="7499" y="1764"/>
                  <a:pt x="6711" y="1764"/>
                </a:cubicBezTo>
                <a:cubicBezTo>
                  <a:pt x="6617" y="1764"/>
                  <a:pt x="6491" y="1764"/>
                  <a:pt x="6365" y="1796"/>
                </a:cubicBezTo>
                <a:lnTo>
                  <a:pt x="6365" y="725"/>
                </a:lnTo>
                <a:close/>
                <a:moveTo>
                  <a:pt x="3183" y="4568"/>
                </a:moveTo>
                <a:cubicBezTo>
                  <a:pt x="3561" y="4568"/>
                  <a:pt x="3876" y="4883"/>
                  <a:pt x="3876" y="5293"/>
                </a:cubicBezTo>
                <a:cubicBezTo>
                  <a:pt x="3876" y="5451"/>
                  <a:pt x="3813" y="5640"/>
                  <a:pt x="3687" y="5766"/>
                </a:cubicBezTo>
                <a:cubicBezTo>
                  <a:pt x="3498" y="5986"/>
                  <a:pt x="3655" y="6333"/>
                  <a:pt x="3970" y="6333"/>
                </a:cubicBezTo>
                <a:lnTo>
                  <a:pt x="5608" y="6333"/>
                </a:lnTo>
                <a:lnTo>
                  <a:pt x="5608" y="7435"/>
                </a:lnTo>
                <a:cubicBezTo>
                  <a:pt x="5514" y="7404"/>
                  <a:pt x="5388" y="7404"/>
                  <a:pt x="5262" y="7404"/>
                </a:cubicBezTo>
                <a:cubicBezTo>
                  <a:pt x="4474" y="7404"/>
                  <a:pt x="3844" y="8034"/>
                  <a:pt x="3844" y="8822"/>
                </a:cubicBezTo>
                <a:cubicBezTo>
                  <a:pt x="3844" y="9609"/>
                  <a:pt x="4474" y="10239"/>
                  <a:pt x="5262" y="10239"/>
                </a:cubicBezTo>
                <a:cubicBezTo>
                  <a:pt x="5388" y="10239"/>
                  <a:pt x="5514" y="10239"/>
                  <a:pt x="5608" y="10208"/>
                </a:cubicBezTo>
                <a:lnTo>
                  <a:pt x="5608" y="11310"/>
                </a:lnTo>
                <a:lnTo>
                  <a:pt x="1009" y="11310"/>
                </a:lnTo>
                <a:cubicBezTo>
                  <a:pt x="851" y="11310"/>
                  <a:pt x="694" y="11153"/>
                  <a:pt x="694" y="10964"/>
                </a:cubicBezTo>
                <a:lnTo>
                  <a:pt x="694" y="6333"/>
                </a:lnTo>
                <a:lnTo>
                  <a:pt x="2395" y="6333"/>
                </a:lnTo>
                <a:cubicBezTo>
                  <a:pt x="2710" y="6333"/>
                  <a:pt x="2868" y="5986"/>
                  <a:pt x="2679" y="5766"/>
                </a:cubicBezTo>
                <a:cubicBezTo>
                  <a:pt x="2552" y="5640"/>
                  <a:pt x="2458" y="5482"/>
                  <a:pt x="2458" y="5293"/>
                </a:cubicBezTo>
                <a:cubicBezTo>
                  <a:pt x="2458" y="4883"/>
                  <a:pt x="2773" y="4568"/>
                  <a:pt x="3183" y="4568"/>
                </a:cubicBezTo>
                <a:close/>
                <a:moveTo>
                  <a:pt x="11311" y="6333"/>
                </a:moveTo>
                <a:lnTo>
                  <a:pt x="11311" y="10964"/>
                </a:lnTo>
                <a:cubicBezTo>
                  <a:pt x="11311" y="11153"/>
                  <a:pt x="11153" y="11310"/>
                  <a:pt x="10933" y="11310"/>
                </a:cubicBezTo>
                <a:lnTo>
                  <a:pt x="6333" y="11310"/>
                </a:lnTo>
                <a:lnTo>
                  <a:pt x="6333" y="9609"/>
                </a:lnTo>
                <a:cubicBezTo>
                  <a:pt x="6333" y="9388"/>
                  <a:pt x="6162" y="9244"/>
                  <a:pt x="5972" y="9244"/>
                </a:cubicBezTo>
                <a:cubicBezTo>
                  <a:pt x="5892" y="9244"/>
                  <a:pt x="5809" y="9270"/>
                  <a:pt x="5735" y="9326"/>
                </a:cubicBezTo>
                <a:cubicBezTo>
                  <a:pt x="5640" y="9452"/>
                  <a:pt x="5482" y="9546"/>
                  <a:pt x="5262" y="9546"/>
                </a:cubicBezTo>
                <a:cubicBezTo>
                  <a:pt x="4884" y="9546"/>
                  <a:pt x="4569" y="9231"/>
                  <a:pt x="4569" y="8822"/>
                </a:cubicBezTo>
                <a:cubicBezTo>
                  <a:pt x="4569" y="8443"/>
                  <a:pt x="4884" y="8097"/>
                  <a:pt x="5262" y="8097"/>
                </a:cubicBezTo>
                <a:cubicBezTo>
                  <a:pt x="5419" y="8097"/>
                  <a:pt x="5640" y="8191"/>
                  <a:pt x="5735" y="8317"/>
                </a:cubicBezTo>
                <a:cubicBezTo>
                  <a:pt x="5809" y="8374"/>
                  <a:pt x="5892" y="8399"/>
                  <a:pt x="5972" y="8399"/>
                </a:cubicBezTo>
                <a:cubicBezTo>
                  <a:pt x="6162" y="8399"/>
                  <a:pt x="6333" y="8255"/>
                  <a:pt x="6333" y="8034"/>
                </a:cubicBezTo>
                <a:lnTo>
                  <a:pt x="6333" y="6333"/>
                </a:lnTo>
                <a:lnTo>
                  <a:pt x="7436" y="6333"/>
                </a:lnTo>
                <a:cubicBezTo>
                  <a:pt x="7404" y="6459"/>
                  <a:pt x="7404" y="6585"/>
                  <a:pt x="7404" y="6711"/>
                </a:cubicBezTo>
                <a:cubicBezTo>
                  <a:pt x="7404" y="7498"/>
                  <a:pt x="8034" y="8097"/>
                  <a:pt x="8822" y="8097"/>
                </a:cubicBezTo>
                <a:cubicBezTo>
                  <a:pt x="9610" y="8097"/>
                  <a:pt x="10240" y="7498"/>
                  <a:pt x="10240" y="6711"/>
                </a:cubicBezTo>
                <a:cubicBezTo>
                  <a:pt x="10240" y="6585"/>
                  <a:pt x="10240" y="6459"/>
                  <a:pt x="10208" y="6333"/>
                </a:cubicBezTo>
                <a:close/>
                <a:moveTo>
                  <a:pt x="1040" y="0"/>
                </a:moveTo>
                <a:cubicBezTo>
                  <a:pt x="473" y="0"/>
                  <a:pt x="1" y="473"/>
                  <a:pt x="1" y="1071"/>
                </a:cubicBezTo>
                <a:lnTo>
                  <a:pt x="1" y="10964"/>
                </a:lnTo>
                <a:cubicBezTo>
                  <a:pt x="1" y="11531"/>
                  <a:pt x="473" y="12004"/>
                  <a:pt x="1040" y="12004"/>
                </a:cubicBezTo>
                <a:lnTo>
                  <a:pt x="10933" y="12004"/>
                </a:lnTo>
                <a:cubicBezTo>
                  <a:pt x="11531" y="12004"/>
                  <a:pt x="12004" y="11531"/>
                  <a:pt x="12004" y="10964"/>
                </a:cubicBezTo>
                <a:lnTo>
                  <a:pt x="12004" y="1071"/>
                </a:lnTo>
                <a:cubicBezTo>
                  <a:pt x="11972" y="473"/>
                  <a:pt x="11500" y="0"/>
                  <a:pt x="1093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641;p50">
            <a:extLst>
              <a:ext uri="{FF2B5EF4-FFF2-40B4-BE49-F238E27FC236}">
                <a16:creationId xmlns:a16="http://schemas.microsoft.com/office/drawing/2014/main" id="{8BB1AB81-8C7E-42D3-9653-47A7593419DF}"/>
              </a:ext>
            </a:extLst>
          </p:cNvPr>
          <p:cNvSpPr txBox="1">
            <a:spLocks/>
          </p:cNvSpPr>
          <p:nvPr/>
        </p:nvSpPr>
        <p:spPr>
          <a:xfrm>
            <a:off x="3635124" y="1686630"/>
            <a:ext cx="2656954" cy="1174818"/>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D. Lgs. 17 marzo 1995, n. 157</a:t>
            </a:r>
          </a:p>
          <a:p>
            <a:pPr marL="0" indent="0" algn="just">
              <a:spcBef>
                <a:spcPts val="0"/>
              </a:spcBef>
              <a:buNone/>
            </a:pP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Attuazione della direttiva 92/50/CEE in materia di appalti pubblici di servizi</a:t>
            </a:r>
            <a:r>
              <a:rPr lang="it-IT" sz="1330" dirty="0">
                <a:solidFill>
                  <a:schemeClr val="tx1">
                    <a:lumMod val="65000"/>
                    <a:lumOff val="35000"/>
                  </a:schemeClr>
                </a:solidFill>
                <a:latin typeface="Bookman Old Style" panose="02050604050505020204" pitchFamily="18" charset="0"/>
              </a:rPr>
              <a:t>»</a:t>
            </a:r>
          </a:p>
          <a:p>
            <a:pPr marL="0" indent="0">
              <a:spcBef>
                <a:spcPts val="0"/>
              </a:spcBef>
              <a:buFont typeface="Arial" panose="020B0604020202020204" pitchFamily="34" charset="0"/>
              <a:buNone/>
            </a:pPr>
            <a:r>
              <a:rPr lang="it-IT" sz="1330" dirty="0">
                <a:solidFill>
                  <a:schemeClr val="tx1">
                    <a:lumMod val="65000"/>
                    <a:lumOff val="35000"/>
                  </a:schemeClr>
                </a:solidFill>
                <a:latin typeface="Bookman Old Style" panose="02050604050505020204" pitchFamily="18" charset="0"/>
              </a:rPr>
              <a:t>(G.U. n. 104 del 6 maggio 1995 – S.O. n. 52)</a:t>
            </a:r>
          </a:p>
        </p:txBody>
      </p:sp>
      <p:sp>
        <p:nvSpPr>
          <p:cNvPr id="43" name="Rettangolo 42">
            <a:extLst>
              <a:ext uri="{FF2B5EF4-FFF2-40B4-BE49-F238E27FC236}">
                <a16:creationId xmlns:a16="http://schemas.microsoft.com/office/drawing/2014/main" id="{22D407C5-CFD8-49B7-A39F-1A7A22AE7620}"/>
              </a:ext>
            </a:extLst>
          </p:cNvPr>
          <p:cNvSpPr/>
          <p:nvPr/>
        </p:nvSpPr>
        <p:spPr>
          <a:xfrm>
            <a:off x="3691990" y="3131982"/>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Triangolo isoscele 43">
            <a:extLst>
              <a:ext uri="{FF2B5EF4-FFF2-40B4-BE49-F238E27FC236}">
                <a16:creationId xmlns:a16="http://schemas.microsoft.com/office/drawing/2014/main" id="{90E5BEE8-81E5-4BBB-86AB-0A9CA7BCA978}"/>
              </a:ext>
            </a:extLst>
          </p:cNvPr>
          <p:cNvSpPr/>
          <p:nvPr/>
        </p:nvSpPr>
        <p:spPr>
          <a:xfrm rot="10800000">
            <a:off x="3691990" y="3592831"/>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Google Shape;641;p50">
            <a:extLst>
              <a:ext uri="{FF2B5EF4-FFF2-40B4-BE49-F238E27FC236}">
                <a16:creationId xmlns:a16="http://schemas.microsoft.com/office/drawing/2014/main" id="{0F18E916-71DE-4A43-9B0B-BBBAC2AAC894}"/>
              </a:ext>
            </a:extLst>
          </p:cNvPr>
          <p:cNvSpPr txBox="1">
            <a:spLocks/>
          </p:cNvSpPr>
          <p:nvPr/>
        </p:nvSpPr>
        <p:spPr>
          <a:xfrm>
            <a:off x="6292078" y="1568862"/>
            <a:ext cx="2656954" cy="1174818"/>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D. Lgs. 17 marzo 1995, n. 158</a:t>
            </a:r>
          </a:p>
          <a:p>
            <a:pPr marL="0" indent="0" algn="just">
              <a:spcBef>
                <a:spcPts val="0"/>
              </a:spcBef>
              <a:buNone/>
            </a:pP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Attuazione delle direttive 90/531/CEE e 93/38/CEE relative alle procedure di appalti nei settori esclusi</a:t>
            </a:r>
            <a:r>
              <a:rPr lang="it-IT" sz="1330" dirty="0">
                <a:solidFill>
                  <a:schemeClr val="tx1">
                    <a:lumMod val="65000"/>
                    <a:lumOff val="35000"/>
                  </a:schemeClr>
                </a:solidFill>
                <a:latin typeface="Bookman Old Style" panose="02050604050505020204" pitchFamily="18" charset="0"/>
              </a:rPr>
              <a:t>»</a:t>
            </a:r>
          </a:p>
          <a:p>
            <a:pPr marL="0" indent="0">
              <a:spcBef>
                <a:spcPts val="0"/>
              </a:spcBef>
              <a:buFont typeface="Arial" panose="020B0604020202020204" pitchFamily="34" charset="0"/>
              <a:buNone/>
            </a:pPr>
            <a:r>
              <a:rPr lang="it-IT" sz="1330" dirty="0">
                <a:solidFill>
                  <a:schemeClr val="tx1">
                    <a:lumMod val="65000"/>
                    <a:lumOff val="35000"/>
                  </a:schemeClr>
                </a:solidFill>
                <a:latin typeface="Bookman Old Style" panose="02050604050505020204" pitchFamily="18" charset="0"/>
              </a:rPr>
              <a:t>(G.U. n. 104 del 6 maggio 1995 – S.O. n. 52)</a:t>
            </a:r>
          </a:p>
        </p:txBody>
      </p:sp>
      <p:sp>
        <p:nvSpPr>
          <p:cNvPr id="47" name="Rettangolo 46">
            <a:extLst>
              <a:ext uri="{FF2B5EF4-FFF2-40B4-BE49-F238E27FC236}">
                <a16:creationId xmlns:a16="http://schemas.microsoft.com/office/drawing/2014/main" id="{09A36180-6A8C-44E3-9A6E-31A92532232C}"/>
              </a:ext>
            </a:extLst>
          </p:cNvPr>
          <p:cNvSpPr/>
          <p:nvPr/>
        </p:nvSpPr>
        <p:spPr>
          <a:xfrm>
            <a:off x="6397181" y="3149250"/>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Triangolo isoscele 47">
            <a:extLst>
              <a:ext uri="{FF2B5EF4-FFF2-40B4-BE49-F238E27FC236}">
                <a16:creationId xmlns:a16="http://schemas.microsoft.com/office/drawing/2014/main" id="{DC4F6764-AD4D-4923-9620-079B29171974}"/>
              </a:ext>
            </a:extLst>
          </p:cNvPr>
          <p:cNvSpPr/>
          <p:nvPr/>
        </p:nvSpPr>
        <p:spPr>
          <a:xfrm rot="10800000">
            <a:off x="6397181" y="3610099"/>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Google Shape;8336;p73">
            <a:extLst>
              <a:ext uri="{FF2B5EF4-FFF2-40B4-BE49-F238E27FC236}">
                <a16:creationId xmlns:a16="http://schemas.microsoft.com/office/drawing/2014/main" id="{82B2A247-BDBD-4B9E-ADF5-7E9DDF3B9431}"/>
              </a:ext>
            </a:extLst>
          </p:cNvPr>
          <p:cNvSpPr/>
          <p:nvPr/>
        </p:nvSpPr>
        <p:spPr>
          <a:xfrm>
            <a:off x="3787313" y="3196369"/>
            <a:ext cx="413216" cy="439253"/>
          </a:xfrm>
          <a:custGeom>
            <a:avLst/>
            <a:gdLst/>
            <a:ahLst/>
            <a:cxnLst/>
            <a:rect l="l" t="t" r="r" b="b"/>
            <a:pathLst>
              <a:path w="12193" h="11674" extrusionOk="0">
                <a:moveTo>
                  <a:pt x="9483" y="1174"/>
                </a:moveTo>
                <a:lnTo>
                  <a:pt x="9483" y="2308"/>
                </a:lnTo>
                <a:cubicBezTo>
                  <a:pt x="9483" y="2497"/>
                  <a:pt x="9641" y="2655"/>
                  <a:pt x="9830" y="2655"/>
                </a:cubicBezTo>
                <a:lnTo>
                  <a:pt x="10901" y="2655"/>
                </a:lnTo>
                <a:lnTo>
                  <a:pt x="9515" y="4041"/>
                </a:lnTo>
                <a:lnTo>
                  <a:pt x="8097" y="4041"/>
                </a:lnTo>
                <a:lnTo>
                  <a:pt x="8097" y="2560"/>
                </a:lnTo>
                <a:lnTo>
                  <a:pt x="9483" y="1174"/>
                </a:lnTo>
                <a:close/>
                <a:moveTo>
                  <a:pt x="4885" y="6181"/>
                </a:moveTo>
                <a:cubicBezTo>
                  <a:pt x="5033" y="6181"/>
                  <a:pt x="5183" y="6212"/>
                  <a:pt x="5325" y="6278"/>
                </a:cubicBezTo>
                <a:lnTo>
                  <a:pt x="4600" y="7003"/>
                </a:lnTo>
                <a:cubicBezTo>
                  <a:pt x="4474" y="7129"/>
                  <a:pt x="4474" y="7349"/>
                  <a:pt x="4600" y="7475"/>
                </a:cubicBezTo>
                <a:cubicBezTo>
                  <a:pt x="4663" y="7538"/>
                  <a:pt x="4750" y="7570"/>
                  <a:pt x="4836" y="7570"/>
                </a:cubicBezTo>
                <a:cubicBezTo>
                  <a:pt x="4923" y="7570"/>
                  <a:pt x="5010" y="7538"/>
                  <a:pt x="5073" y="7475"/>
                </a:cubicBezTo>
                <a:lnTo>
                  <a:pt x="5797" y="6751"/>
                </a:lnTo>
                <a:lnTo>
                  <a:pt x="5797" y="6751"/>
                </a:lnTo>
                <a:cubicBezTo>
                  <a:pt x="5986" y="7160"/>
                  <a:pt x="5892" y="7633"/>
                  <a:pt x="5577" y="7948"/>
                </a:cubicBezTo>
                <a:cubicBezTo>
                  <a:pt x="5388" y="8137"/>
                  <a:pt x="5128" y="8231"/>
                  <a:pt x="4864" y="8231"/>
                </a:cubicBezTo>
                <a:cubicBezTo>
                  <a:pt x="4600" y="8231"/>
                  <a:pt x="4332" y="8137"/>
                  <a:pt x="4127" y="7948"/>
                </a:cubicBezTo>
                <a:cubicBezTo>
                  <a:pt x="3749" y="7538"/>
                  <a:pt x="3749" y="6877"/>
                  <a:pt x="4127" y="6499"/>
                </a:cubicBezTo>
                <a:cubicBezTo>
                  <a:pt x="4333" y="6293"/>
                  <a:pt x="4606" y="6181"/>
                  <a:pt x="4885" y="6181"/>
                </a:cubicBezTo>
                <a:close/>
                <a:moveTo>
                  <a:pt x="4897" y="4831"/>
                </a:moveTo>
                <a:cubicBezTo>
                  <a:pt x="5396" y="4831"/>
                  <a:pt x="5890" y="4990"/>
                  <a:pt x="6301" y="5301"/>
                </a:cubicBezTo>
                <a:lnTo>
                  <a:pt x="5829" y="5774"/>
                </a:lnTo>
                <a:cubicBezTo>
                  <a:pt x="5553" y="5590"/>
                  <a:pt x="5233" y="5499"/>
                  <a:pt x="4911" y="5499"/>
                </a:cubicBezTo>
                <a:cubicBezTo>
                  <a:pt x="4460" y="5499"/>
                  <a:pt x="4004" y="5677"/>
                  <a:pt x="3655" y="6026"/>
                </a:cubicBezTo>
                <a:cubicBezTo>
                  <a:pt x="2993" y="6688"/>
                  <a:pt x="2993" y="7790"/>
                  <a:pt x="3655" y="8420"/>
                </a:cubicBezTo>
                <a:cubicBezTo>
                  <a:pt x="3986" y="8751"/>
                  <a:pt x="4427" y="8917"/>
                  <a:pt x="4864" y="8917"/>
                </a:cubicBezTo>
                <a:cubicBezTo>
                  <a:pt x="5301" y="8917"/>
                  <a:pt x="5734" y="8751"/>
                  <a:pt x="6049" y="8420"/>
                </a:cubicBezTo>
                <a:cubicBezTo>
                  <a:pt x="6648" y="7822"/>
                  <a:pt x="6742" y="6908"/>
                  <a:pt x="6301" y="6246"/>
                </a:cubicBezTo>
                <a:lnTo>
                  <a:pt x="6774" y="5774"/>
                </a:lnTo>
                <a:lnTo>
                  <a:pt x="6774" y="5774"/>
                </a:lnTo>
                <a:cubicBezTo>
                  <a:pt x="7467" y="6719"/>
                  <a:pt x="7404" y="8074"/>
                  <a:pt x="6585" y="8924"/>
                </a:cubicBezTo>
                <a:cubicBezTo>
                  <a:pt x="6112" y="9397"/>
                  <a:pt x="5498" y="9633"/>
                  <a:pt x="4883" y="9633"/>
                </a:cubicBezTo>
                <a:cubicBezTo>
                  <a:pt x="4269" y="9633"/>
                  <a:pt x="3655" y="9397"/>
                  <a:pt x="3182" y="8924"/>
                </a:cubicBezTo>
                <a:cubicBezTo>
                  <a:pt x="2237" y="7979"/>
                  <a:pt x="2237" y="6499"/>
                  <a:pt x="3182" y="5553"/>
                </a:cubicBezTo>
                <a:cubicBezTo>
                  <a:pt x="3667" y="5068"/>
                  <a:pt x="4286" y="4831"/>
                  <a:pt x="4897" y="4831"/>
                </a:cubicBezTo>
                <a:close/>
                <a:moveTo>
                  <a:pt x="4873" y="3463"/>
                </a:moveTo>
                <a:cubicBezTo>
                  <a:pt x="5728" y="3463"/>
                  <a:pt x="6583" y="3748"/>
                  <a:pt x="7278" y="4325"/>
                </a:cubicBezTo>
                <a:lnTo>
                  <a:pt x="6805" y="4797"/>
                </a:lnTo>
                <a:cubicBezTo>
                  <a:pt x="6228" y="4353"/>
                  <a:pt x="5533" y="4125"/>
                  <a:pt x="4844" y="4125"/>
                </a:cubicBezTo>
                <a:cubicBezTo>
                  <a:pt x="4065" y="4125"/>
                  <a:pt x="3294" y="4416"/>
                  <a:pt x="2710" y="5018"/>
                </a:cubicBezTo>
                <a:cubicBezTo>
                  <a:pt x="1481" y="6246"/>
                  <a:pt x="1481" y="8168"/>
                  <a:pt x="2710" y="9397"/>
                </a:cubicBezTo>
                <a:cubicBezTo>
                  <a:pt x="3324" y="10011"/>
                  <a:pt x="4112" y="10318"/>
                  <a:pt x="4899" y="10318"/>
                </a:cubicBezTo>
                <a:cubicBezTo>
                  <a:pt x="5687" y="10318"/>
                  <a:pt x="6474" y="10011"/>
                  <a:pt x="7089" y="9397"/>
                </a:cubicBezTo>
                <a:cubicBezTo>
                  <a:pt x="8223" y="8263"/>
                  <a:pt x="8255" y="6467"/>
                  <a:pt x="7309" y="5301"/>
                </a:cubicBezTo>
                <a:lnTo>
                  <a:pt x="7782" y="4829"/>
                </a:lnTo>
                <a:lnTo>
                  <a:pt x="7782" y="4829"/>
                </a:lnTo>
                <a:cubicBezTo>
                  <a:pt x="8979" y="6278"/>
                  <a:pt x="8885" y="8483"/>
                  <a:pt x="7530" y="9870"/>
                </a:cubicBezTo>
                <a:cubicBezTo>
                  <a:pt x="6790" y="10594"/>
                  <a:pt x="5821" y="10956"/>
                  <a:pt x="4856" y="10956"/>
                </a:cubicBezTo>
                <a:cubicBezTo>
                  <a:pt x="3891" y="10956"/>
                  <a:pt x="2930" y="10594"/>
                  <a:pt x="2206" y="9870"/>
                </a:cubicBezTo>
                <a:cubicBezTo>
                  <a:pt x="756" y="8420"/>
                  <a:pt x="756" y="6026"/>
                  <a:pt x="2206" y="4545"/>
                </a:cubicBezTo>
                <a:cubicBezTo>
                  <a:pt x="2941" y="3827"/>
                  <a:pt x="3907" y="3463"/>
                  <a:pt x="4873" y="3463"/>
                </a:cubicBezTo>
                <a:close/>
                <a:moveTo>
                  <a:pt x="9899" y="0"/>
                </a:moveTo>
                <a:cubicBezTo>
                  <a:pt x="9813" y="0"/>
                  <a:pt x="9722" y="32"/>
                  <a:pt x="9641" y="103"/>
                </a:cubicBezTo>
                <a:lnTo>
                  <a:pt x="7561" y="2182"/>
                </a:lnTo>
                <a:cubicBezTo>
                  <a:pt x="7467" y="2277"/>
                  <a:pt x="7435" y="2340"/>
                  <a:pt x="7435" y="2434"/>
                </a:cubicBezTo>
                <a:lnTo>
                  <a:pt x="7435" y="3600"/>
                </a:lnTo>
                <a:cubicBezTo>
                  <a:pt x="6670" y="3071"/>
                  <a:pt x="5769" y="2807"/>
                  <a:pt x="4868" y="2807"/>
                </a:cubicBezTo>
                <a:cubicBezTo>
                  <a:pt x="3731" y="2807"/>
                  <a:pt x="2595" y="3229"/>
                  <a:pt x="1733" y="4073"/>
                </a:cubicBezTo>
                <a:cubicBezTo>
                  <a:pt x="0" y="5805"/>
                  <a:pt x="0" y="8641"/>
                  <a:pt x="1733" y="10374"/>
                </a:cubicBezTo>
                <a:cubicBezTo>
                  <a:pt x="2599" y="11240"/>
                  <a:pt x="3741" y="11673"/>
                  <a:pt x="4883" y="11673"/>
                </a:cubicBezTo>
                <a:cubicBezTo>
                  <a:pt x="6026" y="11673"/>
                  <a:pt x="7168" y="11240"/>
                  <a:pt x="8034" y="10374"/>
                </a:cubicBezTo>
                <a:cubicBezTo>
                  <a:pt x="9578" y="8861"/>
                  <a:pt x="9735" y="6436"/>
                  <a:pt x="8538" y="4703"/>
                </a:cubicBezTo>
                <a:lnTo>
                  <a:pt x="9672" y="4703"/>
                </a:lnTo>
                <a:cubicBezTo>
                  <a:pt x="9767" y="4703"/>
                  <a:pt x="9893" y="4671"/>
                  <a:pt x="9924" y="4608"/>
                </a:cubicBezTo>
                <a:lnTo>
                  <a:pt x="12004" y="2497"/>
                </a:lnTo>
                <a:cubicBezTo>
                  <a:pt x="12193" y="2308"/>
                  <a:pt x="12035" y="1962"/>
                  <a:pt x="11783" y="1962"/>
                </a:cubicBezTo>
                <a:lnTo>
                  <a:pt x="10239" y="1962"/>
                </a:lnTo>
                <a:lnTo>
                  <a:pt x="10239" y="355"/>
                </a:lnTo>
                <a:cubicBezTo>
                  <a:pt x="10239" y="141"/>
                  <a:pt x="10080" y="0"/>
                  <a:pt x="989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8336;p73">
            <a:extLst>
              <a:ext uri="{FF2B5EF4-FFF2-40B4-BE49-F238E27FC236}">
                <a16:creationId xmlns:a16="http://schemas.microsoft.com/office/drawing/2014/main" id="{0EF4F248-813C-4DC6-A24C-DC1D93C4811E}"/>
              </a:ext>
            </a:extLst>
          </p:cNvPr>
          <p:cNvSpPr/>
          <p:nvPr/>
        </p:nvSpPr>
        <p:spPr>
          <a:xfrm>
            <a:off x="6499978" y="3199437"/>
            <a:ext cx="413216" cy="439253"/>
          </a:xfrm>
          <a:custGeom>
            <a:avLst/>
            <a:gdLst/>
            <a:ahLst/>
            <a:cxnLst/>
            <a:rect l="l" t="t" r="r" b="b"/>
            <a:pathLst>
              <a:path w="12193" h="11674" extrusionOk="0">
                <a:moveTo>
                  <a:pt x="9483" y="1174"/>
                </a:moveTo>
                <a:lnTo>
                  <a:pt x="9483" y="2308"/>
                </a:lnTo>
                <a:cubicBezTo>
                  <a:pt x="9483" y="2497"/>
                  <a:pt x="9641" y="2655"/>
                  <a:pt x="9830" y="2655"/>
                </a:cubicBezTo>
                <a:lnTo>
                  <a:pt x="10901" y="2655"/>
                </a:lnTo>
                <a:lnTo>
                  <a:pt x="9515" y="4041"/>
                </a:lnTo>
                <a:lnTo>
                  <a:pt x="8097" y="4041"/>
                </a:lnTo>
                <a:lnTo>
                  <a:pt x="8097" y="2560"/>
                </a:lnTo>
                <a:lnTo>
                  <a:pt x="9483" y="1174"/>
                </a:lnTo>
                <a:close/>
                <a:moveTo>
                  <a:pt x="4885" y="6181"/>
                </a:moveTo>
                <a:cubicBezTo>
                  <a:pt x="5033" y="6181"/>
                  <a:pt x="5183" y="6212"/>
                  <a:pt x="5325" y="6278"/>
                </a:cubicBezTo>
                <a:lnTo>
                  <a:pt x="4600" y="7003"/>
                </a:lnTo>
                <a:cubicBezTo>
                  <a:pt x="4474" y="7129"/>
                  <a:pt x="4474" y="7349"/>
                  <a:pt x="4600" y="7475"/>
                </a:cubicBezTo>
                <a:cubicBezTo>
                  <a:pt x="4663" y="7538"/>
                  <a:pt x="4750" y="7570"/>
                  <a:pt x="4836" y="7570"/>
                </a:cubicBezTo>
                <a:cubicBezTo>
                  <a:pt x="4923" y="7570"/>
                  <a:pt x="5010" y="7538"/>
                  <a:pt x="5073" y="7475"/>
                </a:cubicBezTo>
                <a:lnTo>
                  <a:pt x="5797" y="6751"/>
                </a:lnTo>
                <a:lnTo>
                  <a:pt x="5797" y="6751"/>
                </a:lnTo>
                <a:cubicBezTo>
                  <a:pt x="5986" y="7160"/>
                  <a:pt x="5892" y="7633"/>
                  <a:pt x="5577" y="7948"/>
                </a:cubicBezTo>
                <a:cubicBezTo>
                  <a:pt x="5388" y="8137"/>
                  <a:pt x="5128" y="8231"/>
                  <a:pt x="4864" y="8231"/>
                </a:cubicBezTo>
                <a:cubicBezTo>
                  <a:pt x="4600" y="8231"/>
                  <a:pt x="4332" y="8137"/>
                  <a:pt x="4127" y="7948"/>
                </a:cubicBezTo>
                <a:cubicBezTo>
                  <a:pt x="3749" y="7538"/>
                  <a:pt x="3749" y="6877"/>
                  <a:pt x="4127" y="6499"/>
                </a:cubicBezTo>
                <a:cubicBezTo>
                  <a:pt x="4333" y="6293"/>
                  <a:pt x="4606" y="6181"/>
                  <a:pt x="4885" y="6181"/>
                </a:cubicBezTo>
                <a:close/>
                <a:moveTo>
                  <a:pt x="4897" y="4831"/>
                </a:moveTo>
                <a:cubicBezTo>
                  <a:pt x="5396" y="4831"/>
                  <a:pt x="5890" y="4990"/>
                  <a:pt x="6301" y="5301"/>
                </a:cubicBezTo>
                <a:lnTo>
                  <a:pt x="5829" y="5774"/>
                </a:lnTo>
                <a:cubicBezTo>
                  <a:pt x="5553" y="5590"/>
                  <a:pt x="5233" y="5499"/>
                  <a:pt x="4911" y="5499"/>
                </a:cubicBezTo>
                <a:cubicBezTo>
                  <a:pt x="4460" y="5499"/>
                  <a:pt x="4004" y="5677"/>
                  <a:pt x="3655" y="6026"/>
                </a:cubicBezTo>
                <a:cubicBezTo>
                  <a:pt x="2993" y="6688"/>
                  <a:pt x="2993" y="7790"/>
                  <a:pt x="3655" y="8420"/>
                </a:cubicBezTo>
                <a:cubicBezTo>
                  <a:pt x="3986" y="8751"/>
                  <a:pt x="4427" y="8917"/>
                  <a:pt x="4864" y="8917"/>
                </a:cubicBezTo>
                <a:cubicBezTo>
                  <a:pt x="5301" y="8917"/>
                  <a:pt x="5734" y="8751"/>
                  <a:pt x="6049" y="8420"/>
                </a:cubicBezTo>
                <a:cubicBezTo>
                  <a:pt x="6648" y="7822"/>
                  <a:pt x="6742" y="6908"/>
                  <a:pt x="6301" y="6246"/>
                </a:cubicBezTo>
                <a:lnTo>
                  <a:pt x="6774" y="5774"/>
                </a:lnTo>
                <a:lnTo>
                  <a:pt x="6774" y="5774"/>
                </a:lnTo>
                <a:cubicBezTo>
                  <a:pt x="7467" y="6719"/>
                  <a:pt x="7404" y="8074"/>
                  <a:pt x="6585" y="8924"/>
                </a:cubicBezTo>
                <a:cubicBezTo>
                  <a:pt x="6112" y="9397"/>
                  <a:pt x="5498" y="9633"/>
                  <a:pt x="4883" y="9633"/>
                </a:cubicBezTo>
                <a:cubicBezTo>
                  <a:pt x="4269" y="9633"/>
                  <a:pt x="3655" y="9397"/>
                  <a:pt x="3182" y="8924"/>
                </a:cubicBezTo>
                <a:cubicBezTo>
                  <a:pt x="2237" y="7979"/>
                  <a:pt x="2237" y="6499"/>
                  <a:pt x="3182" y="5553"/>
                </a:cubicBezTo>
                <a:cubicBezTo>
                  <a:pt x="3667" y="5068"/>
                  <a:pt x="4286" y="4831"/>
                  <a:pt x="4897" y="4831"/>
                </a:cubicBezTo>
                <a:close/>
                <a:moveTo>
                  <a:pt x="4873" y="3463"/>
                </a:moveTo>
                <a:cubicBezTo>
                  <a:pt x="5728" y="3463"/>
                  <a:pt x="6583" y="3748"/>
                  <a:pt x="7278" y="4325"/>
                </a:cubicBezTo>
                <a:lnTo>
                  <a:pt x="6805" y="4797"/>
                </a:lnTo>
                <a:cubicBezTo>
                  <a:pt x="6228" y="4353"/>
                  <a:pt x="5533" y="4125"/>
                  <a:pt x="4844" y="4125"/>
                </a:cubicBezTo>
                <a:cubicBezTo>
                  <a:pt x="4065" y="4125"/>
                  <a:pt x="3294" y="4416"/>
                  <a:pt x="2710" y="5018"/>
                </a:cubicBezTo>
                <a:cubicBezTo>
                  <a:pt x="1481" y="6246"/>
                  <a:pt x="1481" y="8168"/>
                  <a:pt x="2710" y="9397"/>
                </a:cubicBezTo>
                <a:cubicBezTo>
                  <a:pt x="3324" y="10011"/>
                  <a:pt x="4112" y="10318"/>
                  <a:pt x="4899" y="10318"/>
                </a:cubicBezTo>
                <a:cubicBezTo>
                  <a:pt x="5687" y="10318"/>
                  <a:pt x="6474" y="10011"/>
                  <a:pt x="7089" y="9397"/>
                </a:cubicBezTo>
                <a:cubicBezTo>
                  <a:pt x="8223" y="8263"/>
                  <a:pt x="8255" y="6467"/>
                  <a:pt x="7309" y="5301"/>
                </a:cubicBezTo>
                <a:lnTo>
                  <a:pt x="7782" y="4829"/>
                </a:lnTo>
                <a:lnTo>
                  <a:pt x="7782" y="4829"/>
                </a:lnTo>
                <a:cubicBezTo>
                  <a:pt x="8979" y="6278"/>
                  <a:pt x="8885" y="8483"/>
                  <a:pt x="7530" y="9870"/>
                </a:cubicBezTo>
                <a:cubicBezTo>
                  <a:pt x="6790" y="10594"/>
                  <a:pt x="5821" y="10956"/>
                  <a:pt x="4856" y="10956"/>
                </a:cubicBezTo>
                <a:cubicBezTo>
                  <a:pt x="3891" y="10956"/>
                  <a:pt x="2930" y="10594"/>
                  <a:pt x="2206" y="9870"/>
                </a:cubicBezTo>
                <a:cubicBezTo>
                  <a:pt x="756" y="8420"/>
                  <a:pt x="756" y="6026"/>
                  <a:pt x="2206" y="4545"/>
                </a:cubicBezTo>
                <a:cubicBezTo>
                  <a:pt x="2941" y="3827"/>
                  <a:pt x="3907" y="3463"/>
                  <a:pt x="4873" y="3463"/>
                </a:cubicBezTo>
                <a:close/>
                <a:moveTo>
                  <a:pt x="9899" y="0"/>
                </a:moveTo>
                <a:cubicBezTo>
                  <a:pt x="9813" y="0"/>
                  <a:pt x="9722" y="32"/>
                  <a:pt x="9641" y="103"/>
                </a:cubicBezTo>
                <a:lnTo>
                  <a:pt x="7561" y="2182"/>
                </a:lnTo>
                <a:cubicBezTo>
                  <a:pt x="7467" y="2277"/>
                  <a:pt x="7435" y="2340"/>
                  <a:pt x="7435" y="2434"/>
                </a:cubicBezTo>
                <a:lnTo>
                  <a:pt x="7435" y="3600"/>
                </a:lnTo>
                <a:cubicBezTo>
                  <a:pt x="6670" y="3071"/>
                  <a:pt x="5769" y="2807"/>
                  <a:pt x="4868" y="2807"/>
                </a:cubicBezTo>
                <a:cubicBezTo>
                  <a:pt x="3731" y="2807"/>
                  <a:pt x="2595" y="3229"/>
                  <a:pt x="1733" y="4073"/>
                </a:cubicBezTo>
                <a:cubicBezTo>
                  <a:pt x="0" y="5805"/>
                  <a:pt x="0" y="8641"/>
                  <a:pt x="1733" y="10374"/>
                </a:cubicBezTo>
                <a:cubicBezTo>
                  <a:pt x="2599" y="11240"/>
                  <a:pt x="3741" y="11673"/>
                  <a:pt x="4883" y="11673"/>
                </a:cubicBezTo>
                <a:cubicBezTo>
                  <a:pt x="6026" y="11673"/>
                  <a:pt x="7168" y="11240"/>
                  <a:pt x="8034" y="10374"/>
                </a:cubicBezTo>
                <a:cubicBezTo>
                  <a:pt x="9578" y="8861"/>
                  <a:pt x="9735" y="6436"/>
                  <a:pt x="8538" y="4703"/>
                </a:cubicBezTo>
                <a:lnTo>
                  <a:pt x="9672" y="4703"/>
                </a:lnTo>
                <a:cubicBezTo>
                  <a:pt x="9767" y="4703"/>
                  <a:pt x="9893" y="4671"/>
                  <a:pt x="9924" y="4608"/>
                </a:cubicBezTo>
                <a:lnTo>
                  <a:pt x="12004" y="2497"/>
                </a:lnTo>
                <a:cubicBezTo>
                  <a:pt x="12193" y="2308"/>
                  <a:pt x="12035" y="1962"/>
                  <a:pt x="11783" y="1962"/>
                </a:cubicBezTo>
                <a:lnTo>
                  <a:pt x="10239" y="1962"/>
                </a:lnTo>
                <a:lnTo>
                  <a:pt x="10239" y="355"/>
                </a:lnTo>
                <a:cubicBezTo>
                  <a:pt x="10239" y="141"/>
                  <a:pt x="10080" y="0"/>
                  <a:pt x="989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8266;p73">
            <a:extLst>
              <a:ext uri="{FF2B5EF4-FFF2-40B4-BE49-F238E27FC236}">
                <a16:creationId xmlns:a16="http://schemas.microsoft.com/office/drawing/2014/main" id="{88F4691B-9F47-4CCD-9C72-6B636C0571C0}"/>
              </a:ext>
            </a:extLst>
          </p:cNvPr>
          <p:cNvGrpSpPr/>
          <p:nvPr/>
        </p:nvGrpSpPr>
        <p:grpSpPr>
          <a:xfrm>
            <a:off x="9357338" y="3306110"/>
            <a:ext cx="302554" cy="302554"/>
            <a:chOff x="-2419325" y="2408150"/>
            <a:chExt cx="291450" cy="291450"/>
          </a:xfrm>
          <a:solidFill>
            <a:schemeClr val="bg1"/>
          </a:solidFill>
        </p:grpSpPr>
        <p:sp>
          <p:nvSpPr>
            <p:cNvPr id="52" name="Google Shape;8267;p73">
              <a:extLst>
                <a:ext uri="{FF2B5EF4-FFF2-40B4-BE49-F238E27FC236}">
                  <a16:creationId xmlns:a16="http://schemas.microsoft.com/office/drawing/2014/main" id="{38E30A19-6129-4D9F-86D0-F4E7D4257D1D}"/>
                </a:ext>
              </a:extLst>
            </p:cNvPr>
            <p:cNvSpPr/>
            <p:nvPr/>
          </p:nvSpPr>
          <p:spPr>
            <a:xfrm>
              <a:off x="-2419325" y="2408150"/>
              <a:ext cx="291450" cy="291450"/>
            </a:xfrm>
            <a:custGeom>
              <a:avLst/>
              <a:gdLst/>
              <a:ahLst/>
              <a:cxnLst/>
              <a:rect l="l" t="t" r="r" b="b"/>
              <a:pathLst>
                <a:path w="11658" h="11658" extrusionOk="0">
                  <a:moveTo>
                    <a:pt x="8948" y="725"/>
                  </a:moveTo>
                  <a:lnTo>
                    <a:pt x="8948" y="2489"/>
                  </a:lnTo>
                  <a:lnTo>
                    <a:pt x="8948" y="10366"/>
                  </a:lnTo>
                  <a:cubicBezTo>
                    <a:pt x="8948" y="10586"/>
                    <a:pt x="9011" y="10838"/>
                    <a:pt x="9137" y="11027"/>
                  </a:cubicBezTo>
                  <a:lnTo>
                    <a:pt x="1733" y="11027"/>
                  </a:lnTo>
                  <a:cubicBezTo>
                    <a:pt x="1134" y="11027"/>
                    <a:pt x="662" y="10586"/>
                    <a:pt x="662" y="10019"/>
                  </a:cubicBezTo>
                  <a:lnTo>
                    <a:pt x="662" y="725"/>
                  </a:lnTo>
                  <a:close/>
                  <a:moveTo>
                    <a:pt x="11027" y="2836"/>
                  </a:moveTo>
                  <a:lnTo>
                    <a:pt x="11027" y="10366"/>
                  </a:lnTo>
                  <a:lnTo>
                    <a:pt x="10995" y="10366"/>
                  </a:lnTo>
                  <a:cubicBezTo>
                    <a:pt x="10995" y="10744"/>
                    <a:pt x="10680" y="11027"/>
                    <a:pt x="10334" y="11027"/>
                  </a:cubicBezTo>
                  <a:cubicBezTo>
                    <a:pt x="9987" y="11027"/>
                    <a:pt x="9672" y="10712"/>
                    <a:pt x="9672" y="10366"/>
                  </a:cubicBezTo>
                  <a:lnTo>
                    <a:pt x="9672" y="2836"/>
                  </a:lnTo>
                  <a:close/>
                  <a:moveTo>
                    <a:pt x="347" y="1"/>
                  </a:moveTo>
                  <a:cubicBezTo>
                    <a:pt x="158" y="1"/>
                    <a:pt x="0" y="158"/>
                    <a:pt x="0" y="347"/>
                  </a:cubicBezTo>
                  <a:lnTo>
                    <a:pt x="0" y="9956"/>
                  </a:lnTo>
                  <a:cubicBezTo>
                    <a:pt x="0" y="10901"/>
                    <a:pt x="756" y="11657"/>
                    <a:pt x="1702" y="11657"/>
                  </a:cubicBezTo>
                  <a:lnTo>
                    <a:pt x="10302" y="11657"/>
                  </a:lnTo>
                  <a:cubicBezTo>
                    <a:pt x="11027" y="11657"/>
                    <a:pt x="11657" y="11027"/>
                    <a:pt x="11657" y="10271"/>
                  </a:cubicBezTo>
                  <a:lnTo>
                    <a:pt x="11657" y="2395"/>
                  </a:lnTo>
                  <a:cubicBezTo>
                    <a:pt x="11657" y="2300"/>
                    <a:pt x="11500" y="2143"/>
                    <a:pt x="11342" y="2143"/>
                  </a:cubicBezTo>
                  <a:lnTo>
                    <a:pt x="9641" y="2143"/>
                  </a:lnTo>
                  <a:lnTo>
                    <a:pt x="9641" y="347"/>
                  </a:lnTo>
                  <a:cubicBezTo>
                    <a:pt x="9641" y="158"/>
                    <a:pt x="9483" y="1"/>
                    <a:pt x="92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268;p73">
              <a:extLst>
                <a:ext uri="{FF2B5EF4-FFF2-40B4-BE49-F238E27FC236}">
                  <a16:creationId xmlns:a16="http://schemas.microsoft.com/office/drawing/2014/main" id="{FCD5BD38-FE92-4B98-93FC-BCB20442196D}"/>
                </a:ext>
              </a:extLst>
            </p:cNvPr>
            <p:cNvSpPr/>
            <p:nvPr/>
          </p:nvSpPr>
          <p:spPr>
            <a:xfrm>
              <a:off x="-2385475" y="2444375"/>
              <a:ext cx="173325" cy="86675"/>
            </a:xfrm>
            <a:custGeom>
              <a:avLst/>
              <a:gdLst/>
              <a:ahLst/>
              <a:cxnLst/>
              <a:rect l="l" t="t" r="r" b="b"/>
              <a:pathLst>
                <a:path w="6933" h="3467" extrusionOk="0">
                  <a:moveTo>
                    <a:pt x="6207" y="694"/>
                  </a:moveTo>
                  <a:lnTo>
                    <a:pt x="6207" y="2742"/>
                  </a:lnTo>
                  <a:lnTo>
                    <a:pt x="694" y="2742"/>
                  </a:lnTo>
                  <a:lnTo>
                    <a:pt x="694" y="694"/>
                  </a:lnTo>
                  <a:close/>
                  <a:moveTo>
                    <a:pt x="348" y="1"/>
                  </a:moveTo>
                  <a:cubicBezTo>
                    <a:pt x="159" y="1"/>
                    <a:pt x="1" y="158"/>
                    <a:pt x="1" y="379"/>
                  </a:cubicBezTo>
                  <a:lnTo>
                    <a:pt x="1" y="3120"/>
                  </a:lnTo>
                  <a:cubicBezTo>
                    <a:pt x="1" y="3309"/>
                    <a:pt x="159" y="3466"/>
                    <a:pt x="348" y="3466"/>
                  </a:cubicBezTo>
                  <a:lnTo>
                    <a:pt x="6554" y="3466"/>
                  </a:lnTo>
                  <a:cubicBezTo>
                    <a:pt x="6775" y="3466"/>
                    <a:pt x="6932" y="3309"/>
                    <a:pt x="6932" y="3120"/>
                  </a:cubicBezTo>
                  <a:lnTo>
                    <a:pt x="6932" y="379"/>
                  </a:lnTo>
                  <a:cubicBezTo>
                    <a:pt x="6869" y="158"/>
                    <a:pt x="6712" y="1"/>
                    <a:pt x="65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269;p73">
              <a:extLst>
                <a:ext uri="{FF2B5EF4-FFF2-40B4-BE49-F238E27FC236}">
                  <a16:creationId xmlns:a16="http://schemas.microsoft.com/office/drawing/2014/main" id="{CE42DC93-365A-4F97-80DC-1BD1547FED56}"/>
                </a:ext>
              </a:extLst>
            </p:cNvPr>
            <p:cNvSpPr/>
            <p:nvPr/>
          </p:nvSpPr>
          <p:spPr>
            <a:xfrm>
              <a:off x="-2385475" y="2545975"/>
              <a:ext cx="86675" cy="86675"/>
            </a:xfrm>
            <a:custGeom>
              <a:avLst/>
              <a:gdLst/>
              <a:ahLst/>
              <a:cxnLst/>
              <a:rect l="l" t="t" r="r" b="b"/>
              <a:pathLst>
                <a:path w="3467" h="3467" extrusionOk="0">
                  <a:moveTo>
                    <a:pt x="2742" y="757"/>
                  </a:moveTo>
                  <a:lnTo>
                    <a:pt x="2742" y="2805"/>
                  </a:lnTo>
                  <a:lnTo>
                    <a:pt x="694" y="2805"/>
                  </a:lnTo>
                  <a:lnTo>
                    <a:pt x="694" y="757"/>
                  </a:lnTo>
                  <a:close/>
                  <a:moveTo>
                    <a:pt x="348" y="1"/>
                  </a:moveTo>
                  <a:cubicBezTo>
                    <a:pt x="159" y="1"/>
                    <a:pt x="1" y="158"/>
                    <a:pt x="1" y="347"/>
                  </a:cubicBezTo>
                  <a:lnTo>
                    <a:pt x="1" y="3120"/>
                  </a:lnTo>
                  <a:cubicBezTo>
                    <a:pt x="1" y="3309"/>
                    <a:pt x="159" y="3466"/>
                    <a:pt x="348" y="3466"/>
                  </a:cubicBezTo>
                  <a:lnTo>
                    <a:pt x="3088" y="3466"/>
                  </a:lnTo>
                  <a:cubicBezTo>
                    <a:pt x="3309" y="3466"/>
                    <a:pt x="3467" y="3309"/>
                    <a:pt x="3467" y="3120"/>
                  </a:cubicBezTo>
                  <a:lnTo>
                    <a:pt x="3467" y="347"/>
                  </a:lnTo>
                  <a:cubicBezTo>
                    <a:pt x="3467" y="158"/>
                    <a:pt x="3309" y="1"/>
                    <a:pt x="3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270;p73">
              <a:extLst>
                <a:ext uri="{FF2B5EF4-FFF2-40B4-BE49-F238E27FC236}">
                  <a16:creationId xmlns:a16="http://schemas.microsoft.com/office/drawing/2014/main" id="{A3B2428A-0822-4308-9434-1E749FE1FCEB}"/>
                </a:ext>
              </a:extLst>
            </p:cNvPr>
            <p:cNvSpPr/>
            <p:nvPr/>
          </p:nvSpPr>
          <p:spPr>
            <a:xfrm>
              <a:off x="-2281500" y="2546775"/>
              <a:ext cx="69350" cy="18125"/>
            </a:xfrm>
            <a:custGeom>
              <a:avLst/>
              <a:gdLst/>
              <a:ahLst/>
              <a:cxnLst/>
              <a:rect l="l" t="t" r="r" b="b"/>
              <a:pathLst>
                <a:path w="2774" h="725" extrusionOk="0">
                  <a:moveTo>
                    <a:pt x="347" y="0"/>
                  </a:moveTo>
                  <a:cubicBezTo>
                    <a:pt x="158" y="0"/>
                    <a:pt x="1" y="158"/>
                    <a:pt x="1" y="378"/>
                  </a:cubicBezTo>
                  <a:cubicBezTo>
                    <a:pt x="1" y="567"/>
                    <a:pt x="158" y="725"/>
                    <a:pt x="347" y="725"/>
                  </a:cubicBezTo>
                  <a:lnTo>
                    <a:pt x="2395" y="725"/>
                  </a:lnTo>
                  <a:cubicBezTo>
                    <a:pt x="2616" y="725"/>
                    <a:pt x="2773" y="567"/>
                    <a:pt x="2773" y="378"/>
                  </a:cubicBezTo>
                  <a:cubicBezTo>
                    <a:pt x="2710" y="158"/>
                    <a:pt x="2553"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271;p73">
              <a:extLst>
                <a:ext uri="{FF2B5EF4-FFF2-40B4-BE49-F238E27FC236}">
                  <a16:creationId xmlns:a16="http://schemas.microsoft.com/office/drawing/2014/main" id="{FDECFB08-AF5F-4237-B420-882DB5FEB6C7}"/>
                </a:ext>
              </a:extLst>
            </p:cNvPr>
            <p:cNvSpPr/>
            <p:nvPr/>
          </p:nvSpPr>
          <p:spPr>
            <a:xfrm>
              <a:off x="-2281500" y="2581425"/>
              <a:ext cx="69350" cy="18150"/>
            </a:xfrm>
            <a:custGeom>
              <a:avLst/>
              <a:gdLst/>
              <a:ahLst/>
              <a:cxnLst/>
              <a:rect l="l" t="t" r="r" b="b"/>
              <a:pathLst>
                <a:path w="2774" h="726" extrusionOk="0">
                  <a:moveTo>
                    <a:pt x="347" y="1"/>
                  </a:moveTo>
                  <a:cubicBezTo>
                    <a:pt x="158" y="1"/>
                    <a:pt x="1" y="158"/>
                    <a:pt x="1" y="347"/>
                  </a:cubicBezTo>
                  <a:cubicBezTo>
                    <a:pt x="1" y="568"/>
                    <a:pt x="158" y="725"/>
                    <a:pt x="347" y="725"/>
                  </a:cubicBezTo>
                  <a:lnTo>
                    <a:pt x="2395" y="725"/>
                  </a:lnTo>
                  <a:cubicBezTo>
                    <a:pt x="2616" y="725"/>
                    <a:pt x="2773" y="568"/>
                    <a:pt x="2773" y="347"/>
                  </a:cubicBezTo>
                  <a:cubicBezTo>
                    <a:pt x="2710" y="158"/>
                    <a:pt x="2553"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272;p73">
              <a:extLst>
                <a:ext uri="{FF2B5EF4-FFF2-40B4-BE49-F238E27FC236}">
                  <a16:creationId xmlns:a16="http://schemas.microsoft.com/office/drawing/2014/main" id="{3D4F2932-8ED3-4F1E-B5EE-8DD1A55A9547}"/>
                </a:ext>
              </a:extLst>
            </p:cNvPr>
            <p:cNvSpPr/>
            <p:nvPr/>
          </p:nvSpPr>
          <p:spPr>
            <a:xfrm>
              <a:off x="-2281500" y="2616075"/>
              <a:ext cx="69350" cy="17350"/>
            </a:xfrm>
            <a:custGeom>
              <a:avLst/>
              <a:gdLst/>
              <a:ahLst/>
              <a:cxnLst/>
              <a:rect l="l" t="t" r="r" b="b"/>
              <a:pathLst>
                <a:path w="2774" h="694" extrusionOk="0">
                  <a:moveTo>
                    <a:pt x="347" y="1"/>
                  </a:moveTo>
                  <a:cubicBezTo>
                    <a:pt x="158" y="1"/>
                    <a:pt x="1" y="158"/>
                    <a:pt x="1" y="347"/>
                  </a:cubicBezTo>
                  <a:cubicBezTo>
                    <a:pt x="1" y="536"/>
                    <a:pt x="158" y="694"/>
                    <a:pt x="347" y="694"/>
                  </a:cubicBezTo>
                  <a:lnTo>
                    <a:pt x="2395" y="694"/>
                  </a:lnTo>
                  <a:cubicBezTo>
                    <a:pt x="2616" y="694"/>
                    <a:pt x="2773" y="536"/>
                    <a:pt x="2773" y="347"/>
                  </a:cubicBezTo>
                  <a:cubicBezTo>
                    <a:pt x="2710" y="158"/>
                    <a:pt x="2553"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273;p73">
              <a:extLst>
                <a:ext uri="{FF2B5EF4-FFF2-40B4-BE49-F238E27FC236}">
                  <a16:creationId xmlns:a16="http://schemas.microsoft.com/office/drawing/2014/main" id="{9195CDC5-08CD-4734-B40C-01721BEFD92D}"/>
                </a:ext>
              </a:extLst>
            </p:cNvPr>
            <p:cNvSpPr/>
            <p:nvPr/>
          </p:nvSpPr>
          <p:spPr>
            <a:xfrm>
              <a:off x="-2385475" y="2649150"/>
              <a:ext cx="173325" cy="18150"/>
            </a:xfrm>
            <a:custGeom>
              <a:avLst/>
              <a:gdLst/>
              <a:ahLst/>
              <a:cxnLst/>
              <a:rect l="l" t="t" r="r" b="b"/>
              <a:pathLst>
                <a:path w="6933" h="726" extrusionOk="0">
                  <a:moveTo>
                    <a:pt x="348" y="1"/>
                  </a:moveTo>
                  <a:cubicBezTo>
                    <a:pt x="159" y="1"/>
                    <a:pt x="1" y="159"/>
                    <a:pt x="1" y="379"/>
                  </a:cubicBezTo>
                  <a:cubicBezTo>
                    <a:pt x="1" y="568"/>
                    <a:pt x="159" y="726"/>
                    <a:pt x="348" y="726"/>
                  </a:cubicBezTo>
                  <a:lnTo>
                    <a:pt x="6554" y="726"/>
                  </a:lnTo>
                  <a:cubicBezTo>
                    <a:pt x="6775" y="726"/>
                    <a:pt x="6932" y="568"/>
                    <a:pt x="6932" y="379"/>
                  </a:cubicBezTo>
                  <a:cubicBezTo>
                    <a:pt x="6869" y="159"/>
                    <a:pt x="6712" y="1"/>
                    <a:pt x="65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509413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231BCED6-E0F8-4E01-9E2B-6989473620EE}"/>
              </a:ext>
            </a:extLst>
          </p:cNvPr>
          <p:cNvSpPr txBox="1"/>
          <p:nvPr/>
        </p:nvSpPr>
        <p:spPr>
          <a:xfrm>
            <a:off x="4962524" y="4473976"/>
            <a:ext cx="3747280" cy="553998"/>
          </a:xfrm>
          <a:prstGeom prst="rect">
            <a:avLst/>
          </a:prstGeom>
          <a:noFill/>
        </p:spPr>
        <p:txBody>
          <a:bodyPr wrap="square" rtlCol="0">
            <a:spAutoFit/>
          </a:bodyPr>
          <a:lstStyle/>
          <a:p>
            <a:pPr algn="ctr"/>
            <a:r>
              <a:rPr lang="it-IT" sz="3000" b="1" dirty="0">
                <a:solidFill>
                  <a:schemeClr val="tx1">
                    <a:lumMod val="65000"/>
                    <a:lumOff val="35000"/>
                  </a:schemeClr>
                </a:solidFill>
                <a:latin typeface="Bookman Old Style" panose="02050604050505020204" pitchFamily="18" charset="0"/>
              </a:rPr>
              <a:t>I REQUISITI</a:t>
            </a:r>
          </a:p>
        </p:txBody>
      </p:sp>
      <p:sp>
        <p:nvSpPr>
          <p:cNvPr id="9" name="CasellaDiTesto 8">
            <a:extLst>
              <a:ext uri="{FF2B5EF4-FFF2-40B4-BE49-F238E27FC236}">
                <a16:creationId xmlns:a16="http://schemas.microsoft.com/office/drawing/2014/main" id="{7B598B4B-1842-402E-A431-CC672BB73516}"/>
              </a:ext>
            </a:extLst>
          </p:cNvPr>
          <p:cNvSpPr txBox="1"/>
          <p:nvPr/>
        </p:nvSpPr>
        <p:spPr>
          <a:xfrm>
            <a:off x="2228850" y="3130674"/>
            <a:ext cx="2650826"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07</a:t>
            </a:r>
          </a:p>
        </p:txBody>
      </p:sp>
      <p:grpSp>
        <p:nvGrpSpPr>
          <p:cNvPr id="18" name="Google Shape;5061;p40">
            <a:extLst>
              <a:ext uri="{FF2B5EF4-FFF2-40B4-BE49-F238E27FC236}">
                <a16:creationId xmlns:a16="http://schemas.microsoft.com/office/drawing/2014/main" id="{BF6CD0D2-BB75-41EA-8C3A-5B026DEC42C7}"/>
              </a:ext>
            </a:extLst>
          </p:cNvPr>
          <p:cNvGrpSpPr/>
          <p:nvPr/>
        </p:nvGrpSpPr>
        <p:grpSpPr>
          <a:xfrm>
            <a:off x="5619848" y="1607205"/>
            <a:ext cx="952304" cy="840141"/>
            <a:chOff x="-63665750" y="1914325"/>
            <a:chExt cx="328450" cy="316450"/>
          </a:xfrm>
          <a:solidFill>
            <a:schemeClr val="tx1">
              <a:lumMod val="65000"/>
              <a:lumOff val="35000"/>
            </a:schemeClr>
          </a:solidFill>
        </p:grpSpPr>
        <p:sp>
          <p:nvSpPr>
            <p:cNvPr id="19" name="Google Shape;5062;p40">
              <a:extLst>
                <a:ext uri="{FF2B5EF4-FFF2-40B4-BE49-F238E27FC236}">
                  <a16:creationId xmlns:a16="http://schemas.microsoft.com/office/drawing/2014/main" id="{1A05A38D-D191-442B-831E-7E80382BF946}"/>
                </a:ext>
              </a:extLst>
            </p:cNvPr>
            <p:cNvSpPr/>
            <p:nvPr/>
          </p:nvSpPr>
          <p:spPr>
            <a:xfrm>
              <a:off x="-63665750" y="1914325"/>
              <a:ext cx="328450" cy="316450"/>
            </a:xfrm>
            <a:custGeom>
              <a:avLst/>
              <a:gdLst/>
              <a:ahLst/>
              <a:cxnLst/>
              <a:rect l="l" t="t" r="r" b="b"/>
              <a:pathLst>
                <a:path w="13138" h="12658" extrusionOk="0">
                  <a:moveTo>
                    <a:pt x="8144" y="835"/>
                  </a:moveTo>
                  <a:cubicBezTo>
                    <a:pt x="9097" y="835"/>
                    <a:pt x="10050" y="1197"/>
                    <a:pt x="10775" y="1922"/>
                  </a:cubicBezTo>
                  <a:cubicBezTo>
                    <a:pt x="12256" y="3371"/>
                    <a:pt x="12256" y="5734"/>
                    <a:pt x="10775" y="7183"/>
                  </a:cubicBezTo>
                  <a:cubicBezTo>
                    <a:pt x="10050" y="7908"/>
                    <a:pt x="9097" y="8270"/>
                    <a:pt x="8144" y="8270"/>
                  </a:cubicBezTo>
                  <a:cubicBezTo>
                    <a:pt x="7191" y="8270"/>
                    <a:pt x="6238" y="7908"/>
                    <a:pt x="5513" y="7183"/>
                  </a:cubicBezTo>
                  <a:cubicBezTo>
                    <a:pt x="4064" y="5734"/>
                    <a:pt x="4064" y="3371"/>
                    <a:pt x="5513" y="1922"/>
                  </a:cubicBezTo>
                  <a:cubicBezTo>
                    <a:pt x="6238" y="1197"/>
                    <a:pt x="7191" y="835"/>
                    <a:pt x="8144" y="835"/>
                  </a:cubicBezTo>
                  <a:close/>
                  <a:moveTo>
                    <a:pt x="3466" y="8632"/>
                  </a:moveTo>
                  <a:lnTo>
                    <a:pt x="4064" y="9231"/>
                  </a:lnTo>
                  <a:lnTo>
                    <a:pt x="1607" y="11688"/>
                  </a:lnTo>
                  <a:lnTo>
                    <a:pt x="1008" y="11090"/>
                  </a:lnTo>
                  <a:lnTo>
                    <a:pt x="3466" y="8632"/>
                  </a:lnTo>
                  <a:close/>
                  <a:moveTo>
                    <a:pt x="8172" y="0"/>
                  </a:moveTo>
                  <a:cubicBezTo>
                    <a:pt x="7010" y="0"/>
                    <a:pt x="5844" y="441"/>
                    <a:pt x="4946" y="1323"/>
                  </a:cubicBezTo>
                  <a:cubicBezTo>
                    <a:pt x="3277" y="3024"/>
                    <a:pt x="3182" y="5671"/>
                    <a:pt x="4694" y="7467"/>
                  </a:cubicBezTo>
                  <a:lnTo>
                    <a:pt x="4096" y="8065"/>
                  </a:lnTo>
                  <a:lnTo>
                    <a:pt x="3214" y="7183"/>
                  </a:lnTo>
                  <a:cubicBezTo>
                    <a:pt x="3151" y="7104"/>
                    <a:pt x="3048" y="7065"/>
                    <a:pt x="2942" y="7065"/>
                  </a:cubicBezTo>
                  <a:cubicBezTo>
                    <a:pt x="2836" y="7065"/>
                    <a:pt x="2725" y="7104"/>
                    <a:pt x="2646" y="7183"/>
                  </a:cubicBezTo>
                  <a:cubicBezTo>
                    <a:pt x="2489" y="7341"/>
                    <a:pt x="2489" y="7624"/>
                    <a:pt x="2646" y="7782"/>
                  </a:cubicBezTo>
                  <a:lnTo>
                    <a:pt x="2899" y="8065"/>
                  </a:lnTo>
                  <a:lnTo>
                    <a:pt x="158" y="10806"/>
                  </a:lnTo>
                  <a:cubicBezTo>
                    <a:pt x="0" y="10964"/>
                    <a:pt x="0" y="11247"/>
                    <a:pt x="158" y="11405"/>
                  </a:cubicBezTo>
                  <a:lnTo>
                    <a:pt x="1292" y="12539"/>
                  </a:lnTo>
                  <a:cubicBezTo>
                    <a:pt x="1371" y="12618"/>
                    <a:pt x="1481" y="12657"/>
                    <a:pt x="1591" y="12657"/>
                  </a:cubicBezTo>
                  <a:cubicBezTo>
                    <a:pt x="1701" y="12657"/>
                    <a:pt x="1812" y="12618"/>
                    <a:pt x="1890" y="12539"/>
                  </a:cubicBezTo>
                  <a:lnTo>
                    <a:pt x="4631" y="9798"/>
                  </a:lnTo>
                  <a:lnTo>
                    <a:pt x="4915" y="10050"/>
                  </a:lnTo>
                  <a:cubicBezTo>
                    <a:pt x="4994" y="10129"/>
                    <a:pt x="5104" y="10168"/>
                    <a:pt x="5214" y="10168"/>
                  </a:cubicBezTo>
                  <a:cubicBezTo>
                    <a:pt x="5324" y="10168"/>
                    <a:pt x="5435" y="10129"/>
                    <a:pt x="5513" y="10050"/>
                  </a:cubicBezTo>
                  <a:cubicBezTo>
                    <a:pt x="5671" y="9893"/>
                    <a:pt x="5671" y="9640"/>
                    <a:pt x="5513" y="9483"/>
                  </a:cubicBezTo>
                  <a:lnTo>
                    <a:pt x="4631" y="8601"/>
                  </a:lnTo>
                  <a:lnTo>
                    <a:pt x="5230" y="8034"/>
                  </a:lnTo>
                  <a:cubicBezTo>
                    <a:pt x="6059" y="8730"/>
                    <a:pt x="7090" y="9078"/>
                    <a:pt x="8127" y="9078"/>
                  </a:cubicBezTo>
                  <a:cubicBezTo>
                    <a:pt x="9296" y="9078"/>
                    <a:pt x="10472" y="8635"/>
                    <a:pt x="11373" y="7750"/>
                  </a:cubicBezTo>
                  <a:cubicBezTo>
                    <a:pt x="13138" y="5986"/>
                    <a:pt x="13138" y="3087"/>
                    <a:pt x="11373" y="1323"/>
                  </a:cubicBezTo>
                  <a:cubicBezTo>
                    <a:pt x="10491" y="441"/>
                    <a:pt x="9333" y="0"/>
                    <a:pt x="8172"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063;p40">
              <a:extLst>
                <a:ext uri="{FF2B5EF4-FFF2-40B4-BE49-F238E27FC236}">
                  <a16:creationId xmlns:a16="http://schemas.microsoft.com/office/drawing/2014/main" id="{680B619D-560C-467A-8FFA-6E994A8A9556}"/>
                </a:ext>
              </a:extLst>
            </p:cNvPr>
            <p:cNvSpPr/>
            <p:nvPr/>
          </p:nvSpPr>
          <p:spPr>
            <a:xfrm>
              <a:off x="-63524775" y="1955275"/>
              <a:ext cx="123675" cy="134700"/>
            </a:xfrm>
            <a:custGeom>
              <a:avLst/>
              <a:gdLst/>
              <a:ahLst/>
              <a:cxnLst/>
              <a:rect l="l" t="t" r="r" b="b"/>
              <a:pathLst>
                <a:path w="4947" h="5388" extrusionOk="0">
                  <a:moveTo>
                    <a:pt x="2458" y="882"/>
                  </a:moveTo>
                  <a:cubicBezTo>
                    <a:pt x="2930" y="882"/>
                    <a:pt x="3308" y="1229"/>
                    <a:pt x="3308" y="1702"/>
                  </a:cubicBezTo>
                  <a:cubicBezTo>
                    <a:pt x="3308" y="2174"/>
                    <a:pt x="2962" y="2521"/>
                    <a:pt x="2458" y="2521"/>
                  </a:cubicBezTo>
                  <a:cubicBezTo>
                    <a:pt x="1985" y="2521"/>
                    <a:pt x="1639" y="2174"/>
                    <a:pt x="1639" y="1702"/>
                  </a:cubicBezTo>
                  <a:cubicBezTo>
                    <a:pt x="1639" y="1229"/>
                    <a:pt x="2048" y="882"/>
                    <a:pt x="2458" y="882"/>
                  </a:cubicBezTo>
                  <a:close/>
                  <a:moveTo>
                    <a:pt x="2458" y="3340"/>
                  </a:moveTo>
                  <a:cubicBezTo>
                    <a:pt x="3245" y="3340"/>
                    <a:pt x="3876" y="3875"/>
                    <a:pt x="4096" y="4600"/>
                  </a:cubicBezTo>
                  <a:lnTo>
                    <a:pt x="883" y="4600"/>
                  </a:lnTo>
                  <a:cubicBezTo>
                    <a:pt x="1040" y="3875"/>
                    <a:pt x="1733" y="3340"/>
                    <a:pt x="2458" y="3340"/>
                  </a:cubicBezTo>
                  <a:close/>
                  <a:moveTo>
                    <a:pt x="2458" y="0"/>
                  </a:moveTo>
                  <a:cubicBezTo>
                    <a:pt x="1576" y="0"/>
                    <a:pt x="820" y="756"/>
                    <a:pt x="820" y="1670"/>
                  </a:cubicBezTo>
                  <a:cubicBezTo>
                    <a:pt x="820" y="2080"/>
                    <a:pt x="977" y="2489"/>
                    <a:pt x="1292" y="2804"/>
                  </a:cubicBezTo>
                  <a:cubicBezTo>
                    <a:pt x="536" y="3245"/>
                    <a:pt x="0" y="4033"/>
                    <a:pt x="0" y="4978"/>
                  </a:cubicBezTo>
                  <a:cubicBezTo>
                    <a:pt x="0" y="5230"/>
                    <a:pt x="189" y="5388"/>
                    <a:pt x="410" y="5388"/>
                  </a:cubicBezTo>
                  <a:lnTo>
                    <a:pt x="4569" y="5388"/>
                  </a:lnTo>
                  <a:cubicBezTo>
                    <a:pt x="4789" y="5388"/>
                    <a:pt x="4947" y="5199"/>
                    <a:pt x="4947" y="4978"/>
                  </a:cubicBezTo>
                  <a:cubicBezTo>
                    <a:pt x="4947" y="4033"/>
                    <a:pt x="4443" y="3245"/>
                    <a:pt x="3655" y="2804"/>
                  </a:cubicBezTo>
                  <a:cubicBezTo>
                    <a:pt x="3939" y="2489"/>
                    <a:pt x="4128" y="2080"/>
                    <a:pt x="4128" y="1670"/>
                  </a:cubicBezTo>
                  <a:cubicBezTo>
                    <a:pt x="4128" y="756"/>
                    <a:pt x="3371" y="0"/>
                    <a:pt x="2458"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524368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71CD39E-F603-4BB5-93B9-E1999F20ED9F}"/>
              </a:ext>
            </a:extLst>
          </p:cNvPr>
          <p:cNvSpPr txBox="1"/>
          <p:nvPr/>
        </p:nvSpPr>
        <p:spPr>
          <a:xfrm>
            <a:off x="2705100" y="438150"/>
            <a:ext cx="7248525" cy="369332"/>
          </a:xfrm>
          <a:prstGeom prst="rect">
            <a:avLst/>
          </a:prstGeom>
          <a:noFill/>
          <a:ln>
            <a:solidFill>
              <a:schemeClr val="tx1">
                <a:lumMod val="65000"/>
                <a:lumOff val="35000"/>
              </a:schemeClr>
            </a:solidFill>
          </a:ln>
        </p:spPr>
        <p:txBody>
          <a:bodyPr wrap="square" rtlCol="0">
            <a:spAutoFit/>
          </a:bodyPr>
          <a:lstStyle/>
          <a:p>
            <a:pPr algn="ctr"/>
            <a:r>
              <a:rPr lang="it-IT" b="1" dirty="0">
                <a:solidFill>
                  <a:schemeClr val="tx1">
                    <a:lumMod val="65000"/>
                    <a:lumOff val="35000"/>
                  </a:schemeClr>
                </a:solidFill>
                <a:latin typeface="Book Antiqua" panose="02040602050305030304" pitchFamily="18" charset="0"/>
              </a:rPr>
              <a:t>I REQUISITI DI AMMISSIONE</a:t>
            </a:r>
          </a:p>
        </p:txBody>
      </p:sp>
      <p:sp>
        <p:nvSpPr>
          <p:cNvPr id="5" name="Rettangolo 4">
            <a:extLst>
              <a:ext uri="{FF2B5EF4-FFF2-40B4-BE49-F238E27FC236}">
                <a16:creationId xmlns:a16="http://schemas.microsoft.com/office/drawing/2014/main" id="{5F497E7D-3C51-4DDC-A872-A141F0F7E67C}"/>
              </a:ext>
            </a:extLst>
          </p:cNvPr>
          <p:cNvSpPr/>
          <p:nvPr/>
        </p:nvSpPr>
        <p:spPr>
          <a:xfrm>
            <a:off x="-161925" y="2202183"/>
            <a:ext cx="5105400" cy="4571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49A2267-5414-43F0-97B4-53561EFFF758}"/>
              </a:ext>
            </a:extLst>
          </p:cNvPr>
          <p:cNvSpPr/>
          <p:nvPr/>
        </p:nvSpPr>
        <p:spPr>
          <a:xfrm>
            <a:off x="-161925" y="3234930"/>
            <a:ext cx="5105400" cy="4571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78EFF7A9-4009-49E7-9149-F3BA06F99722}"/>
              </a:ext>
            </a:extLst>
          </p:cNvPr>
          <p:cNvSpPr/>
          <p:nvPr/>
        </p:nvSpPr>
        <p:spPr>
          <a:xfrm>
            <a:off x="-161925" y="4398291"/>
            <a:ext cx="5105400" cy="4571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8AC21959-59DE-4B45-B777-36AA3CF1D337}"/>
              </a:ext>
            </a:extLst>
          </p:cNvPr>
          <p:cNvSpPr/>
          <p:nvPr/>
        </p:nvSpPr>
        <p:spPr>
          <a:xfrm>
            <a:off x="-161925" y="5545456"/>
            <a:ext cx="5105400" cy="4571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47DC1EB0-2B96-4A15-8BA4-3FC049DB0B3C}"/>
              </a:ext>
            </a:extLst>
          </p:cNvPr>
          <p:cNvSpPr txBox="1"/>
          <p:nvPr/>
        </p:nvSpPr>
        <p:spPr>
          <a:xfrm>
            <a:off x="733425" y="1800227"/>
            <a:ext cx="4210050" cy="369332"/>
          </a:xfrm>
          <a:prstGeom prst="rect">
            <a:avLst/>
          </a:prstGeom>
          <a:noFill/>
        </p:spPr>
        <p:txBody>
          <a:bodyPr wrap="square" rtlCol="0">
            <a:spAutoFit/>
          </a:bodyPr>
          <a:lstStyle/>
          <a:p>
            <a:r>
              <a:rPr lang="it-IT" dirty="0">
                <a:solidFill>
                  <a:schemeClr val="tx1">
                    <a:lumMod val="65000"/>
                    <a:lumOff val="35000"/>
                  </a:schemeClr>
                </a:solidFill>
                <a:latin typeface="Book Antiqua" panose="02040602050305030304" pitchFamily="18" charset="0"/>
              </a:rPr>
              <a:t>Generali (o «morali»)</a:t>
            </a:r>
          </a:p>
        </p:txBody>
      </p:sp>
      <p:sp>
        <p:nvSpPr>
          <p:cNvPr id="10" name="CasellaDiTesto 9">
            <a:extLst>
              <a:ext uri="{FF2B5EF4-FFF2-40B4-BE49-F238E27FC236}">
                <a16:creationId xmlns:a16="http://schemas.microsoft.com/office/drawing/2014/main" id="{7A5D95E4-2788-44BC-A8DE-DDE1F62B95E0}"/>
              </a:ext>
            </a:extLst>
          </p:cNvPr>
          <p:cNvSpPr txBox="1"/>
          <p:nvPr/>
        </p:nvSpPr>
        <p:spPr>
          <a:xfrm>
            <a:off x="666750" y="2855957"/>
            <a:ext cx="4210050" cy="369332"/>
          </a:xfrm>
          <a:prstGeom prst="rect">
            <a:avLst/>
          </a:prstGeom>
          <a:noFill/>
        </p:spPr>
        <p:txBody>
          <a:bodyPr wrap="square" rtlCol="0">
            <a:spAutoFit/>
          </a:bodyPr>
          <a:lstStyle/>
          <a:p>
            <a:r>
              <a:rPr lang="it-IT" dirty="0">
                <a:solidFill>
                  <a:schemeClr val="tx1">
                    <a:lumMod val="65000"/>
                    <a:lumOff val="35000"/>
                  </a:schemeClr>
                </a:solidFill>
                <a:latin typeface="Book Antiqua" panose="02040602050305030304" pitchFamily="18" charset="0"/>
              </a:rPr>
              <a:t>Requisiti di idoneità professionale</a:t>
            </a:r>
          </a:p>
        </p:txBody>
      </p:sp>
      <p:sp>
        <p:nvSpPr>
          <p:cNvPr id="11" name="CasellaDiTesto 10">
            <a:extLst>
              <a:ext uri="{FF2B5EF4-FFF2-40B4-BE49-F238E27FC236}">
                <a16:creationId xmlns:a16="http://schemas.microsoft.com/office/drawing/2014/main" id="{98313FB2-4E27-4E16-9778-E1412966DC6B}"/>
              </a:ext>
            </a:extLst>
          </p:cNvPr>
          <p:cNvSpPr txBox="1"/>
          <p:nvPr/>
        </p:nvSpPr>
        <p:spPr>
          <a:xfrm>
            <a:off x="733425" y="4019318"/>
            <a:ext cx="4143374" cy="369332"/>
          </a:xfrm>
          <a:prstGeom prst="rect">
            <a:avLst/>
          </a:prstGeom>
          <a:noFill/>
        </p:spPr>
        <p:txBody>
          <a:bodyPr wrap="square" rtlCol="0">
            <a:spAutoFit/>
          </a:bodyPr>
          <a:lstStyle/>
          <a:p>
            <a:r>
              <a:rPr lang="it-IT" dirty="0">
                <a:solidFill>
                  <a:schemeClr val="tx1">
                    <a:lumMod val="65000"/>
                    <a:lumOff val="35000"/>
                  </a:schemeClr>
                </a:solidFill>
                <a:latin typeface="Book Antiqua" panose="02040602050305030304" pitchFamily="18" charset="0"/>
              </a:rPr>
              <a:t>Capacità economica e finanziaria</a:t>
            </a:r>
          </a:p>
        </p:txBody>
      </p:sp>
      <p:sp>
        <p:nvSpPr>
          <p:cNvPr id="12" name="CasellaDiTesto 11">
            <a:extLst>
              <a:ext uri="{FF2B5EF4-FFF2-40B4-BE49-F238E27FC236}">
                <a16:creationId xmlns:a16="http://schemas.microsoft.com/office/drawing/2014/main" id="{A60CEDCB-8729-4867-BC69-B340225E60D8}"/>
              </a:ext>
            </a:extLst>
          </p:cNvPr>
          <p:cNvSpPr txBox="1"/>
          <p:nvPr/>
        </p:nvSpPr>
        <p:spPr>
          <a:xfrm>
            <a:off x="666750" y="5113977"/>
            <a:ext cx="4210050" cy="369332"/>
          </a:xfrm>
          <a:prstGeom prst="rect">
            <a:avLst/>
          </a:prstGeom>
          <a:noFill/>
        </p:spPr>
        <p:txBody>
          <a:bodyPr wrap="square" rtlCol="0">
            <a:spAutoFit/>
          </a:bodyPr>
          <a:lstStyle/>
          <a:p>
            <a:r>
              <a:rPr lang="it-IT" dirty="0">
                <a:solidFill>
                  <a:schemeClr val="tx1">
                    <a:lumMod val="65000"/>
                    <a:lumOff val="35000"/>
                  </a:schemeClr>
                </a:solidFill>
                <a:latin typeface="Book Antiqua" panose="02040602050305030304" pitchFamily="18" charset="0"/>
              </a:rPr>
              <a:t>Capacità tecniche ed organizzative</a:t>
            </a:r>
          </a:p>
        </p:txBody>
      </p:sp>
    </p:spTree>
    <p:extLst>
      <p:ext uri="{BB962C8B-B14F-4D97-AF65-F5344CB8AC3E}">
        <p14:creationId xmlns:p14="http://schemas.microsoft.com/office/powerpoint/2010/main" val="42230981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80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432513" y="327802"/>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45277" y="5386047"/>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356052" y="59103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356052" y="68398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2034441" y="573972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2034441" y="583267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641294" y="836854"/>
            <a:ext cx="10704008" cy="4016484"/>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I REQUISITI GENERALI – CAUSE DI ESCLUSIONE</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1. Costituisce motivo di esclusione di un operatore economico dalla partecipazione a una procedura d'appalto o concessione, la condanna con sentenza definitiva o decreto penale di condanna divenuto irrevocabile o sentenza di applicazione della pena su richiesta ai sensi dell'articolo 444 del codice di procedura penale, anche riferita a un suo subappaltatore nei casi di cui all'articolo 105, comma 6, per uno dei seguenti reati:</a:t>
            </a:r>
          </a:p>
          <a:p>
            <a:pPr algn="just"/>
            <a:r>
              <a:rPr lang="it-IT" sz="1200" i="1" dirty="0">
                <a:solidFill>
                  <a:schemeClr val="tx1">
                    <a:lumMod val="65000"/>
                    <a:lumOff val="35000"/>
                  </a:schemeClr>
                </a:solidFill>
                <a:latin typeface="Bookman Old Style" panose="02050604050505020204" pitchFamily="18" charset="0"/>
              </a:rPr>
              <a:t>	a) delitti, consumati o tentati, di cui agli articoli 416, 416-bis del codice penale ovvero delitti commessi avvalendosi delle condizioni 	previste dal predetto articolo 416-bis ovvero al fine di agevolare l'attività delle associazioni previste dallo stesso articolo, nonché 	per i delitti, consumati o tentati, previsti dall'articolo 74 del decreto del Presidente della Repubblica 9 ottobre 1990, n. 309, 	dall’articolo 291-quater del decreto del Presidente della Repubblica 23 gennaio 1973, n. 43 e dall'articolo 260 del decreto 	legislativo 3 aprile 2006, n. 152, in quanto riconducibili alla partecipazione a un'organizzazione criminale, quale definita all'articolo 	2 della decisione quadro 2008/841/GAI del Consiglio;</a:t>
            </a:r>
          </a:p>
          <a:p>
            <a:pPr algn="just"/>
            <a:r>
              <a:rPr lang="it-IT" sz="1200" i="1" dirty="0">
                <a:solidFill>
                  <a:schemeClr val="tx1">
                    <a:lumMod val="65000"/>
                    <a:lumOff val="35000"/>
                  </a:schemeClr>
                </a:solidFill>
                <a:latin typeface="Bookman Old Style" panose="02050604050505020204" pitchFamily="18" charset="0"/>
              </a:rPr>
              <a:t>	b) delitti, consumati o tentati, di cui agli articoli 317, 318, 319, 319-ter, 319-quater, 320, 321, 322, 322-bis, 346-bis, 353, 353-bis, 	354, 355 e 356 del codice penale nonché all’articolo 2635 del codice civile;</a:t>
            </a:r>
          </a:p>
          <a:p>
            <a:pPr algn="just"/>
            <a:r>
              <a:rPr lang="it-IT" sz="1200" i="1" dirty="0">
                <a:solidFill>
                  <a:schemeClr val="tx1">
                    <a:lumMod val="65000"/>
                    <a:lumOff val="35000"/>
                  </a:schemeClr>
                </a:solidFill>
                <a:latin typeface="Bookman Old Style" panose="02050604050505020204" pitchFamily="18" charset="0"/>
              </a:rPr>
              <a:t>	b-bis) false comunicazioni sociali di cui agli articoli 2621 e 2622 del codice civile;</a:t>
            </a:r>
          </a:p>
          <a:p>
            <a:pPr algn="just"/>
            <a:r>
              <a:rPr lang="it-IT" sz="1200" i="1" dirty="0">
                <a:solidFill>
                  <a:schemeClr val="tx1">
                    <a:lumMod val="65000"/>
                    <a:lumOff val="35000"/>
                  </a:schemeClr>
                </a:solidFill>
                <a:latin typeface="Bookman Old Style" panose="02050604050505020204" pitchFamily="18" charset="0"/>
              </a:rPr>
              <a:t>	c) frode ai sensi dell'articolo 1 della convenzione relativa alla tutela degli interessi finanziari delle Comunità europee;</a:t>
            </a:r>
          </a:p>
          <a:p>
            <a:pPr algn="just"/>
            <a:r>
              <a:rPr lang="it-IT" sz="1200" i="1" dirty="0">
                <a:solidFill>
                  <a:schemeClr val="tx1">
                    <a:lumMod val="65000"/>
                    <a:lumOff val="35000"/>
                  </a:schemeClr>
                </a:solidFill>
                <a:latin typeface="Bookman Old Style" panose="02050604050505020204" pitchFamily="18" charset="0"/>
              </a:rPr>
              <a:t>	d) delitti, consumati o tentati, commessi con finalità di terrorismo, anche internazionale, e di eversione dell'ordine costituzionale 	reati terroristici o reati connessi alle attività terroristiche;</a:t>
            </a:r>
          </a:p>
          <a:p>
            <a:pPr algn="just"/>
            <a:r>
              <a:rPr lang="it-IT" sz="1200" i="1" dirty="0">
                <a:solidFill>
                  <a:schemeClr val="tx1">
                    <a:lumMod val="65000"/>
                    <a:lumOff val="35000"/>
                  </a:schemeClr>
                </a:solidFill>
                <a:latin typeface="Bookman Old Style" panose="02050604050505020204" pitchFamily="18" charset="0"/>
              </a:rPr>
              <a:t>	e) delitti di cui agli articoli 648-bis, 648-ter e 648-ter.1 del codice penale, riciclaggio di proventi di attività criminose o finanziamento 	del terrorismo, quali definiti all'articolo 1 del decreto legislativo 22 giugno 2007, n. 109 e successive modificazioni;</a:t>
            </a:r>
          </a:p>
          <a:p>
            <a:pPr algn="just"/>
            <a:r>
              <a:rPr lang="it-IT" sz="1200" i="1" dirty="0">
                <a:solidFill>
                  <a:schemeClr val="tx1">
                    <a:lumMod val="65000"/>
                    <a:lumOff val="35000"/>
                  </a:schemeClr>
                </a:solidFill>
                <a:latin typeface="Bookman Old Style" panose="02050604050505020204" pitchFamily="18" charset="0"/>
              </a:rPr>
              <a:t>	f) sfruttamento del lavoro minorile e altre forme di tratta di esseri umani definite con il decreto legislativo 4 marzo 2014, n. 24;</a:t>
            </a:r>
          </a:p>
          <a:p>
            <a:pPr algn="just"/>
            <a:r>
              <a:rPr lang="it-IT" sz="1200" i="1" dirty="0">
                <a:solidFill>
                  <a:schemeClr val="tx1">
                    <a:lumMod val="65000"/>
                    <a:lumOff val="35000"/>
                  </a:schemeClr>
                </a:solidFill>
                <a:latin typeface="Bookman Old Style" panose="02050604050505020204" pitchFamily="18" charset="0"/>
              </a:rPr>
              <a:t>	g) ogni altro delitto da cui derivi, quale pena accessoria, l'incapacità di contrattare con la pubblica amministrazione.</a:t>
            </a:r>
            <a:endParaRPr lang="it-IT" sz="1200"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10398461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80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29811" y="-48072"/>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45277" y="5386047"/>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58754" y="2151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58754" y="3081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2034441" y="573972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2034441" y="583267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743996" y="308111"/>
            <a:ext cx="10704008" cy="5632311"/>
          </a:xfrm>
          <a:prstGeom prst="rect">
            <a:avLst/>
          </a:prstGeom>
          <a:noFill/>
        </p:spPr>
        <p:txBody>
          <a:bodyPr wrap="square" rtlCol="0">
            <a:spAutoFit/>
          </a:bodyPr>
          <a:lstStyle/>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2. Costituisce altresì motivo di esclusione la sussistenza, con riferimento ai soggetti indicati al comma 3, di cause di decadenza, di sospensione o di divieto previste dall'articolo 67 del decreto legislativo 6 settembre 2011, n. 159 o di un tentativo di infiltrazione mafiosa di cui all'articolo 84, comma 4, del medesimo decreto. Resta fermo quanto previsto dagli articoli 88, comma 4-bis, e 92, commi 2 e 3, del decreto legislativo 6 settembre 2011, n. 159, con riferimento rispettivamente alle comunicazioni antimafia e alle informazioni antimafia. Resta fermo altresì quanto previsto dall’articolo 34-bis, commi 6 e 7, del decreto legislativo 6 settembre 2011, n. 159.</a:t>
            </a:r>
          </a:p>
          <a:p>
            <a:pPr algn="just"/>
            <a:r>
              <a:rPr lang="it-IT" sz="1500" dirty="0">
                <a:solidFill>
                  <a:schemeClr val="tx1">
                    <a:lumMod val="65000"/>
                    <a:lumOff val="35000"/>
                  </a:schemeClr>
                </a:solidFill>
                <a:latin typeface="Bookman Old Style" panose="02050604050505020204" pitchFamily="18" charset="0"/>
              </a:rPr>
              <a:t>(comma così modificato dall'art. 1, comma 20, lett. o), della legge n. 55 del 2019)</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3. L’esclusione di cui ai commi 1 e 2 va disposta se la sentenza o il decreto ovvero la misura interdittiva sono stati emessi nei confronti: del titolare o del direttore tecnico, se si tratta di impresa individuale; di un socio o del direttore tecnico, se si tratta di società in nome collettivo; dei soci accomandatari o del direttore tecnico, se si tratta di società in accomandita semplice; dei membri del consiglio di amministrazione cui sia stata conferita la legale rappresentanza, ivi compresi institori e procuratori generali, </a:t>
            </a:r>
            <a:r>
              <a:rPr lang="it-IT" sz="1500" b="1" i="1" dirty="0">
                <a:solidFill>
                  <a:schemeClr val="tx1">
                    <a:lumMod val="65000"/>
                    <a:lumOff val="35000"/>
                  </a:schemeClr>
                </a:solidFill>
                <a:latin typeface="Bookman Old Style" panose="02050604050505020204" pitchFamily="18" charset="0"/>
              </a:rPr>
              <a:t>dei membri degli organi con poteri di direzione o di vigilanza o dei soggetti muniti di poteri di rappresentanza</a:t>
            </a:r>
            <a:r>
              <a:rPr lang="it-IT" sz="1500" i="1" dirty="0">
                <a:solidFill>
                  <a:schemeClr val="tx1">
                    <a:lumMod val="65000"/>
                    <a:lumOff val="35000"/>
                  </a:schemeClr>
                </a:solidFill>
                <a:latin typeface="Bookman Old Style" panose="02050604050505020204" pitchFamily="18" charset="0"/>
              </a:rPr>
              <a:t>, di direzione o di controllo, del direttore tecnico o del socio unico persona fisica, ovvero del socio di maggioranza in caso di società con un numero di soci pari o inferiore a quattro, se si tratta di altro tipo di società o consorzio. In ogni caso l'esclusione e il divieto operano </a:t>
            </a:r>
            <a:r>
              <a:rPr lang="it-IT" sz="1500" b="1" i="1" dirty="0">
                <a:solidFill>
                  <a:schemeClr val="tx1">
                    <a:lumMod val="65000"/>
                    <a:lumOff val="35000"/>
                  </a:schemeClr>
                </a:solidFill>
                <a:latin typeface="Bookman Old Style" panose="02050604050505020204" pitchFamily="18" charset="0"/>
              </a:rPr>
              <a:t>anche nei confronti dei soggetti cessati </a:t>
            </a:r>
            <a:r>
              <a:rPr lang="it-IT" sz="1500" i="1" dirty="0">
                <a:solidFill>
                  <a:schemeClr val="tx1">
                    <a:lumMod val="65000"/>
                    <a:lumOff val="35000"/>
                  </a:schemeClr>
                </a:solidFill>
                <a:latin typeface="Bookman Old Style" panose="02050604050505020204" pitchFamily="18" charset="0"/>
              </a:rPr>
              <a:t>dalla carica nell'anno antecedente la data di pubblicazione del bando di gara, qualora l'impresa non dimostri che vi sia stata completa ed effettiva dissociazione della condotta penalmente sanzionata; l'esclusione non va disposta e il divieto non si applica quando il reato è stato depenalizzato ovvero quando è intervenuta la riabilitazione ovvero, nei casi di condanna ad una pena accessoria perpetua, quando questa è stata dichiarata estinta ai sensi dell’articolo 179, settimo comma, del codice penale ovvero quando il reato è stato dichiarato estinto dopo la condanna ovvero in caso di revoca della condanna medesima.</a:t>
            </a:r>
          </a:p>
        </p:txBody>
      </p:sp>
    </p:spTree>
    <p:extLst>
      <p:ext uri="{BB962C8B-B14F-4D97-AF65-F5344CB8AC3E}">
        <p14:creationId xmlns:p14="http://schemas.microsoft.com/office/powerpoint/2010/main" val="17138675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80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63100" y="46429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067108" y="4297113"/>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49229" y="74035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49229" y="83330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956272" y="465079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956272" y="474374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777285" y="973342"/>
            <a:ext cx="10704008" cy="3554819"/>
          </a:xfrm>
          <a:prstGeom prst="rect">
            <a:avLst/>
          </a:prstGeom>
          <a:noFill/>
        </p:spPr>
        <p:txBody>
          <a:bodyPr wrap="square" rtlCol="0">
            <a:spAutoFit/>
          </a:bodyPr>
          <a:lstStyle/>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4. Un operatore economico è escluso dalla partecipazione a una procedura d'appalto se ha commesso violazioni gravi, definitivamente accertate, rispetto agli obblighi relativi al pagamento delle imposte e tasse o dei contributi previdenziali, secondo la legislazione italiana o quella dello Stato in cui sono stabiliti. Costituiscono gravi violazioni quelle che comportano un omesso pagamento di imposte e tasse superiore all'importo di cui all'articolo 48-bis, commi 1 e 2-bis, del decreto del Presidente della Repubblica 29 settembre 1973, n. 602. Costituiscono violazioni definitivamente accertate quelle contenute in sentenze o atti amministrativi non più soggetti ad impugnazione. Costituiscono gravi violazioni in materia contributiva e previdenziale quelle ostative al rilascio del documento unico di regolarità contributiva (DURC), di cui al all'articolo 8 del decreto del Ministero del lavoro e delle politiche sociali 30 gennaio 2015, pubblicato sulla Gazzetta Ufficiale n. 125 del 1° giugno 2015, ovvero delle certificazioni rilasciate dagli enti previdenziali di riferimento non aderenti al sistema dello sportello unico previdenziale. Il presente comma non si applica quando l'operatore economico ha ottemperato ai suoi obblighi pagando o impegnandosi in modo vincolante a pagare le imposte o i contributi previdenziali dovuti, compresi eventuali interessi o multe, purché il pagamento o l'impegno siano stati formalizzati prima della scadenza del termine per la presentazione delle domande.</a:t>
            </a:r>
            <a:endParaRPr lang="it-IT" sz="1500"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13994211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80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29811" y="-48072"/>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45277" y="5386047"/>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58754" y="2151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58754" y="3081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2034441" y="573972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2034441" y="583267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441269" y="433947"/>
            <a:ext cx="10704008" cy="5632311"/>
          </a:xfrm>
          <a:prstGeom prst="rect">
            <a:avLst/>
          </a:prstGeom>
          <a:noFill/>
        </p:spPr>
        <p:txBody>
          <a:bodyPr wrap="square" rtlCol="0">
            <a:spAutoFit/>
          </a:bodyPr>
          <a:lstStyle/>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5. Le stazioni appaltanti escludono dalla partecipazione alla procedura d'appalto un operatore economico in una delle seguenti situazioni, anche riferita a un suo subappaltatore nei casi di cui all'articolo 105, comma 6 qualora:</a:t>
            </a:r>
          </a:p>
          <a:p>
            <a:pPr algn="just"/>
            <a:r>
              <a:rPr lang="it-IT" sz="1500" dirty="0">
                <a:solidFill>
                  <a:schemeClr val="tx1">
                    <a:lumMod val="65000"/>
                    <a:lumOff val="35000"/>
                  </a:schemeClr>
                </a:solidFill>
                <a:latin typeface="Bookman Old Style" panose="02050604050505020204" pitchFamily="18" charset="0"/>
              </a:rPr>
              <a:t>(ai sensi dell'art. 1, comma 18, secondo periodo, del decreto sblocca-cantieri, fino al 31 dicembre 2020, il subappaltatore non deve essere indicato in fase di gara)</a:t>
            </a:r>
          </a:p>
          <a:p>
            <a:pPr algn="just"/>
            <a:r>
              <a:rPr lang="it-IT" sz="1500" i="1" dirty="0">
                <a:solidFill>
                  <a:schemeClr val="tx1">
                    <a:lumMod val="65000"/>
                    <a:lumOff val="35000"/>
                  </a:schemeClr>
                </a:solidFill>
                <a:latin typeface="Bookman Old Style" panose="02050604050505020204" pitchFamily="18" charset="0"/>
              </a:rPr>
              <a:t>	a) la stazione appaltante possa dimostrare con qualunque mezzo adeguato la presenza di gravi 	infrazioni debitamente accertate alle norme in materia di salute e sicurezza sul lavoro nonché agli 	obblighi di cui all'articolo 30, comma 3 del presente codice;</a:t>
            </a:r>
          </a:p>
          <a:p>
            <a:pPr algn="just"/>
            <a:r>
              <a:rPr lang="it-IT" sz="1500" i="1" dirty="0">
                <a:solidFill>
                  <a:schemeClr val="tx1">
                    <a:lumMod val="65000"/>
                    <a:lumOff val="35000"/>
                  </a:schemeClr>
                </a:solidFill>
                <a:latin typeface="Bookman Old Style" panose="02050604050505020204" pitchFamily="18" charset="0"/>
              </a:rPr>
              <a:t>	b) l’operatore economico sia stato sottoposto a fallimento o si trovi in stato di liquidazione coatta o di 	concordato preventivo o sia in corso nei suoi confronti un procedimento per la dichiarazione di una di tali 	situazioni, fermo restando quanto previsto dagli articoli 110 del presente Codice e 186-bis del regio 	decreto 16 marzo 1942, n. 267;</a:t>
            </a:r>
          </a:p>
          <a:p>
            <a:pPr algn="just"/>
            <a:r>
              <a:rPr lang="it-IT" sz="1500" i="1" dirty="0">
                <a:solidFill>
                  <a:schemeClr val="tx1">
                    <a:lumMod val="65000"/>
                    <a:lumOff val="35000"/>
                  </a:schemeClr>
                </a:solidFill>
                <a:latin typeface="Bookman Old Style" panose="02050604050505020204" pitchFamily="18" charset="0"/>
              </a:rPr>
              <a:t>	(lettera così sostituita dall'art. 1, comma 20, lett. o), della legge n. 55 del 2019)</a:t>
            </a:r>
          </a:p>
          <a:p>
            <a:pPr algn="just"/>
            <a:r>
              <a:rPr lang="it-IT" sz="1500" i="1" dirty="0">
                <a:solidFill>
                  <a:schemeClr val="tx1">
                    <a:lumMod val="65000"/>
                    <a:lumOff val="35000"/>
                  </a:schemeClr>
                </a:solidFill>
                <a:latin typeface="Bookman Old Style" panose="02050604050505020204" pitchFamily="18" charset="0"/>
              </a:rPr>
              <a:t>	c) la stazione appaltante dimostri con mezzi adeguati che l'operatore economico si è reso colpevole di 	gravi illeciti professionali, tali da rendere dubbia la sua integrità o affidabilità;</a:t>
            </a:r>
          </a:p>
          <a:p>
            <a:pPr algn="just"/>
            <a:r>
              <a:rPr lang="it-IT" sz="1500" i="1" dirty="0">
                <a:solidFill>
                  <a:schemeClr val="tx1">
                    <a:lumMod val="65000"/>
                    <a:lumOff val="35000"/>
                  </a:schemeClr>
                </a:solidFill>
                <a:latin typeface="Bookman Old Style" panose="02050604050505020204" pitchFamily="18" charset="0"/>
              </a:rPr>
              <a:t>	c-bis) l'operatore economico abbia tentato di influenzare indebitamente il processo decisionale della 	stazione appaltante o di ottenere informazioni riservate a fini di proprio vantaggio oppure abbia fornito, 	anche per negligenza, informazioni false o fuorvianti suscettibili di influenzare le decisioni 	sull'esclusione, la selezione o l'aggiudicazione, ovvero abbia omesso le informazioni dovute ai fini del 	corretto svolgimento della procedura di selezione;</a:t>
            </a:r>
          </a:p>
          <a:p>
            <a:pPr algn="just"/>
            <a:r>
              <a:rPr lang="it-IT" sz="1500" i="1" dirty="0">
                <a:solidFill>
                  <a:schemeClr val="tx1">
                    <a:lumMod val="65000"/>
                    <a:lumOff val="35000"/>
                  </a:schemeClr>
                </a:solidFill>
                <a:latin typeface="Bookman Old Style" panose="02050604050505020204" pitchFamily="18" charset="0"/>
              </a:rPr>
              <a:t>	c-ter) l'operatore economico abbia dimostrato significative o persistenti carenze nell'esecuzione di un 	precedente contratto di appalto o di concessione che ne hanno causato la risoluzione per inadempimento 	ovvero la condanna al risarcimento del danno o altre sanzioni comparabili; su tali circostanze la stazione 	appaltante motiva anche con riferimento al tempo trascorso dalla violazione e alla gravità della stessa;</a:t>
            </a:r>
          </a:p>
        </p:txBody>
      </p:sp>
    </p:spTree>
    <p:extLst>
      <p:ext uri="{BB962C8B-B14F-4D97-AF65-F5344CB8AC3E}">
        <p14:creationId xmlns:p14="http://schemas.microsoft.com/office/powerpoint/2010/main" val="18918258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80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29811" y="-48072"/>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45277" y="5386047"/>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58754" y="2151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58754" y="3081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2034441" y="573972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2034441" y="583267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441269" y="433947"/>
            <a:ext cx="10704008" cy="5170646"/>
          </a:xfrm>
          <a:prstGeom prst="rect">
            <a:avLst/>
          </a:prstGeom>
          <a:noFill/>
        </p:spPr>
        <p:txBody>
          <a:bodyPr wrap="square" rtlCol="0">
            <a:spAutoFit/>
          </a:bodyPr>
          <a:lstStyle/>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	c-quater) l’operatore economico abbia commesso grave inadempimento nei confronti di uno o più 	subappaltatori, riconosciuto o accertato con sentenza passata in giudicato;</a:t>
            </a:r>
          </a:p>
          <a:p>
            <a:pPr algn="just"/>
            <a:r>
              <a:rPr lang="it-IT" sz="1500" i="1" dirty="0">
                <a:solidFill>
                  <a:schemeClr val="tx1">
                    <a:lumMod val="65000"/>
                    <a:lumOff val="35000"/>
                  </a:schemeClr>
                </a:solidFill>
                <a:latin typeface="Bookman Old Style" panose="02050604050505020204" pitchFamily="18" charset="0"/>
              </a:rPr>
              <a:t>	</a:t>
            </a:r>
            <a:r>
              <a:rPr lang="it-IT" sz="1500" dirty="0">
                <a:solidFill>
                  <a:schemeClr val="tx1">
                    <a:lumMod val="65000"/>
                    <a:lumOff val="35000"/>
                  </a:schemeClr>
                </a:solidFill>
                <a:latin typeface="Bookman Old Style" panose="02050604050505020204" pitchFamily="18" charset="0"/>
              </a:rPr>
              <a:t>(si vedano le Linee guida n. 6 di ANAC)</a:t>
            </a:r>
          </a:p>
          <a:p>
            <a:pPr algn="just"/>
            <a:r>
              <a:rPr lang="it-IT" sz="1500" dirty="0">
                <a:solidFill>
                  <a:schemeClr val="tx1">
                    <a:lumMod val="65000"/>
                    <a:lumOff val="35000"/>
                  </a:schemeClr>
                </a:solidFill>
                <a:latin typeface="Bookman Old Style" panose="02050604050505020204" pitchFamily="18" charset="0"/>
              </a:rPr>
              <a:t>	(lettera introdotta dall'art. 1, comma 20, lettera o), della legge n. 55 del 2019)</a:t>
            </a:r>
          </a:p>
          <a:p>
            <a:pPr algn="just"/>
            <a:r>
              <a:rPr lang="it-IT" sz="1500" i="1" dirty="0">
                <a:solidFill>
                  <a:schemeClr val="tx1">
                    <a:lumMod val="65000"/>
                    <a:lumOff val="35000"/>
                  </a:schemeClr>
                </a:solidFill>
                <a:latin typeface="Bookman Old Style" panose="02050604050505020204" pitchFamily="18" charset="0"/>
              </a:rPr>
              <a:t>	d) la partecipazione dell'operatore economico determini una situazione di conflitto di interesse ai sensi 	dell'articolo 42, comma 2, non diversamente risolvibile;</a:t>
            </a:r>
          </a:p>
          <a:p>
            <a:pPr algn="just"/>
            <a:r>
              <a:rPr lang="it-IT" sz="1500" i="1" dirty="0">
                <a:solidFill>
                  <a:schemeClr val="tx1">
                    <a:lumMod val="65000"/>
                    <a:lumOff val="35000"/>
                  </a:schemeClr>
                </a:solidFill>
                <a:latin typeface="Bookman Old Style" panose="02050604050505020204" pitchFamily="18" charset="0"/>
              </a:rPr>
              <a:t>	e) una distorsione della concorrenza derivante dal precedente coinvolgimento degli operatori economici 	nella preparazione della procedura d'appalto di cui all'articolo 67 non possa essere risolta con misure 	meno intrusive;</a:t>
            </a:r>
          </a:p>
          <a:p>
            <a:pPr algn="just"/>
            <a:r>
              <a:rPr lang="it-IT" sz="1500" i="1" dirty="0">
                <a:solidFill>
                  <a:schemeClr val="tx1">
                    <a:lumMod val="65000"/>
                    <a:lumOff val="35000"/>
                  </a:schemeClr>
                </a:solidFill>
                <a:latin typeface="Bookman Old Style" panose="02050604050505020204" pitchFamily="18" charset="0"/>
              </a:rPr>
              <a:t>	f) l'operatore economico sia stato soggetto alla sanzione interdittiva di cui all'articolo 9, comma 2, lettera 	c) del decreto legislativo 8 giugno 2001, n. 231 o ad altra sanzione che comporta il divieto di contrarre 	con la pubblica amministrazione, compresi i provvedimenti interdittivi di cui all'articolo 14 del decreto 	legislativo 9 aprile 2008, n. 81;</a:t>
            </a:r>
          </a:p>
          <a:p>
            <a:pPr algn="just"/>
            <a:r>
              <a:rPr lang="it-IT" sz="1500" i="1" dirty="0">
                <a:solidFill>
                  <a:schemeClr val="tx1">
                    <a:lumMod val="65000"/>
                    <a:lumOff val="35000"/>
                  </a:schemeClr>
                </a:solidFill>
                <a:latin typeface="Bookman Old Style" panose="02050604050505020204" pitchFamily="18" charset="0"/>
              </a:rPr>
              <a:t>	f-bis) l’operatore economico che presenti nella procedura di gara in corso e negli affidamenti di 	subappalti documentazione o dichiarazioni non veritiere;</a:t>
            </a:r>
          </a:p>
          <a:p>
            <a:pPr algn="just"/>
            <a:r>
              <a:rPr lang="it-IT" sz="1500" i="1" dirty="0">
                <a:solidFill>
                  <a:schemeClr val="tx1">
                    <a:lumMod val="65000"/>
                    <a:lumOff val="35000"/>
                  </a:schemeClr>
                </a:solidFill>
                <a:latin typeface="Bookman Old Style" panose="02050604050505020204" pitchFamily="18" charset="0"/>
              </a:rPr>
              <a:t>	f-ter) l’operatore economico iscritto nel casellario informatico tenuto dall’Osservatorio dell’ANAC per aver 	presentato false dichiarazioni o falsa documentazione nelle procedure di gara e negli affidamenti di 	subappalti. Il motivo di esclusione perdura fino a quando opera l'iscrizione nel casellario informatico;</a:t>
            </a:r>
          </a:p>
          <a:p>
            <a:pPr algn="just"/>
            <a:r>
              <a:rPr lang="it-IT" sz="1500" i="1" dirty="0">
                <a:solidFill>
                  <a:schemeClr val="tx1">
                    <a:lumMod val="65000"/>
                    <a:lumOff val="35000"/>
                  </a:schemeClr>
                </a:solidFill>
                <a:latin typeface="Bookman Old Style" panose="02050604050505020204" pitchFamily="18" charset="0"/>
              </a:rPr>
              <a:t>	g) l'operatore economico iscritto nel casellario informatico tenuto dall'Osservatorio dell'ANAC per aver 	presentato false dichiarazioni o falsa documentazione ai fini del rilascio dell'attestazione di 	qualificazione, per il periodo durante il quale perdura l'iscrizione;</a:t>
            </a:r>
          </a:p>
        </p:txBody>
      </p:sp>
    </p:spTree>
    <p:extLst>
      <p:ext uri="{BB962C8B-B14F-4D97-AF65-F5344CB8AC3E}">
        <p14:creationId xmlns:p14="http://schemas.microsoft.com/office/powerpoint/2010/main" val="840063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80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29811" y="-48072"/>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45277" y="5386047"/>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58754" y="2151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58754" y="3081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2034441" y="573972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2034441" y="583267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441269" y="433947"/>
            <a:ext cx="10704008" cy="5170646"/>
          </a:xfrm>
          <a:prstGeom prst="rect">
            <a:avLst/>
          </a:prstGeom>
          <a:noFill/>
        </p:spPr>
        <p:txBody>
          <a:bodyPr wrap="square" rtlCol="0">
            <a:spAutoFit/>
          </a:bodyPr>
          <a:lstStyle/>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	h) l'operatore economico abbia violato il divieto di intestazione fiduciaria di cui all'articolo 17 della legge 	19 marzo 1990, n. 55. L'esclusione ha durata di un anno decorrente dall'accertamento definitivo della 	violazione e va comunque disposta se la violazione non è stata rimossa;</a:t>
            </a:r>
          </a:p>
          <a:p>
            <a:pPr algn="just"/>
            <a:r>
              <a:rPr lang="it-IT" sz="1500" i="1" dirty="0">
                <a:solidFill>
                  <a:schemeClr val="tx1">
                    <a:lumMod val="65000"/>
                    <a:lumOff val="35000"/>
                  </a:schemeClr>
                </a:solidFill>
                <a:latin typeface="Bookman Old Style" panose="02050604050505020204" pitchFamily="18" charset="0"/>
              </a:rPr>
              <a:t>	i) l'operatore economico non presenti la certificazione di cui all'articolo 17 della legge 12 marzo 1999, n. 	68, ovvero non autocertifichi la sussistenza del medesimo requisito;</a:t>
            </a:r>
          </a:p>
          <a:p>
            <a:pPr algn="just"/>
            <a:r>
              <a:rPr lang="it-IT" sz="1500" i="1" dirty="0">
                <a:solidFill>
                  <a:schemeClr val="tx1">
                    <a:lumMod val="65000"/>
                    <a:lumOff val="35000"/>
                  </a:schemeClr>
                </a:solidFill>
                <a:latin typeface="Bookman Old Style" panose="02050604050505020204" pitchFamily="18" charset="0"/>
              </a:rPr>
              <a:t>	l) l'operatore economico che, pur essendo stato vittima dei reati previsti e puniti dagli articoli 317 e 629 	del codice penale aggravati ai sensi dell'articolo 7 del decreto-legge 13 maggio 1991, n. 152, convertito, 	con modificazioni, dalla legge 12 luglio 1991, n. 203, non risulti aver denunciato i fatti all'autorità 	giudiziaria, salvo che ricorrano i casi previsti dall'articolo 4, primo comma, della legge 24 novembre 	1981, n. 689. La circostanza di cui al primo periodo deve emergere dagli indizi a base della richiesta di 	rinvio a giudizio formulata nei confronti dell'imputato nell'anno antecedente alla pubblicazione del bando 	e deve essere comunicata, unitamente alle generalità del soggetto che ha omesso la predetta denuncia, 	dal procuratore della Repubblica procedente all'ANAC, la quale cura la pubblicazione della 	comunicazione sul sito dell'Osservatorio;</a:t>
            </a:r>
          </a:p>
          <a:p>
            <a:pPr algn="just"/>
            <a:r>
              <a:rPr lang="it-IT" sz="1500" i="1" dirty="0">
                <a:solidFill>
                  <a:schemeClr val="tx1">
                    <a:lumMod val="65000"/>
                    <a:lumOff val="35000"/>
                  </a:schemeClr>
                </a:solidFill>
                <a:latin typeface="Bookman Old Style" panose="02050604050505020204" pitchFamily="18" charset="0"/>
              </a:rPr>
              <a:t>	m) l'operatore economico si trovi rispetto ad un altro partecipante alla medesima procedura di 	affidamento, in una situazione di controllo di cui all'articolo 2359 del codice civile o in una qualsiasi 	relazione, anche di fatto, se la situazione di controllo o la relazione comporti che le offerte sono imputabili 	ad un unico centro decisionale.</a:t>
            </a:r>
          </a:p>
          <a:p>
            <a:pPr algn="just"/>
            <a:r>
              <a:rPr lang="it-IT" sz="1500" i="1" dirty="0">
                <a:solidFill>
                  <a:schemeClr val="tx1">
                    <a:lumMod val="65000"/>
                    <a:lumOff val="35000"/>
                  </a:schemeClr>
                </a:solidFill>
                <a:latin typeface="Bookman Old Style" panose="02050604050505020204" pitchFamily="18" charset="0"/>
              </a:rPr>
              <a:t>6. Le stazioni appaltanti escludono un operatore economico in qualunque momento della procedura, qualora risulti che l'operatore economico si trova, a causa di atti compiuti o omessi prima o nel corso della procedura, in una delle situazioni di cui ai commi 1, 2, 4 e 5.</a:t>
            </a:r>
          </a:p>
        </p:txBody>
      </p:sp>
    </p:spTree>
    <p:extLst>
      <p:ext uri="{BB962C8B-B14F-4D97-AF65-F5344CB8AC3E}">
        <p14:creationId xmlns:p14="http://schemas.microsoft.com/office/powerpoint/2010/main" val="7842727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80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29811" y="-48072"/>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45277" y="5386047"/>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58754" y="2151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58754" y="3081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2034441" y="573972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2034441" y="583267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441269" y="433947"/>
            <a:ext cx="10704008" cy="5170646"/>
          </a:xfrm>
          <a:prstGeom prst="rect">
            <a:avLst/>
          </a:prstGeom>
          <a:noFill/>
        </p:spPr>
        <p:txBody>
          <a:bodyPr wrap="square" rtlCol="0">
            <a:spAutoFit/>
          </a:bodyPr>
          <a:lstStyle/>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7. Un operatore economico, o un subappaltatore, che si trovi in una delle situazioni di cui al comma 1, limitatamente alle ipotesi in cui la sentenza definitiva abbia imposto una pena detentiva non superiore a 18 mesi ovvero abbia riconosciuto l'attenuante della collaborazione come definita per le singole fattispecie di reato, o al comma 5, è ammesso a provare di aver risarcito o di essersi impegnato a risarcire qualunque danno causato dal reato o dall'illecito e di aver adottato provvedimenti concreti di carattere tecnico, organizzativo e relativi al personale idonei a prevenire ulteriori reati o illeciti.</a:t>
            </a:r>
          </a:p>
          <a:p>
            <a:pPr algn="just"/>
            <a:r>
              <a:rPr lang="it-IT" sz="1500" i="1" dirty="0">
                <a:solidFill>
                  <a:schemeClr val="tx1">
                    <a:lumMod val="65000"/>
                    <a:lumOff val="35000"/>
                  </a:schemeClr>
                </a:solidFill>
                <a:latin typeface="Bookman Old Style" panose="02050604050505020204" pitchFamily="18" charset="0"/>
              </a:rPr>
              <a:t>8. Se la stazione appaltante ritiene che le misure di cui al comma 7 sono sufficienti, l'operatore economico non è escluso della procedura d'appalto; viceversa dell'esclusione viene data motivata comunicazione all'operatore economico.</a:t>
            </a:r>
          </a:p>
          <a:p>
            <a:pPr algn="just"/>
            <a:r>
              <a:rPr lang="it-IT" sz="1500" i="1" dirty="0">
                <a:solidFill>
                  <a:schemeClr val="tx1">
                    <a:lumMod val="65000"/>
                    <a:lumOff val="35000"/>
                  </a:schemeClr>
                </a:solidFill>
                <a:latin typeface="Bookman Old Style" panose="02050604050505020204" pitchFamily="18" charset="0"/>
              </a:rPr>
              <a:t>9. Un operatore economico escluso con sentenza definitiva dalla partecipazione alle procedure di appalto non può avvalersi della possibilità prevista dai commi 7 e 8 nel corso del periodo di esclusione derivante da tale sentenza.</a:t>
            </a:r>
          </a:p>
          <a:p>
            <a:pPr algn="just"/>
            <a:r>
              <a:rPr lang="it-IT" sz="1500" i="1" dirty="0">
                <a:solidFill>
                  <a:schemeClr val="tx1">
                    <a:lumMod val="65000"/>
                    <a:lumOff val="35000"/>
                  </a:schemeClr>
                </a:solidFill>
                <a:latin typeface="Bookman Old Style" panose="02050604050505020204" pitchFamily="18" charset="0"/>
              </a:rPr>
              <a:t>10. Se la sentenza penale di condanna definitiva non fissa la durata della pena accessoria della incapacità di contrattare con la pubblica amministrazione, la durata della esclusione dalla procedura d’appalto o concessione è:</a:t>
            </a:r>
          </a:p>
          <a:p>
            <a:pPr algn="just"/>
            <a:r>
              <a:rPr lang="it-IT" sz="1500" i="1" dirty="0">
                <a:solidFill>
                  <a:schemeClr val="tx1">
                    <a:lumMod val="65000"/>
                    <a:lumOff val="35000"/>
                  </a:schemeClr>
                </a:solidFill>
                <a:latin typeface="Bookman Old Style" panose="02050604050505020204" pitchFamily="18" charset="0"/>
              </a:rPr>
              <a:t>(comma così sostituito dall'art. 1, comma 20, lettera o), della legge n. 55 del 2019)</a:t>
            </a:r>
          </a:p>
          <a:p>
            <a:pPr algn="just"/>
            <a:r>
              <a:rPr lang="it-IT" sz="1500" i="1" dirty="0">
                <a:solidFill>
                  <a:schemeClr val="tx1">
                    <a:lumMod val="65000"/>
                    <a:lumOff val="35000"/>
                  </a:schemeClr>
                </a:solidFill>
                <a:latin typeface="Bookman Old Style" panose="02050604050505020204" pitchFamily="18" charset="0"/>
              </a:rPr>
              <a:t>	a) perpetua, nei casi in cui alla condanna consegue di diritto la pena accessoria perpetua, ai sensi 	dell’articolo 317-bis, primo comma, primo periodo, del codice penale, salvo che la pena sia dichiarata 	estinta ai sensi dell’articolo 179, settimo comma, del codice penale;</a:t>
            </a:r>
          </a:p>
          <a:p>
            <a:pPr algn="just"/>
            <a:r>
              <a:rPr lang="it-IT" sz="1500" i="1" dirty="0">
                <a:solidFill>
                  <a:schemeClr val="tx1">
                    <a:lumMod val="65000"/>
                    <a:lumOff val="35000"/>
                  </a:schemeClr>
                </a:solidFill>
                <a:latin typeface="Bookman Old Style" panose="02050604050505020204" pitchFamily="18" charset="0"/>
              </a:rPr>
              <a:t>	b) pari a sette anni nei casi previsti dall’articolo 317-bis, primo comma, secondo periodo, del codice 	penale, salvo che sia intervenuta riabilitazione;</a:t>
            </a:r>
          </a:p>
          <a:p>
            <a:pPr algn="just"/>
            <a:r>
              <a:rPr lang="it-IT" sz="1500" i="1" dirty="0">
                <a:solidFill>
                  <a:schemeClr val="tx1">
                    <a:lumMod val="65000"/>
                    <a:lumOff val="35000"/>
                  </a:schemeClr>
                </a:solidFill>
                <a:latin typeface="Bookman Old Style" panose="02050604050505020204" pitchFamily="18" charset="0"/>
              </a:rPr>
              <a:t>	c) pari a cinque anni nei casi diversi da quelli di cui alle lettere a) e b), salvo che sia intervenuta 	riabilitazione.</a:t>
            </a:r>
          </a:p>
        </p:txBody>
      </p:sp>
    </p:spTree>
    <p:extLst>
      <p:ext uri="{BB962C8B-B14F-4D97-AF65-F5344CB8AC3E}">
        <p14:creationId xmlns:p14="http://schemas.microsoft.com/office/powerpoint/2010/main" val="22401868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80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29811" y="-48072"/>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45277" y="5386047"/>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58754" y="2151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58754" y="3081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2034441" y="573972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2034441" y="583267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441269" y="433947"/>
            <a:ext cx="10704008" cy="4708981"/>
          </a:xfrm>
          <a:prstGeom prst="rect">
            <a:avLst/>
          </a:prstGeom>
          <a:noFill/>
        </p:spPr>
        <p:txBody>
          <a:bodyPr wrap="square" rtlCol="0">
            <a:spAutoFit/>
          </a:bodyPr>
          <a:lstStyle/>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10-bis. Nei casi di cui alle lettere b) e c) del comma 10, se la pena principale ha una durata inferiore, rispettivamente, a sette e cinque anni di reclusione, la durata della esclusione è pari alla durata della pena principale. Nei casi di cui al comma 5, la durata della esclusione è pari a tre anni, decorrenti dalla data di adozione del provvedimento amministrativo di esclusione ovvero, in caso di contestazione in giudizio, dalla data di passaggio in giudicato della sentenza. Nel tempo occorrente alla definizione del giudizio, la stazione appaltante deve tenere conto di tale fatto ai fini della propria valutazione circa la sussistenza del presupposto per escludere dalla partecipazione alla procedura l’operatore economico che l’abbia commesso.</a:t>
            </a:r>
          </a:p>
          <a:p>
            <a:pPr algn="just"/>
            <a:r>
              <a:rPr lang="it-IT" sz="1500" i="1" dirty="0">
                <a:solidFill>
                  <a:schemeClr val="tx1">
                    <a:lumMod val="65000"/>
                    <a:lumOff val="35000"/>
                  </a:schemeClr>
                </a:solidFill>
                <a:latin typeface="Bookman Old Style" panose="02050604050505020204" pitchFamily="18" charset="0"/>
              </a:rPr>
              <a:t>(comma introdotto dall'art. 1, comma 20, lettera o), della legge n. 55 del 2019)</a:t>
            </a:r>
          </a:p>
          <a:p>
            <a:pPr algn="just"/>
            <a:r>
              <a:rPr lang="it-IT" sz="1500" i="1" dirty="0">
                <a:solidFill>
                  <a:schemeClr val="tx1">
                    <a:lumMod val="65000"/>
                    <a:lumOff val="35000"/>
                  </a:schemeClr>
                </a:solidFill>
                <a:latin typeface="Bookman Old Style" panose="02050604050505020204" pitchFamily="18" charset="0"/>
              </a:rPr>
              <a:t>11. Le cause di esclusione previste dal presente articolo non si applicano alle aziende o società sottoposte a sequestro o confisca ai sensi dell'articolo 12-sexies del decreto-legge 8 giugno 1992, n. 306, convertito, con modificazioni, dalla legge 7 agosto 1992, n. 356 o degli articoli 20 e 24 del decreto legislativo 6 settembre 2011 n. 159, ed affidate ad un custode o amministratore giudiziario o finanziario, limitatamente a quelle riferite al periodo precedente al predetto affidamento.</a:t>
            </a:r>
          </a:p>
          <a:p>
            <a:pPr algn="just"/>
            <a:r>
              <a:rPr lang="it-IT" sz="1500" i="1" dirty="0">
                <a:solidFill>
                  <a:schemeClr val="tx1">
                    <a:lumMod val="65000"/>
                    <a:lumOff val="35000"/>
                  </a:schemeClr>
                </a:solidFill>
                <a:latin typeface="Bookman Old Style" panose="02050604050505020204" pitchFamily="18" charset="0"/>
              </a:rPr>
              <a:t>12. In caso di presentazione di falsa dichiarazione o falsa documentazione, nelle procedure di gara e negli affidamenti di subappalto, la stazione appaltante ne dà segnalazione all'Autorità che, se ritiene che siano state rese con dolo o colpa grave in considerazione della rilevanza o della gravità dei fatti oggetto della falsa dichiarazione o della presentazione di falsa documentazione, dispone l'iscrizione nel casellario informatico ai fini dell'esclusione dalle procedure di gara e dagli affidamenti di subappalto ai sensi del comma 1 fino a due anni, decorso il quale l'iscrizione è cancellata e perde comunque efficacia.</a:t>
            </a:r>
          </a:p>
        </p:txBody>
      </p:sp>
    </p:spTree>
    <p:extLst>
      <p:ext uri="{BB962C8B-B14F-4D97-AF65-F5344CB8AC3E}">
        <p14:creationId xmlns:p14="http://schemas.microsoft.com/office/powerpoint/2010/main" val="1811235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41" name="Google Shape;641;p50"/>
          <p:cNvSpPr txBox="1">
            <a:spLocks noGrp="1"/>
          </p:cNvSpPr>
          <p:nvPr>
            <p:ph type="subTitle" idx="4294967295"/>
          </p:nvPr>
        </p:nvSpPr>
        <p:spPr>
          <a:xfrm>
            <a:off x="1122148" y="1804187"/>
            <a:ext cx="3243664" cy="1174818"/>
          </a:xfrm>
          <a:prstGeom prst="rect">
            <a:avLst/>
          </a:prstGeom>
        </p:spPr>
        <p:txBody>
          <a:bodyPr spcFirstLastPara="1" vert="horz" wrap="square" lIns="121900" tIns="121900" rIns="121900" bIns="121900" rtlCol="0" anchor="t" anchorCtr="0">
            <a:noAutofit/>
          </a:bodyPr>
          <a:lstStyle/>
          <a:p>
            <a:pPr marL="0" indent="0">
              <a:spcBef>
                <a:spcPts val="0"/>
              </a:spcBef>
              <a:buNone/>
            </a:pPr>
            <a:r>
              <a:rPr lang="it-IT" sz="1330" b="1" dirty="0">
                <a:solidFill>
                  <a:schemeClr val="tx1">
                    <a:lumMod val="65000"/>
                    <a:lumOff val="35000"/>
                  </a:schemeClr>
                </a:solidFill>
                <a:latin typeface="Bookman Old Style" panose="02050604050505020204" pitchFamily="18" charset="0"/>
              </a:rPr>
              <a:t>D.lgs. 12 aprile 2006, n. 163</a:t>
            </a:r>
          </a:p>
          <a:p>
            <a:pPr marL="0" indent="0" algn="just">
              <a:spcBef>
                <a:spcPts val="0"/>
              </a:spcBef>
              <a:buNone/>
            </a:pP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Codice dei contratti pubblici relativi a lavori, servizi e forniture in attuazione delle direttive 2004/17/CE e 2004/18/CE</a:t>
            </a:r>
            <a:r>
              <a:rPr lang="it-IT" sz="1330" dirty="0">
                <a:solidFill>
                  <a:schemeClr val="tx1">
                    <a:lumMod val="65000"/>
                    <a:lumOff val="35000"/>
                  </a:schemeClr>
                </a:solidFill>
                <a:latin typeface="Bookman Old Style" panose="02050604050505020204" pitchFamily="18" charset="0"/>
              </a:rPr>
              <a:t>»</a:t>
            </a:r>
          </a:p>
          <a:p>
            <a:pPr marL="0" indent="0">
              <a:spcBef>
                <a:spcPts val="0"/>
              </a:spcBef>
              <a:buNone/>
            </a:pPr>
            <a:r>
              <a:rPr lang="it-IT" sz="1330" dirty="0">
                <a:solidFill>
                  <a:schemeClr val="tx1">
                    <a:lumMod val="65000"/>
                    <a:lumOff val="35000"/>
                  </a:schemeClr>
                </a:solidFill>
                <a:latin typeface="Bookman Old Style" panose="02050604050505020204" pitchFamily="18" charset="0"/>
              </a:rPr>
              <a:t>(G.U. n. 100 del 2 maggio 2006)</a:t>
            </a:r>
            <a:endParaRPr sz="1330" dirty="0">
              <a:solidFill>
                <a:schemeClr val="tx1">
                  <a:lumMod val="65000"/>
                  <a:lumOff val="35000"/>
                </a:schemeClr>
              </a:solidFill>
              <a:latin typeface="Bookman Old Style" panose="02050604050505020204" pitchFamily="18" charset="0"/>
            </a:endParaRPr>
          </a:p>
        </p:txBody>
      </p:sp>
      <p:sp>
        <p:nvSpPr>
          <p:cNvPr id="2" name="Rettangolo 1">
            <a:extLst>
              <a:ext uri="{FF2B5EF4-FFF2-40B4-BE49-F238E27FC236}">
                <a16:creationId xmlns:a16="http://schemas.microsoft.com/office/drawing/2014/main" id="{66BBD6E2-6EF1-46A3-8D25-8296A09147D2}"/>
              </a:ext>
            </a:extLst>
          </p:cNvPr>
          <p:cNvSpPr/>
          <p:nvPr/>
        </p:nvSpPr>
        <p:spPr>
          <a:xfrm>
            <a:off x="345411" y="4052940"/>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riangolo isoscele 2">
            <a:extLst>
              <a:ext uri="{FF2B5EF4-FFF2-40B4-BE49-F238E27FC236}">
                <a16:creationId xmlns:a16="http://schemas.microsoft.com/office/drawing/2014/main" id="{FFA5F86C-AC2E-4CD6-B308-CDAAF0AD279D}"/>
              </a:ext>
            </a:extLst>
          </p:cNvPr>
          <p:cNvSpPr/>
          <p:nvPr/>
        </p:nvSpPr>
        <p:spPr>
          <a:xfrm>
            <a:off x="345410" y="3896959"/>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5CB69558-0EE4-4380-9D59-C3274EEA8CD3}"/>
              </a:ext>
            </a:extLst>
          </p:cNvPr>
          <p:cNvSpPr/>
          <p:nvPr/>
        </p:nvSpPr>
        <p:spPr>
          <a:xfrm>
            <a:off x="-80682" y="3863778"/>
            <a:ext cx="1227268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F017D1C6-B8CE-456F-A227-6A4D8728FD84}"/>
              </a:ext>
            </a:extLst>
          </p:cNvPr>
          <p:cNvSpPr/>
          <p:nvPr/>
        </p:nvSpPr>
        <p:spPr>
          <a:xfrm>
            <a:off x="1234442" y="3143646"/>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Triangolo isoscele 35">
            <a:extLst>
              <a:ext uri="{FF2B5EF4-FFF2-40B4-BE49-F238E27FC236}">
                <a16:creationId xmlns:a16="http://schemas.microsoft.com/office/drawing/2014/main" id="{95BC3DDB-1036-4F3C-A145-86005D55FAFF}"/>
              </a:ext>
            </a:extLst>
          </p:cNvPr>
          <p:cNvSpPr/>
          <p:nvPr/>
        </p:nvSpPr>
        <p:spPr>
          <a:xfrm rot="10800000">
            <a:off x="1234442" y="3604495"/>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Google Shape;641;p50">
            <a:extLst>
              <a:ext uri="{FF2B5EF4-FFF2-40B4-BE49-F238E27FC236}">
                <a16:creationId xmlns:a16="http://schemas.microsoft.com/office/drawing/2014/main" id="{DBEBB84A-6A5B-4C41-AA92-AA39BA4F1F88}"/>
              </a:ext>
            </a:extLst>
          </p:cNvPr>
          <p:cNvSpPr txBox="1">
            <a:spLocks/>
          </p:cNvSpPr>
          <p:nvPr/>
        </p:nvSpPr>
        <p:spPr>
          <a:xfrm>
            <a:off x="216817" y="4604171"/>
            <a:ext cx="7663159" cy="646535"/>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Direttive 2004:</a:t>
            </a:r>
          </a:p>
          <a:p>
            <a:pPr algn="just">
              <a:spcBef>
                <a:spcPts val="0"/>
              </a:spcBef>
              <a:buFont typeface="Wingdings" panose="05000000000000000000" pitchFamily="2" charset="2"/>
              <a:buChar char="§"/>
            </a:pPr>
            <a:r>
              <a:rPr lang="it-IT" sz="1330" b="1" dirty="0">
                <a:solidFill>
                  <a:schemeClr val="tx1">
                    <a:lumMod val="65000"/>
                    <a:lumOff val="35000"/>
                  </a:schemeClr>
                </a:solidFill>
                <a:latin typeface="Bookman Old Style" panose="02050604050505020204" pitchFamily="18" charset="0"/>
              </a:rPr>
              <a:t>2004/17/CE </a:t>
            </a: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Direttiva 2004/17/CE del Parlamento europeo e del Consiglio, del 31 marzo 2004, che coordina le procedure di appalto degli enti erogatori di acqua e di energia, degli enti che forniscono servizi di trasporto e servizi postali</a:t>
            </a:r>
            <a:r>
              <a:rPr lang="it-IT" sz="1330" dirty="0">
                <a:solidFill>
                  <a:schemeClr val="tx1">
                    <a:lumMod val="65000"/>
                    <a:lumOff val="35000"/>
                  </a:schemeClr>
                </a:solidFill>
                <a:latin typeface="Bookman Old Style" panose="02050604050505020204" pitchFamily="18" charset="0"/>
              </a:rPr>
              <a:t>»</a:t>
            </a:r>
          </a:p>
          <a:p>
            <a:pPr algn="just">
              <a:spcBef>
                <a:spcPts val="0"/>
              </a:spcBef>
              <a:buFont typeface="Wingdings" panose="05000000000000000000" pitchFamily="2" charset="2"/>
              <a:buChar char="§"/>
            </a:pPr>
            <a:r>
              <a:rPr lang="it-IT" sz="1330" b="1" dirty="0">
                <a:solidFill>
                  <a:schemeClr val="tx1">
                    <a:lumMod val="65000"/>
                    <a:lumOff val="35000"/>
                  </a:schemeClr>
                </a:solidFill>
                <a:latin typeface="Bookman Old Style" panose="02050604050505020204" pitchFamily="18" charset="0"/>
              </a:rPr>
              <a:t>2004/18/CE </a:t>
            </a: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Direttiva 2004/18/CE del Parlamento europeo e del Consiglio, del 31 marzo 2004, relativa al coordinamento delle procedure di aggiudicazione degli appalti pubblici di lavori, di forniture e di servizi</a:t>
            </a:r>
            <a:r>
              <a:rPr lang="it-IT" sz="1330" dirty="0">
                <a:solidFill>
                  <a:schemeClr val="tx1">
                    <a:lumMod val="65000"/>
                    <a:lumOff val="35000"/>
                  </a:schemeClr>
                </a:solidFill>
                <a:latin typeface="Bookman Old Style" panose="02050604050505020204" pitchFamily="18" charset="0"/>
              </a:rPr>
              <a:t>»</a:t>
            </a: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p:txBody>
      </p:sp>
      <p:sp>
        <p:nvSpPr>
          <p:cNvPr id="32" name="Google Shape;8768;p74">
            <a:extLst>
              <a:ext uri="{FF2B5EF4-FFF2-40B4-BE49-F238E27FC236}">
                <a16:creationId xmlns:a16="http://schemas.microsoft.com/office/drawing/2014/main" id="{B42B2ACD-4358-46D6-A99A-F90A1F6279DF}"/>
              </a:ext>
            </a:extLst>
          </p:cNvPr>
          <p:cNvSpPr/>
          <p:nvPr/>
        </p:nvSpPr>
        <p:spPr>
          <a:xfrm>
            <a:off x="450057" y="4179535"/>
            <a:ext cx="329962" cy="327309"/>
          </a:xfrm>
          <a:custGeom>
            <a:avLst/>
            <a:gdLst/>
            <a:ahLst/>
            <a:cxnLst/>
            <a:rect l="l" t="t" r="r" b="b"/>
            <a:pathLst>
              <a:path w="11816" h="11721" extrusionOk="0">
                <a:moveTo>
                  <a:pt x="2395" y="631"/>
                </a:moveTo>
                <a:cubicBezTo>
                  <a:pt x="2584" y="631"/>
                  <a:pt x="2742" y="789"/>
                  <a:pt x="2742" y="978"/>
                </a:cubicBezTo>
                <a:cubicBezTo>
                  <a:pt x="2742" y="1167"/>
                  <a:pt x="2584" y="1324"/>
                  <a:pt x="2395" y="1324"/>
                </a:cubicBezTo>
                <a:lnTo>
                  <a:pt x="1009" y="1324"/>
                </a:lnTo>
                <a:cubicBezTo>
                  <a:pt x="820" y="1324"/>
                  <a:pt x="663" y="1167"/>
                  <a:pt x="663" y="978"/>
                </a:cubicBezTo>
                <a:cubicBezTo>
                  <a:pt x="663" y="789"/>
                  <a:pt x="820" y="631"/>
                  <a:pt x="1009" y="631"/>
                </a:cubicBezTo>
                <a:close/>
                <a:moveTo>
                  <a:pt x="6554" y="631"/>
                </a:moveTo>
                <a:cubicBezTo>
                  <a:pt x="6774" y="631"/>
                  <a:pt x="6932" y="789"/>
                  <a:pt x="6932" y="978"/>
                </a:cubicBezTo>
                <a:cubicBezTo>
                  <a:pt x="6932" y="1167"/>
                  <a:pt x="6774" y="1324"/>
                  <a:pt x="6554" y="1324"/>
                </a:cubicBezTo>
                <a:lnTo>
                  <a:pt x="5199" y="1324"/>
                </a:lnTo>
                <a:cubicBezTo>
                  <a:pt x="4979" y="1324"/>
                  <a:pt x="4821" y="1167"/>
                  <a:pt x="4821" y="978"/>
                </a:cubicBezTo>
                <a:cubicBezTo>
                  <a:pt x="4821" y="789"/>
                  <a:pt x="4979" y="631"/>
                  <a:pt x="5199" y="631"/>
                </a:cubicBezTo>
                <a:close/>
                <a:moveTo>
                  <a:pt x="10776" y="631"/>
                </a:moveTo>
                <a:cubicBezTo>
                  <a:pt x="10965" y="631"/>
                  <a:pt x="11122" y="789"/>
                  <a:pt x="11122" y="978"/>
                </a:cubicBezTo>
                <a:cubicBezTo>
                  <a:pt x="11122" y="1167"/>
                  <a:pt x="10965" y="1324"/>
                  <a:pt x="10776" y="1324"/>
                </a:cubicBezTo>
                <a:lnTo>
                  <a:pt x="9389" y="1324"/>
                </a:lnTo>
                <a:cubicBezTo>
                  <a:pt x="9200" y="1324"/>
                  <a:pt x="9043" y="1167"/>
                  <a:pt x="9043" y="978"/>
                </a:cubicBezTo>
                <a:cubicBezTo>
                  <a:pt x="9043" y="789"/>
                  <a:pt x="9200" y="631"/>
                  <a:pt x="9389" y="631"/>
                </a:cubicBezTo>
                <a:close/>
                <a:moveTo>
                  <a:pt x="7279" y="4790"/>
                </a:moveTo>
                <a:cubicBezTo>
                  <a:pt x="7468" y="4790"/>
                  <a:pt x="7625" y="4947"/>
                  <a:pt x="7625" y="5136"/>
                </a:cubicBezTo>
                <a:lnTo>
                  <a:pt x="7625" y="6554"/>
                </a:lnTo>
                <a:cubicBezTo>
                  <a:pt x="7625" y="6775"/>
                  <a:pt x="7468" y="6932"/>
                  <a:pt x="7279" y="6932"/>
                </a:cubicBezTo>
                <a:lnTo>
                  <a:pt x="4506" y="6932"/>
                </a:lnTo>
                <a:cubicBezTo>
                  <a:pt x="4317" y="6932"/>
                  <a:pt x="4160" y="6775"/>
                  <a:pt x="4160" y="6554"/>
                </a:cubicBezTo>
                <a:lnTo>
                  <a:pt x="4160" y="5136"/>
                </a:lnTo>
                <a:cubicBezTo>
                  <a:pt x="4160" y="4947"/>
                  <a:pt x="4317" y="4790"/>
                  <a:pt x="4506" y="4790"/>
                </a:cubicBezTo>
                <a:close/>
                <a:moveTo>
                  <a:pt x="2395" y="10398"/>
                </a:moveTo>
                <a:cubicBezTo>
                  <a:pt x="2584" y="10398"/>
                  <a:pt x="2742" y="10555"/>
                  <a:pt x="2742" y="10744"/>
                </a:cubicBezTo>
                <a:cubicBezTo>
                  <a:pt x="2742" y="10933"/>
                  <a:pt x="2584" y="11091"/>
                  <a:pt x="2395" y="11091"/>
                </a:cubicBezTo>
                <a:lnTo>
                  <a:pt x="1009" y="11091"/>
                </a:lnTo>
                <a:cubicBezTo>
                  <a:pt x="820" y="11091"/>
                  <a:pt x="663" y="10933"/>
                  <a:pt x="663" y="10744"/>
                </a:cubicBezTo>
                <a:cubicBezTo>
                  <a:pt x="663" y="10555"/>
                  <a:pt x="820" y="10398"/>
                  <a:pt x="1009" y="10398"/>
                </a:cubicBezTo>
                <a:close/>
                <a:moveTo>
                  <a:pt x="6585" y="10398"/>
                </a:moveTo>
                <a:cubicBezTo>
                  <a:pt x="6806" y="10398"/>
                  <a:pt x="6964" y="10555"/>
                  <a:pt x="6964" y="10744"/>
                </a:cubicBezTo>
                <a:cubicBezTo>
                  <a:pt x="6964" y="10933"/>
                  <a:pt x="6806" y="11091"/>
                  <a:pt x="6585" y="11091"/>
                </a:cubicBezTo>
                <a:lnTo>
                  <a:pt x="5231" y="11091"/>
                </a:lnTo>
                <a:cubicBezTo>
                  <a:pt x="5010" y="11091"/>
                  <a:pt x="4853" y="10933"/>
                  <a:pt x="4853" y="10744"/>
                </a:cubicBezTo>
                <a:cubicBezTo>
                  <a:pt x="4853" y="10555"/>
                  <a:pt x="5010" y="10398"/>
                  <a:pt x="5231" y="10398"/>
                </a:cubicBezTo>
                <a:close/>
                <a:moveTo>
                  <a:pt x="10776" y="10398"/>
                </a:moveTo>
                <a:cubicBezTo>
                  <a:pt x="10965" y="10398"/>
                  <a:pt x="11122" y="10555"/>
                  <a:pt x="11122" y="10744"/>
                </a:cubicBezTo>
                <a:cubicBezTo>
                  <a:pt x="11122" y="10933"/>
                  <a:pt x="10965" y="11091"/>
                  <a:pt x="10776" y="11091"/>
                </a:cubicBezTo>
                <a:lnTo>
                  <a:pt x="9389" y="11091"/>
                </a:lnTo>
                <a:cubicBezTo>
                  <a:pt x="9200" y="11091"/>
                  <a:pt x="9043" y="10933"/>
                  <a:pt x="9043" y="10744"/>
                </a:cubicBezTo>
                <a:cubicBezTo>
                  <a:pt x="9043" y="10555"/>
                  <a:pt x="9200" y="10398"/>
                  <a:pt x="9389" y="10398"/>
                </a:cubicBezTo>
                <a:close/>
                <a:moveTo>
                  <a:pt x="1009" y="1"/>
                </a:moveTo>
                <a:cubicBezTo>
                  <a:pt x="410" y="1"/>
                  <a:pt x="1" y="474"/>
                  <a:pt x="1" y="1009"/>
                </a:cubicBezTo>
                <a:cubicBezTo>
                  <a:pt x="1" y="1608"/>
                  <a:pt x="473" y="2049"/>
                  <a:pt x="1009" y="2049"/>
                </a:cubicBezTo>
                <a:lnTo>
                  <a:pt x="1356" y="2049"/>
                </a:lnTo>
                <a:lnTo>
                  <a:pt x="1356" y="2395"/>
                </a:lnTo>
                <a:cubicBezTo>
                  <a:pt x="1356" y="2994"/>
                  <a:pt x="1828" y="3403"/>
                  <a:pt x="2395" y="3403"/>
                </a:cubicBezTo>
                <a:lnTo>
                  <a:pt x="5546" y="3403"/>
                </a:lnTo>
                <a:lnTo>
                  <a:pt x="5546" y="4128"/>
                </a:lnTo>
                <a:lnTo>
                  <a:pt x="4506" y="4128"/>
                </a:lnTo>
                <a:cubicBezTo>
                  <a:pt x="3939" y="4128"/>
                  <a:pt x="3466" y="4601"/>
                  <a:pt x="3466" y="5136"/>
                </a:cubicBezTo>
                <a:lnTo>
                  <a:pt x="3466" y="6554"/>
                </a:lnTo>
                <a:cubicBezTo>
                  <a:pt x="3466" y="7153"/>
                  <a:pt x="3939" y="7594"/>
                  <a:pt x="4506" y="7594"/>
                </a:cubicBezTo>
                <a:lnTo>
                  <a:pt x="5546" y="7594"/>
                </a:lnTo>
                <a:lnTo>
                  <a:pt x="5546" y="8287"/>
                </a:lnTo>
                <a:lnTo>
                  <a:pt x="2395" y="8287"/>
                </a:lnTo>
                <a:cubicBezTo>
                  <a:pt x="1797" y="8287"/>
                  <a:pt x="1356" y="8759"/>
                  <a:pt x="1356" y="9326"/>
                </a:cubicBezTo>
                <a:lnTo>
                  <a:pt x="1356" y="9673"/>
                </a:lnTo>
                <a:lnTo>
                  <a:pt x="1009" y="9673"/>
                </a:lnTo>
                <a:cubicBezTo>
                  <a:pt x="410" y="9673"/>
                  <a:pt x="1" y="10146"/>
                  <a:pt x="1" y="10713"/>
                </a:cubicBezTo>
                <a:cubicBezTo>
                  <a:pt x="1" y="11280"/>
                  <a:pt x="473" y="11721"/>
                  <a:pt x="1009" y="11721"/>
                </a:cubicBezTo>
                <a:lnTo>
                  <a:pt x="2395" y="11721"/>
                </a:lnTo>
                <a:cubicBezTo>
                  <a:pt x="2994" y="11721"/>
                  <a:pt x="3403" y="11248"/>
                  <a:pt x="3403" y="10713"/>
                </a:cubicBezTo>
                <a:cubicBezTo>
                  <a:pt x="3403" y="10114"/>
                  <a:pt x="2931" y="9673"/>
                  <a:pt x="2395" y="9673"/>
                </a:cubicBezTo>
                <a:lnTo>
                  <a:pt x="2049" y="9673"/>
                </a:lnTo>
                <a:lnTo>
                  <a:pt x="2049" y="9326"/>
                </a:lnTo>
                <a:cubicBezTo>
                  <a:pt x="2049" y="9137"/>
                  <a:pt x="2206" y="8980"/>
                  <a:pt x="2395" y="8980"/>
                </a:cubicBezTo>
                <a:lnTo>
                  <a:pt x="5546" y="8980"/>
                </a:lnTo>
                <a:lnTo>
                  <a:pt x="5546" y="9673"/>
                </a:lnTo>
                <a:lnTo>
                  <a:pt x="5199" y="9673"/>
                </a:lnTo>
                <a:cubicBezTo>
                  <a:pt x="4601" y="9673"/>
                  <a:pt x="4160" y="10146"/>
                  <a:pt x="4160" y="10713"/>
                </a:cubicBezTo>
                <a:cubicBezTo>
                  <a:pt x="4160" y="11280"/>
                  <a:pt x="4632" y="11721"/>
                  <a:pt x="5199" y="11721"/>
                </a:cubicBezTo>
                <a:lnTo>
                  <a:pt x="6554" y="11721"/>
                </a:lnTo>
                <a:cubicBezTo>
                  <a:pt x="7153" y="11721"/>
                  <a:pt x="7594" y="11248"/>
                  <a:pt x="7594" y="10713"/>
                </a:cubicBezTo>
                <a:cubicBezTo>
                  <a:pt x="7594" y="10114"/>
                  <a:pt x="7121" y="9673"/>
                  <a:pt x="6554" y="9673"/>
                </a:cubicBezTo>
                <a:lnTo>
                  <a:pt x="6207" y="9673"/>
                </a:lnTo>
                <a:lnTo>
                  <a:pt x="6207" y="8980"/>
                </a:lnTo>
                <a:lnTo>
                  <a:pt x="9358" y="8980"/>
                </a:lnTo>
                <a:cubicBezTo>
                  <a:pt x="9547" y="8980"/>
                  <a:pt x="9704" y="9137"/>
                  <a:pt x="9704" y="9326"/>
                </a:cubicBezTo>
                <a:lnTo>
                  <a:pt x="9704" y="9673"/>
                </a:lnTo>
                <a:lnTo>
                  <a:pt x="9358" y="9673"/>
                </a:lnTo>
                <a:cubicBezTo>
                  <a:pt x="8759" y="9673"/>
                  <a:pt x="8350" y="10146"/>
                  <a:pt x="8350" y="10713"/>
                </a:cubicBezTo>
                <a:cubicBezTo>
                  <a:pt x="8350" y="11280"/>
                  <a:pt x="8791" y="11721"/>
                  <a:pt x="9358" y="11721"/>
                </a:cubicBezTo>
                <a:lnTo>
                  <a:pt x="10744" y="11721"/>
                </a:lnTo>
                <a:cubicBezTo>
                  <a:pt x="11311" y="11721"/>
                  <a:pt x="11752" y="11248"/>
                  <a:pt x="11752" y="10713"/>
                </a:cubicBezTo>
                <a:cubicBezTo>
                  <a:pt x="11752" y="10114"/>
                  <a:pt x="11280" y="9673"/>
                  <a:pt x="10744" y="9673"/>
                </a:cubicBezTo>
                <a:lnTo>
                  <a:pt x="10366" y="9673"/>
                </a:lnTo>
                <a:lnTo>
                  <a:pt x="10366" y="9326"/>
                </a:lnTo>
                <a:cubicBezTo>
                  <a:pt x="10366" y="8728"/>
                  <a:pt x="9925" y="8287"/>
                  <a:pt x="9358" y="8287"/>
                </a:cubicBezTo>
                <a:lnTo>
                  <a:pt x="6207" y="8287"/>
                </a:lnTo>
                <a:lnTo>
                  <a:pt x="6207" y="7594"/>
                </a:lnTo>
                <a:lnTo>
                  <a:pt x="7216" y="7594"/>
                </a:lnTo>
                <a:cubicBezTo>
                  <a:pt x="7814" y="7594"/>
                  <a:pt x="8287" y="7121"/>
                  <a:pt x="8287" y="6554"/>
                </a:cubicBezTo>
                <a:lnTo>
                  <a:pt x="8287" y="5136"/>
                </a:lnTo>
                <a:cubicBezTo>
                  <a:pt x="8287" y="4569"/>
                  <a:pt x="7814" y="4128"/>
                  <a:pt x="7216" y="4128"/>
                </a:cubicBezTo>
                <a:lnTo>
                  <a:pt x="6207" y="4128"/>
                </a:lnTo>
                <a:lnTo>
                  <a:pt x="6207" y="3403"/>
                </a:lnTo>
                <a:lnTo>
                  <a:pt x="9389" y="3403"/>
                </a:lnTo>
                <a:cubicBezTo>
                  <a:pt x="9988" y="3403"/>
                  <a:pt x="10429" y="2931"/>
                  <a:pt x="10429" y="2395"/>
                </a:cubicBezTo>
                <a:lnTo>
                  <a:pt x="10429" y="2049"/>
                </a:lnTo>
                <a:lnTo>
                  <a:pt x="10776" y="2049"/>
                </a:lnTo>
                <a:cubicBezTo>
                  <a:pt x="11374" y="2049"/>
                  <a:pt x="11815" y="1576"/>
                  <a:pt x="11815" y="1009"/>
                </a:cubicBezTo>
                <a:cubicBezTo>
                  <a:pt x="11815" y="411"/>
                  <a:pt x="11343" y="1"/>
                  <a:pt x="10776" y="1"/>
                </a:cubicBezTo>
                <a:lnTo>
                  <a:pt x="9389" y="1"/>
                </a:lnTo>
                <a:cubicBezTo>
                  <a:pt x="8822" y="1"/>
                  <a:pt x="8381" y="474"/>
                  <a:pt x="8381" y="1009"/>
                </a:cubicBezTo>
                <a:cubicBezTo>
                  <a:pt x="8381" y="1608"/>
                  <a:pt x="8854" y="2049"/>
                  <a:pt x="9389" y="2049"/>
                </a:cubicBezTo>
                <a:lnTo>
                  <a:pt x="9767" y="2049"/>
                </a:lnTo>
                <a:lnTo>
                  <a:pt x="9767" y="2395"/>
                </a:lnTo>
                <a:cubicBezTo>
                  <a:pt x="9767" y="2584"/>
                  <a:pt x="9610" y="2742"/>
                  <a:pt x="9389" y="2742"/>
                </a:cubicBezTo>
                <a:lnTo>
                  <a:pt x="6239" y="2742"/>
                </a:lnTo>
                <a:lnTo>
                  <a:pt x="6239" y="2049"/>
                </a:lnTo>
                <a:lnTo>
                  <a:pt x="6617" y="2049"/>
                </a:lnTo>
                <a:cubicBezTo>
                  <a:pt x="7184" y="2049"/>
                  <a:pt x="7625" y="1576"/>
                  <a:pt x="7625" y="1009"/>
                </a:cubicBezTo>
                <a:cubicBezTo>
                  <a:pt x="7625" y="411"/>
                  <a:pt x="7153" y="1"/>
                  <a:pt x="6617" y="1"/>
                </a:cubicBezTo>
                <a:lnTo>
                  <a:pt x="5231" y="1"/>
                </a:lnTo>
                <a:cubicBezTo>
                  <a:pt x="4632" y="1"/>
                  <a:pt x="4191" y="474"/>
                  <a:pt x="4191" y="1009"/>
                </a:cubicBezTo>
                <a:cubicBezTo>
                  <a:pt x="4191" y="1608"/>
                  <a:pt x="4664" y="2049"/>
                  <a:pt x="5231" y="2049"/>
                </a:cubicBezTo>
                <a:lnTo>
                  <a:pt x="5577" y="2049"/>
                </a:lnTo>
                <a:lnTo>
                  <a:pt x="5577" y="2742"/>
                </a:lnTo>
                <a:lnTo>
                  <a:pt x="2427" y="2742"/>
                </a:lnTo>
                <a:cubicBezTo>
                  <a:pt x="2238" y="2742"/>
                  <a:pt x="2080" y="2584"/>
                  <a:pt x="2080" y="2395"/>
                </a:cubicBezTo>
                <a:lnTo>
                  <a:pt x="2080" y="2049"/>
                </a:lnTo>
                <a:lnTo>
                  <a:pt x="2427" y="2049"/>
                </a:lnTo>
                <a:cubicBezTo>
                  <a:pt x="3025" y="2049"/>
                  <a:pt x="3466" y="1576"/>
                  <a:pt x="3466" y="1009"/>
                </a:cubicBezTo>
                <a:cubicBezTo>
                  <a:pt x="3466" y="411"/>
                  <a:pt x="2994" y="1"/>
                  <a:pt x="242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220;p68">
            <a:extLst>
              <a:ext uri="{FF2B5EF4-FFF2-40B4-BE49-F238E27FC236}">
                <a16:creationId xmlns:a16="http://schemas.microsoft.com/office/drawing/2014/main" id="{03B8D929-D76D-494A-B3FF-F3E5D9011E83}"/>
              </a:ext>
            </a:extLst>
          </p:cNvPr>
          <p:cNvSpPr/>
          <p:nvPr/>
        </p:nvSpPr>
        <p:spPr>
          <a:xfrm>
            <a:off x="1354751" y="3276627"/>
            <a:ext cx="298638" cy="342995"/>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1;p50">
            <a:extLst>
              <a:ext uri="{FF2B5EF4-FFF2-40B4-BE49-F238E27FC236}">
                <a16:creationId xmlns:a16="http://schemas.microsoft.com/office/drawing/2014/main" id="{4885B0F9-3FC5-46FB-BB65-89AD1EB3EE3F}"/>
              </a:ext>
            </a:extLst>
          </p:cNvPr>
          <p:cNvSpPr txBox="1">
            <a:spLocks/>
          </p:cNvSpPr>
          <p:nvPr/>
        </p:nvSpPr>
        <p:spPr>
          <a:xfrm>
            <a:off x="4667749" y="626235"/>
            <a:ext cx="3243664" cy="1174818"/>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D.lgs. 26 gennaio 2007, n. 6</a:t>
            </a:r>
          </a:p>
          <a:p>
            <a:pPr marL="0" indent="0" algn="just">
              <a:spcBef>
                <a:spcPts val="0"/>
              </a:spcBef>
              <a:buNone/>
            </a:pP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Disposizioni correttive ed integrative del decreto legislativo 12 aprile 2006, n. 163, recante il codice dei contratti pubblici relativi a lavori, servizi e forniture in attuazione delle direttive 2004/17/CE e 2004/18/CE, a norma dell'articolo 25, comma 3, della legge 18 aprile 2005, n. 62 (Legge comunitaria 2004)</a:t>
            </a:r>
            <a:r>
              <a:rPr lang="it-IT" sz="1330" dirty="0">
                <a:solidFill>
                  <a:schemeClr val="tx1">
                    <a:lumMod val="65000"/>
                    <a:lumOff val="35000"/>
                  </a:schemeClr>
                </a:solidFill>
                <a:latin typeface="Bookman Old Style" panose="02050604050505020204" pitchFamily="18" charset="0"/>
              </a:rPr>
              <a:t>»</a:t>
            </a:r>
          </a:p>
          <a:p>
            <a:pPr marL="0" indent="0">
              <a:spcBef>
                <a:spcPts val="0"/>
              </a:spcBef>
              <a:buFont typeface="Arial" panose="020B0604020202020204" pitchFamily="34" charset="0"/>
              <a:buNone/>
            </a:pPr>
            <a:r>
              <a:rPr lang="it-IT" sz="1330" dirty="0">
                <a:solidFill>
                  <a:schemeClr val="tx1">
                    <a:lumMod val="65000"/>
                    <a:lumOff val="35000"/>
                  </a:schemeClr>
                </a:solidFill>
                <a:latin typeface="Bookman Old Style" panose="02050604050505020204" pitchFamily="18" charset="0"/>
              </a:rPr>
              <a:t>(G.U. n. 25 del 31 gennaio 2007)</a:t>
            </a:r>
          </a:p>
        </p:txBody>
      </p:sp>
      <p:sp>
        <p:nvSpPr>
          <p:cNvPr id="19" name="Rettangolo 18">
            <a:extLst>
              <a:ext uri="{FF2B5EF4-FFF2-40B4-BE49-F238E27FC236}">
                <a16:creationId xmlns:a16="http://schemas.microsoft.com/office/drawing/2014/main" id="{B0534F78-4180-40A0-A80E-EA4B465EBB57}"/>
              </a:ext>
            </a:extLst>
          </p:cNvPr>
          <p:cNvSpPr/>
          <p:nvPr/>
        </p:nvSpPr>
        <p:spPr>
          <a:xfrm>
            <a:off x="4845043" y="3134244"/>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Triangolo isoscele 19">
            <a:extLst>
              <a:ext uri="{FF2B5EF4-FFF2-40B4-BE49-F238E27FC236}">
                <a16:creationId xmlns:a16="http://schemas.microsoft.com/office/drawing/2014/main" id="{0FF3C258-14E9-4C6A-8AE7-3E813CF1BB2D}"/>
              </a:ext>
            </a:extLst>
          </p:cNvPr>
          <p:cNvSpPr/>
          <p:nvPr/>
        </p:nvSpPr>
        <p:spPr>
          <a:xfrm rot="10800000">
            <a:off x="4845043" y="3595093"/>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Google Shape;641;p50">
            <a:extLst>
              <a:ext uri="{FF2B5EF4-FFF2-40B4-BE49-F238E27FC236}">
                <a16:creationId xmlns:a16="http://schemas.microsoft.com/office/drawing/2014/main" id="{F59F9414-9797-4A63-A2D7-935EE55A8B81}"/>
              </a:ext>
            </a:extLst>
          </p:cNvPr>
          <p:cNvSpPr txBox="1">
            <a:spLocks/>
          </p:cNvSpPr>
          <p:nvPr/>
        </p:nvSpPr>
        <p:spPr>
          <a:xfrm>
            <a:off x="8526652" y="626233"/>
            <a:ext cx="3243664" cy="1174818"/>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D.lgs. 31 luglio 2007, n. 113</a:t>
            </a:r>
          </a:p>
          <a:p>
            <a:pPr marL="0" indent="0" algn="just">
              <a:spcBef>
                <a:spcPts val="0"/>
              </a:spcBef>
              <a:buNone/>
            </a:pP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Disposizioni correttive ed integrative del decreto legislativo 12 aprile 2006, n. 163, recante il codice dei contratti pubblici relativi a lavori, servizi e forniture in attuazione delle direttive 2004/17/CE e 2004/18/CE, a norma dell'articolo 25, comma 3, della legge 18 aprile 2005, n. 62 (Legge comunitaria 2004)</a:t>
            </a:r>
            <a:r>
              <a:rPr lang="it-IT" sz="1330" dirty="0">
                <a:solidFill>
                  <a:schemeClr val="tx1">
                    <a:lumMod val="65000"/>
                    <a:lumOff val="35000"/>
                  </a:schemeClr>
                </a:solidFill>
                <a:latin typeface="Bookman Old Style" panose="02050604050505020204" pitchFamily="18" charset="0"/>
              </a:rPr>
              <a:t>»</a:t>
            </a:r>
          </a:p>
          <a:p>
            <a:pPr marL="0" indent="0">
              <a:spcBef>
                <a:spcPts val="0"/>
              </a:spcBef>
              <a:buFont typeface="Arial" panose="020B0604020202020204" pitchFamily="34" charset="0"/>
              <a:buNone/>
            </a:pPr>
            <a:r>
              <a:rPr lang="it-IT" sz="1330" dirty="0">
                <a:solidFill>
                  <a:schemeClr val="tx1">
                    <a:lumMod val="65000"/>
                    <a:lumOff val="35000"/>
                  </a:schemeClr>
                </a:solidFill>
                <a:latin typeface="Bookman Old Style" panose="02050604050505020204" pitchFamily="18" charset="0"/>
              </a:rPr>
              <a:t>(G.U. n. 176 del 31 luglio 2007)</a:t>
            </a:r>
          </a:p>
        </p:txBody>
      </p:sp>
      <p:sp>
        <p:nvSpPr>
          <p:cNvPr id="23" name="Rettangolo 22">
            <a:extLst>
              <a:ext uri="{FF2B5EF4-FFF2-40B4-BE49-F238E27FC236}">
                <a16:creationId xmlns:a16="http://schemas.microsoft.com/office/drawing/2014/main" id="{559963A2-78EE-4E55-B276-DEF9451257D2}"/>
              </a:ext>
            </a:extLst>
          </p:cNvPr>
          <p:cNvSpPr/>
          <p:nvPr/>
        </p:nvSpPr>
        <p:spPr>
          <a:xfrm>
            <a:off x="8646963" y="3131108"/>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Triangolo isoscele 29">
            <a:extLst>
              <a:ext uri="{FF2B5EF4-FFF2-40B4-BE49-F238E27FC236}">
                <a16:creationId xmlns:a16="http://schemas.microsoft.com/office/drawing/2014/main" id="{3C09B349-5222-434C-9AAB-768885E4B8D6}"/>
              </a:ext>
            </a:extLst>
          </p:cNvPr>
          <p:cNvSpPr/>
          <p:nvPr/>
        </p:nvSpPr>
        <p:spPr>
          <a:xfrm rot="10800000">
            <a:off x="8646963" y="3591957"/>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Google Shape;8336;p73">
            <a:extLst>
              <a:ext uri="{FF2B5EF4-FFF2-40B4-BE49-F238E27FC236}">
                <a16:creationId xmlns:a16="http://schemas.microsoft.com/office/drawing/2014/main" id="{00E30959-FB9C-4F21-90C4-9BE6B738343C}"/>
              </a:ext>
            </a:extLst>
          </p:cNvPr>
          <p:cNvSpPr/>
          <p:nvPr/>
        </p:nvSpPr>
        <p:spPr>
          <a:xfrm>
            <a:off x="4916052" y="3194100"/>
            <a:ext cx="413216" cy="439253"/>
          </a:xfrm>
          <a:custGeom>
            <a:avLst/>
            <a:gdLst/>
            <a:ahLst/>
            <a:cxnLst/>
            <a:rect l="l" t="t" r="r" b="b"/>
            <a:pathLst>
              <a:path w="12193" h="11674" extrusionOk="0">
                <a:moveTo>
                  <a:pt x="9483" y="1174"/>
                </a:moveTo>
                <a:lnTo>
                  <a:pt x="9483" y="2308"/>
                </a:lnTo>
                <a:cubicBezTo>
                  <a:pt x="9483" y="2497"/>
                  <a:pt x="9641" y="2655"/>
                  <a:pt x="9830" y="2655"/>
                </a:cubicBezTo>
                <a:lnTo>
                  <a:pt x="10901" y="2655"/>
                </a:lnTo>
                <a:lnTo>
                  <a:pt x="9515" y="4041"/>
                </a:lnTo>
                <a:lnTo>
                  <a:pt x="8097" y="4041"/>
                </a:lnTo>
                <a:lnTo>
                  <a:pt x="8097" y="2560"/>
                </a:lnTo>
                <a:lnTo>
                  <a:pt x="9483" y="1174"/>
                </a:lnTo>
                <a:close/>
                <a:moveTo>
                  <a:pt x="4885" y="6181"/>
                </a:moveTo>
                <a:cubicBezTo>
                  <a:pt x="5033" y="6181"/>
                  <a:pt x="5183" y="6212"/>
                  <a:pt x="5325" y="6278"/>
                </a:cubicBezTo>
                <a:lnTo>
                  <a:pt x="4600" y="7003"/>
                </a:lnTo>
                <a:cubicBezTo>
                  <a:pt x="4474" y="7129"/>
                  <a:pt x="4474" y="7349"/>
                  <a:pt x="4600" y="7475"/>
                </a:cubicBezTo>
                <a:cubicBezTo>
                  <a:pt x="4663" y="7538"/>
                  <a:pt x="4750" y="7570"/>
                  <a:pt x="4836" y="7570"/>
                </a:cubicBezTo>
                <a:cubicBezTo>
                  <a:pt x="4923" y="7570"/>
                  <a:pt x="5010" y="7538"/>
                  <a:pt x="5073" y="7475"/>
                </a:cubicBezTo>
                <a:lnTo>
                  <a:pt x="5797" y="6751"/>
                </a:lnTo>
                <a:lnTo>
                  <a:pt x="5797" y="6751"/>
                </a:lnTo>
                <a:cubicBezTo>
                  <a:pt x="5986" y="7160"/>
                  <a:pt x="5892" y="7633"/>
                  <a:pt x="5577" y="7948"/>
                </a:cubicBezTo>
                <a:cubicBezTo>
                  <a:pt x="5388" y="8137"/>
                  <a:pt x="5128" y="8231"/>
                  <a:pt x="4864" y="8231"/>
                </a:cubicBezTo>
                <a:cubicBezTo>
                  <a:pt x="4600" y="8231"/>
                  <a:pt x="4332" y="8137"/>
                  <a:pt x="4127" y="7948"/>
                </a:cubicBezTo>
                <a:cubicBezTo>
                  <a:pt x="3749" y="7538"/>
                  <a:pt x="3749" y="6877"/>
                  <a:pt x="4127" y="6499"/>
                </a:cubicBezTo>
                <a:cubicBezTo>
                  <a:pt x="4333" y="6293"/>
                  <a:pt x="4606" y="6181"/>
                  <a:pt x="4885" y="6181"/>
                </a:cubicBezTo>
                <a:close/>
                <a:moveTo>
                  <a:pt x="4897" y="4831"/>
                </a:moveTo>
                <a:cubicBezTo>
                  <a:pt x="5396" y="4831"/>
                  <a:pt x="5890" y="4990"/>
                  <a:pt x="6301" y="5301"/>
                </a:cubicBezTo>
                <a:lnTo>
                  <a:pt x="5829" y="5774"/>
                </a:lnTo>
                <a:cubicBezTo>
                  <a:pt x="5553" y="5590"/>
                  <a:pt x="5233" y="5499"/>
                  <a:pt x="4911" y="5499"/>
                </a:cubicBezTo>
                <a:cubicBezTo>
                  <a:pt x="4460" y="5499"/>
                  <a:pt x="4004" y="5677"/>
                  <a:pt x="3655" y="6026"/>
                </a:cubicBezTo>
                <a:cubicBezTo>
                  <a:pt x="2993" y="6688"/>
                  <a:pt x="2993" y="7790"/>
                  <a:pt x="3655" y="8420"/>
                </a:cubicBezTo>
                <a:cubicBezTo>
                  <a:pt x="3986" y="8751"/>
                  <a:pt x="4427" y="8917"/>
                  <a:pt x="4864" y="8917"/>
                </a:cubicBezTo>
                <a:cubicBezTo>
                  <a:pt x="5301" y="8917"/>
                  <a:pt x="5734" y="8751"/>
                  <a:pt x="6049" y="8420"/>
                </a:cubicBezTo>
                <a:cubicBezTo>
                  <a:pt x="6648" y="7822"/>
                  <a:pt x="6742" y="6908"/>
                  <a:pt x="6301" y="6246"/>
                </a:cubicBezTo>
                <a:lnTo>
                  <a:pt x="6774" y="5774"/>
                </a:lnTo>
                <a:lnTo>
                  <a:pt x="6774" y="5774"/>
                </a:lnTo>
                <a:cubicBezTo>
                  <a:pt x="7467" y="6719"/>
                  <a:pt x="7404" y="8074"/>
                  <a:pt x="6585" y="8924"/>
                </a:cubicBezTo>
                <a:cubicBezTo>
                  <a:pt x="6112" y="9397"/>
                  <a:pt x="5498" y="9633"/>
                  <a:pt x="4883" y="9633"/>
                </a:cubicBezTo>
                <a:cubicBezTo>
                  <a:pt x="4269" y="9633"/>
                  <a:pt x="3655" y="9397"/>
                  <a:pt x="3182" y="8924"/>
                </a:cubicBezTo>
                <a:cubicBezTo>
                  <a:pt x="2237" y="7979"/>
                  <a:pt x="2237" y="6499"/>
                  <a:pt x="3182" y="5553"/>
                </a:cubicBezTo>
                <a:cubicBezTo>
                  <a:pt x="3667" y="5068"/>
                  <a:pt x="4286" y="4831"/>
                  <a:pt x="4897" y="4831"/>
                </a:cubicBezTo>
                <a:close/>
                <a:moveTo>
                  <a:pt x="4873" y="3463"/>
                </a:moveTo>
                <a:cubicBezTo>
                  <a:pt x="5728" y="3463"/>
                  <a:pt x="6583" y="3748"/>
                  <a:pt x="7278" y="4325"/>
                </a:cubicBezTo>
                <a:lnTo>
                  <a:pt x="6805" y="4797"/>
                </a:lnTo>
                <a:cubicBezTo>
                  <a:pt x="6228" y="4353"/>
                  <a:pt x="5533" y="4125"/>
                  <a:pt x="4844" y="4125"/>
                </a:cubicBezTo>
                <a:cubicBezTo>
                  <a:pt x="4065" y="4125"/>
                  <a:pt x="3294" y="4416"/>
                  <a:pt x="2710" y="5018"/>
                </a:cubicBezTo>
                <a:cubicBezTo>
                  <a:pt x="1481" y="6246"/>
                  <a:pt x="1481" y="8168"/>
                  <a:pt x="2710" y="9397"/>
                </a:cubicBezTo>
                <a:cubicBezTo>
                  <a:pt x="3324" y="10011"/>
                  <a:pt x="4112" y="10318"/>
                  <a:pt x="4899" y="10318"/>
                </a:cubicBezTo>
                <a:cubicBezTo>
                  <a:pt x="5687" y="10318"/>
                  <a:pt x="6474" y="10011"/>
                  <a:pt x="7089" y="9397"/>
                </a:cubicBezTo>
                <a:cubicBezTo>
                  <a:pt x="8223" y="8263"/>
                  <a:pt x="8255" y="6467"/>
                  <a:pt x="7309" y="5301"/>
                </a:cubicBezTo>
                <a:lnTo>
                  <a:pt x="7782" y="4829"/>
                </a:lnTo>
                <a:lnTo>
                  <a:pt x="7782" y="4829"/>
                </a:lnTo>
                <a:cubicBezTo>
                  <a:pt x="8979" y="6278"/>
                  <a:pt x="8885" y="8483"/>
                  <a:pt x="7530" y="9870"/>
                </a:cubicBezTo>
                <a:cubicBezTo>
                  <a:pt x="6790" y="10594"/>
                  <a:pt x="5821" y="10956"/>
                  <a:pt x="4856" y="10956"/>
                </a:cubicBezTo>
                <a:cubicBezTo>
                  <a:pt x="3891" y="10956"/>
                  <a:pt x="2930" y="10594"/>
                  <a:pt x="2206" y="9870"/>
                </a:cubicBezTo>
                <a:cubicBezTo>
                  <a:pt x="756" y="8420"/>
                  <a:pt x="756" y="6026"/>
                  <a:pt x="2206" y="4545"/>
                </a:cubicBezTo>
                <a:cubicBezTo>
                  <a:pt x="2941" y="3827"/>
                  <a:pt x="3907" y="3463"/>
                  <a:pt x="4873" y="3463"/>
                </a:cubicBezTo>
                <a:close/>
                <a:moveTo>
                  <a:pt x="9899" y="0"/>
                </a:moveTo>
                <a:cubicBezTo>
                  <a:pt x="9813" y="0"/>
                  <a:pt x="9722" y="32"/>
                  <a:pt x="9641" y="103"/>
                </a:cubicBezTo>
                <a:lnTo>
                  <a:pt x="7561" y="2182"/>
                </a:lnTo>
                <a:cubicBezTo>
                  <a:pt x="7467" y="2277"/>
                  <a:pt x="7435" y="2340"/>
                  <a:pt x="7435" y="2434"/>
                </a:cubicBezTo>
                <a:lnTo>
                  <a:pt x="7435" y="3600"/>
                </a:lnTo>
                <a:cubicBezTo>
                  <a:pt x="6670" y="3071"/>
                  <a:pt x="5769" y="2807"/>
                  <a:pt x="4868" y="2807"/>
                </a:cubicBezTo>
                <a:cubicBezTo>
                  <a:pt x="3731" y="2807"/>
                  <a:pt x="2595" y="3229"/>
                  <a:pt x="1733" y="4073"/>
                </a:cubicBezTo>
                <a:cubicBezTo>
                  <a:pt x="0" y="5805"/>
                  <a:pt x="0" y="8641"/>
                  <a:pt x="1733" y="10374"/>
                </a:cubicBezTo>
                <a:cubicBezTo>
                  <a:pt x="2599" y="11240"/>
                  <a:pt x="3741" y="11673"/>
                  <a:pt x="4883" y="11673"/>
                </a:cubicBezTo>
                <a:cubicBezTo>
                  <a:pt x="6026" y="11673"/>
                  <a:pt x="7168" y="11240"/>
                  <a:pt x="8034" y="10374"/>
                </a:cubicBezTo>
                <a:cubicBezTo>
                  <a:pt x="9578" y="8861"/>
                  <a:pt x="9735" y="6436"/>
                  <a:pt x="8538" y="4703"/>
                </a:cubicBezTo>
                <a:lnTo>
                  <a:pt x="9672" y="4703"/>
                </a:lnTo>
                <a:cubicBezTo>
                  <a:pt x="9767" y="4703"/>
                  <a:pt x="9893" y="4671"/>
                  <a:pt x="9924" y="4608"/>
                </a:cubicBezTo>
                <a:lnTo>
                  <a:pt x="12004" y="2497"/>
                </a:lnTo>
                <a:cubicBezTo>
                  <a:pt x="12193" y="2308"/>
                  <a:pt x="12035" y="1962"/>
                  <a:pt x="11783" y="1962"/>
                </a:cubicBezTo>
                <a:lnTo>
                  <a:pt x="10239" y="1962"/>
                </a:lnTo>
                <a:lnTo>
                  <a:pt x="10239" y="355"/>
                </a:lnTo>
                <a:cubicBezTo>
                  <a:pt x="10239" y="141"/>
                  <a:pt x="10080" y="0"/>
                  <a:pt x="989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8336;p73">
            <a:extLst>
              <a:ext uri="{FF2B5EF4-FFF2-40B4-BE49-F238E27FC236}">
                <a16:creationId xmlns:a16="http://schemas.microsoft.com/office/drawing/2014/main" id="{F8FF006A-61D0-49C0-92E1-6F09336E0E7C}"/>
              </a:ext>
            </a:extLst>
          </p:cNvPr>
          <p:cNvSpPr/>
          <p:nvPr/>
        </p:nvSpPr>
        <p:spPr>
          <a:xfrm>
            <a:off x="8709983" y="3184163"/>
            <a:ext cx="413216" cy="439253"/>
          </a:xfrm>
          <a:custGeom>
            <a:avLst/>
            <a:gdLst/>
            <a:ahLst/>
            <a:cxnLst/>
            <a:rect l="l" t="t" r="r" b="b"/>
            <a:pathLst>
              <a:path w="12193" h="11674" extrusionOk="0">
                <a:moveTo>
                  <a:pt x="9483" y="1174"/>
                </a:moveTo>
                <a:lnTo>
                  <a:pt x="9483" y="2308"/>
                </a:lnTo>
                <a:cubicBezTo>
                  <a:pt x="9483" y="2497"/>
                  <a:pt x="9641" y="2655"/>
                  <a:pt x="9830" y="2655"/>
                </a:cubicBezTo>
                <a:lnTo>
                  <a:pt x="10901" y="2655"/>
                </a:lnTo>
                <a:lnTo>
                  <a:pt x="9515" y="4041"/>
                </a:lnTo>
                <a:lnTo>
                  <a:pt x="8097" y="4041"/>
                </a:lnTo>
                <a:lnTo>
                  <a:pt x="8097" y="2560"/>
                </a:lnTo>
                <a:lnTo>
                  <a:pt x="9483" y="1174"/>
                </a:lnTo>
                <a:close/>
                <a:moveTo>
                  <a:pt x="4885" y="6181"/>
                </a:moveTo>
                <a:cubicBezTo>
                  <a:pt x="5033" y="6181"/>
                  <a:pt x="5183" y="6212"/>
                  <a:pt x="5325" y="6278"/>
                </a:cubicBezTo>
                <a:lnTo>
                  <a:pt x="4600" y="7003"/>
                </a:lnTo>
                <a:cubicBezTo>
                  <a:pt x="4474" y="7129"/>
                  <a:pt x="4474" y="7349"/>
                  <a:pt x="4600" y="7475"/>
                </a:cubicBezTo>
                <a:cubicBezTo>
                  <a:pt x="4663" y="7538"/>
                  <a:pt x="4750" y="7570"/>
                  <a:pt x="4836" y="7570"/>
                </a:cubicBezTo>
                <a:cubicBezTo>
                  <a:pt x="4923" y="7570"/>
                  <a:pt x="5010" y="7538"/>
                  <a:pt x="5073" y="7475"/>
                </a:cubicBezTo>
                <a:lnTo>
                  <a:pt x="5797" y="6751"/>
                </a:lnTo>
                <a:lnTo>
                  <a:pt x="5797" y="6751"/>
                </a:lnTo>
                <a:cubicBezTo>
                  <a:pt x="5986" y="7160"/>
                  <a:pt x="5892" y="7633"/>
                  <a:pt x="5577" y="7948"/>
                </a:cubicBezTo>
                <a:cubicBezTo>
                  <a:pt x="5388" y="8137"/>
                  <a:pt x="5128" y="8231"/>
                  <a:pt x="4864" y="8231"/>
                </a:cubicBezTo>
                <a:cubicBezTo>
                  <a:pt x="4600" y="8231"/>
                  <a:pt x="4332" y="8137"/>
                  <a:pt x="4127" y="7948"/>
                </a:cubicBezTo>
                <a:cubicBezTo>
                  <a:pt x="3749" y="7538"/>
                  <a:pt x="3749" y="6877"/>
                  <a:pt x="4127" y="6499"/>
                </a:cubicBezTo>
                <a:cubicBezTo>
                  <a:pt x="4333" y="6293"/>
                  <a:pt x="4606" y="6181"/>
                  <a:pt x="4885" y="6181"/>
                </a:cubicBezTo>
                <a:close/>
                <a:moveTo>
                  <a:pt x="4897" y="4831"/>
                </a:moveTo>
                <a:cubicBezTo>
                  <a:pt x="5396" y="4831"/>
                  <a:pt x="5890" y="4990"/>
                  <a:pt x="6301" y="5301"/>
                </a:cubicBezTo>
                <a:lnTo>
                  <a:pt x="5829" y="5774"/>
                </a:lnTo>
                <a:cubicBezTo>
                  <a:pt x="5553" y="5590"/>
                  <a:pt x="5233" y="5499"/>
                  <a:pt x="4911" y="5499"/>
                </a:cubicBezTo>
                <a:cubicBezTo>
                  <a:pt x="4460" y="5499"/>
                  <a:pt x="4004" y="5677"/>
                  <a:pt x="3655" y="6026"/>
                </a:cubicBezTo>
                <a:cubicBezTo>
                  <a:pt x="2993" y="6688"/>
                  <a:pt x="2993" y="7790"/>
                  <a:pt x="3655" y="8420"/>
                </a:cubicBezTo>
                <a:cubicBezTo>
                  <a:pt x="3986" y="8751"/>
                  <a:pt x="4427" y="8917"/>
                  <a:pt x="4864" y="8917"/>
                </a:cubicBezTo>
                <a:cubicBezTo>
                  <a:pt x="5301" y="8917"/>
                  <a:pt x="5734" y="8751"/>
                  <a:pt x="6049" y="8420"/>
                </a:cubicBezTo>
                <a:cubicBezTo>
                  <a:pt x="6648" y="7822"/>
                  <a:pt x="6742" y="6908"/>
                  <a:pt x="6301" y="6246"/>
                </a:cubicBezTo>
                <a:lnTo>
                  <a:pt x="6774" y="5774"/>
                </a:lnTo>
                <a:lnTo>
                  <a:pt x="6774" y="5774"/>
                </a:lnTo>
                <a:cubicBezTo>
                  <a:pt x="7467" y="6719"/>
                  <a:pt x="7404" y="8074"/>
                  <a:pt x="6585" y="8924"/>
                </a:cubicBezTo>
                <a:cubicBezTo>
                  <a:pt x="6112" y="9397"/>
                  <a:pt x="5498" y="9633"/>
                  <a:pt x="4883" y="9633"/>
                </a:cubicBezTo>
                <a:cubicBezTo>
                  <a:pt x="4269" y="9633"/>
                  <a:pt x="3655" y="9397"/>
                  <a:pt x="3182" y="8924"/>
                </a:cubicBezTo>
                <a:cubicBezTo>
                  <a:pt x="2237" y="7979"/>
                  <a:pt x="2237" y="6499"/>
                  <a:pt x="3182" y="5553"/>
                </a:cubicBezTo>
                <a:cubicBezTo>
                  <a:pt x="3667" y="5068"/>
                  <a:pt x="4286" y="4831"/>
                  <a:pt x="4897" y="4831"/>
                </a:cubicBezTo>
                <a:close/>
                <a:moveTo>
                  <a:pt x="4873" y="3463"/>
                </a:moveTo>
                <a:cubicBezTo>
                  <a:pt x="5728" y="3463"/>
                  <a:pt x="6583" y="3748"/>
                  <a:pt x="7278" y="4325"/>
                </a:cubicBezTo>
                <a:lnTo>
                  <a:pt x="6805" y="4797"/>
                </a:lnTo>
                <a:cubicBezTo>
                  <a:pt x="6228" y="4353"/>
                  <a:pt x="5533" y="4125"/>
                  <a:pt x="4844" y="4125"/>
                </a:cubicBezTo>
                <a:cubicBezTo>
                  <a:pt x="4065" y="4125"/>
                  <a:pt x="3294" y="4416"/>
                  <a:pt x="2710" y="5018"/>
                </a:cubicBezTo>
                <a:cubicBezTo>
                  <a:pt x="1481" y="6246"/>
                  <a:pt x="1481" y="8168"/>
                  <a:pt x="2710" y="9397"/>
                </a:cubicBezTo>
                <a:cubicBezTo>
                  <a:pt x="3324" y="10011"/>
                  <a:pt x="4112" y="10318"/>
                  <a:pt x="4899" y="10318"/>
                </a:cubicBezTo>
                <a:cubicBezTo>
                  <a:pt x="5687" y="10318"/>
                  <a:pt x="6474" y="10011"/>
                  <a:pt x="7089" y="9397"/>
                </a:cubicBezTo>
                <a:cubicBezTo>
                  <a:pt x="8223" y="8263"/>
                  <a:pt x="8255" y="6467"/>
                  <a:pt x="7309" y="5301"/>
                </a:cubicBezTo>
                <a:lnTo>
                  <a:pt x="7782" y="4829"/>
                </a:lnTo>
                <a:lnTo>
                  <a:pt x="7782" y="4829"/>
                </a:lnTo>
                <a:cubicBezTo>
                  <a:pt x="8979" y="6278"/>
                  <a:pt x="8885" y="8483"/>
                  <a:pt x="7530" y="9870"/>
                </a:cubicBezTo>
                <a:cubicBezTo>
                  <a:pt x="6790" y="10594"/>
                  <a:pt x="5821" y="10956"/>
                  <a:pt x="4856" y="10956"/>
                </a:cubicBezTo>
                <a:cubicBezTo>
                  <a:pt x="3891" y="10956"/>
                  <a:pt x="2930" y="10594"/>
                  <a:pt x="2206" y="9870"/>
                </a:cubicBezTo>
                <a:cubicBezTo>
                  <a:pt x="756" y="8420"/>
                  <a:pt x="756" y="6026"/>
                  <a:pt x="2206" y="4545"/>
                </a:cubicBezTo>
                <a:cubicBezTo>
                  <a:pt x="2941" y="3827"/>
                  <a:pt x="3907" y="3463"/>
                  <a:pt x="4873" y="3463"/>
                </a:cubicBezTo>
                <a:close/>
                <a:moveTo>
                  <a:pt x="9899" y="0"/>
                </a:moveTo>
                <a:cubicBezTo>
                  <a:pt x="9813" y="0"/>
                  <a:pt x="9722" y="32"/>
                  <a:pt x="9641" y="103"/>
                </a:cubicBezTo>
                <a:lnTo>
                  <a:pt x="7561" y="2182"/>
                </a:lnTo>
                <a:cubicBezTo>
                  <a:pt x="7467" y="2277"/>
                  <a:pt x="7435" y="2340"/>
                  <a:pt x="7435" y="2434"/>
                </a:cubicBezTo>
                <a:lnTo>
                  <a:pt x="7435" y="3600"/>
                </a:lnTo>
                <a:cubicBezTo>
                  <a:pt x="6670" y="3071"/>
                  <a:pt x="5769" y="2807"/>
                  <a:pt x="4868" y="2807"/>
                </a:cubicBezTo>
                <a:cubicBezTo>
                  <a:pt x="3731" y="2807"/>
                  <a:pt x="2595" y="3229"/>
                  <a:pt x="1733" y="4073"/>
                </a:cubicBezTo>
                <a:cubicBezTo>
                  <a:pt x="0" y="5805"/>
                  <a:pt x="0" y="8641"/>
                  <a:pt x="1733" y="10374"/>
                </a:cubicBezTo>
                <a:cubicBezTo>
                  <a:pt x="2599" y="11240"/>
                  <a:pt x="3741" y="11673"/>
                  <a:pt x="4883" y="11673"/>
                </a:cubicBezTo>
                <a:cubicBezTo>
                  <a:pt x="6026" y="11673"/>
                  <a:pt x="7168" y="11240"/>
                  <a:pt x="8034" y="10374"/>
                </a:cubicBezTo>
                <a:cubicBezTo>
                  <a:pt x="9578" y="8861"/>
                  <a:pt x="9735" y="6436"/>
                  <a:pt x="8538" y="4703"/>
                </a:cubicBezTo>
                <a:lnTo>
                  <a:pt x="9672" y="4703"/>
                </a:lnTo>
                <a:cubicBezTo>
                  <a:pt x="9767" y="4703"/>
                  <a:pt x="9893" y="4671"/>
                  <a:pt x="9924" y="4608"/>
                </a:cubicBezTo>
                <a:lnTo>
                  <a:pt x="12004" y="2497"/>
                </a:lnTo>
                <a:cubicBezTo>
                  <a:pt x="12193" y="2308"/>
                  <a:pt x="12035" y="1962"/>
                  <a:pt x="11783" y="1962"/>
                </a:cubicBezTo>
                <a:lnTo>
                  <a:pt x="10239" y="1962"/>
                </a:lnTo>
                <a:lnTo>
                  <a:pt x="10239" y="355"/>
                </a:lnTo>
                <a:cubicBezTo>
                  <a:pt x="10239" y="141"/>
                  <a:pt x="10080" y="0"/>
                  <a:pt x="989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78783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80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638693" y="1038112"/>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31715" y="3877602"/>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49872" y="130134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49872" y="139429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20879" y="423128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20879" y="432423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46079" y="1435620"/>
            <a:ext cx="9766420" cy="2169825"/>
          </a:xfrm>
          <a:prstGeom prst="rect">
            <a:avLst/>
          </a:prstGeom>
          <a:noFill/>
        </p:spPr>
        <p:txBody>
          <a:bodyPr wrap="square" rtlCol="0">
            <a:spAutoFit/>
          </a:bodyPr>
          <a:lstStyle/>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13. Con linee guida l'ANAC, da adottarsi entro novanta giorni dalla data di entrata in vigore del presente codice, può precisare, al fine di garantire omogeneità di prassi da parte delle stazioni appaltanti, quali mezzi di prova considerare adeguati per la dimostrazione delle circostanze di esclusione di cui al comma 5, lettera c), ovvero quali carenze nell'esecuzione di un procedente contratto di appalto siano significative ai fini del medesimo comma 5, lettera c).</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b="1" i="1" dirty="0">
                <a:solidFill>
                  <a:schemeClr val="tx1">
                    <a:lumMod val="65000"/>
                    <a:lumOff val="35000"/>
                  </a:schemeClr>
                </a:solidFill>
                <a:latin typeface="Bookman Old Style" panose="02050604050505020204" pitchFamily="18" charset="0"/>
              </a:rPr>
              <a:t>14. Non possono essere affidatari di subappalti e non possono stipulare i relativi contratti i soggetti per i quali ricorrano i motivi di esclusione previsti dal presente articolo.</a:t>
            </a:r>
          </a:p>
        </p:txBody>
      </p:sp>
      <p:sp>
        <p:nvSpPr>
          <p:cNvPr id="3" name="CasellaDiTesto 2">
            <a:extLst>
              <a:ext uri="{FF2B5EF4-FFF2-40B4-BE49-F238E27FC236}">
                <a16:creationId xmlns:a16="http://schemas.microsoft.com/office/drawing/2014/main" id="{C4A616F4-3649-4596-85B1-8CAC5596BE2B}"/>
              </a:ext>
            </a:extLst>
          </p:cNvPr>
          <p:cNvSpPr txBox="1"/>
          <p:nvPr/>
        </p:nvSpPr>
        <p:spPr>
          <a:xfrm>
            <a:off x="497095" y="4776049"/>
            <a:ext cx="1969880" cy="646331"/>
          </a:xfrm>
          <a:prstGeom prst="rect">
            <a:avLst/>
          </a:prstGeom>
          <a:noFill/>
          <a:ln>
            <a:solidFill>
              <a:schemeClr val="tx1">
                <a:lumMod val="65000"/>
                <a:lumOff val="35000"/>
              </a:schemeClr>
            </a:solidFill>
          </a:ln>
        </p:spPr>
        <p:txBody>
          <a:bodyPr wrap="square" rtlCol="0">
            <a:spAutoFit/>
          </a:bodyPr>
          <a:lstStyle/>
          <a:p>
            <a:r>
              <a:rPr lang="it-IT" dirty="0">
                <a:solidFill>
                  <a:schemeClr val="tx1">
                    <a:lumMod val="65000"/>
                    <a:lumOff val="35000"/>
                  </a:schemeClr>
                </a:solidFill>
                <a:latin typeface="Book Antiqua" panose="02040602050305030304" pitchFamily="18" charset="0"/>
              </a:rPr>
              <a:t>Cfr. Linee Guida ANAC n. 6</a:t>
            </a:r>
          </a:p>
        </p:txBody>
      </p:sp>
    </p:spTree>
    <p:extLst>
      <p:ext uri="{BB962C8B-B14F-4D97-AF65-F5344CB8AC3E}">
        <p14:creationId xmlns:p14="http://schemas.microsoft.com/office/powerpoint/2010/main" val="28276653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Cons. di Stato, Sez. III, 2 aprile 2020, n. 2245</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25286" y="82299"/>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20075" y="5504958"/>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263279" y="34553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263279" y="43848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2009239" y="585863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2009239" y="59515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353655" y="289582"/>
            <a:ext cx="9766420" cy="5955476"/>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PRINCIPIO DEL CLARE LOQUI</a:t>
            </a:r>
          </a:p>
          <a:p>
            <a:pPr algn="just"/>
            <a:r>
              <a:rPr lang="it-IT" sz="1500" i="1" dirty="0">
                <a:solidFill>
                  <a:schemeClr val="tx1">
                    <a:lumMod val="65000"/>
                    <a:lumOff val="35000"/>
                  </a:schemeClr>
                </a:solidFill>
                <a:latin typeface="Bookman Old Style" panose="02050604050505020204" pitchFamily="18" charset="0"/>
              </a:rPr>
              <a:t>«</a:t>
            </a:r>
            <a:r>
              <a:rPr lang="it-IT" sz="1200" i="1" dirty="0">
                <a:solidFill>
                  <a:schemeClr val="tx1">
                    <a:lumMod val="65000"/>
                    <a:lumOff val="35000"/>
                  </a:schemeClr>
                </a:solidFill>
                <a:latin typeface="Bookman Old Style" panose="02050604050505020204" pitchFamily="18" charset="0"/>
              </a:rPr>
              <a:t>E’ stato precisato dalla giurisprudenza che il concetto di “grave illecito professionale” costituisce un tipico concetto giuridico indeterminato e che la norma ha carattere esemplificativo, non descrive la fattispecie astratta in maniera esaustiva, ma rinvia, per la sussunzione del fatto concreto nell'ipotesi normativa, all'integrazione dell'interprete, che utilizza allo scopo elementi o criteri </a:t>
            </a:r>
            <a:r>
              <a:rPr lang="it-IT" sz="1200" i="1" dirty="0" err="1">
                <a:solidFill>
                  <a:schemeClr val="tx1">
                    <a:lumMod val="65000"/>
                    <a:lumOff val="35000"/>
                  </a:schemeClr>
                </a:solidFill>
                <a:latin typeface="Bookman Old Style" panose="02050604050505020204" pitchFamily="18" charset="0"/>
              </a:rPr>
              <a:t>extragiuridici</a:t>
            </a:r>
            <a:r>
              <a:rPr lang="it-IT" sz="1200" i="1" dirty="0">
                <a:solidFill>
                  <a:schemeClr val="tx1">
                    <a:lumMod val="65000"/>
                    <a:lumOff val="35000"/>
                  </a:schemeClr>
                </a:solidFill>
                <a:latin typeface="Bookman Old Style" panose="02050604050505020204" pitchFamily="18" charset="0"/>
              </a:rPr>
              <a:t>.</a:t>
            </a:r>
          </a:p>
          <a:p>
            <a:pPr algn="just"/>
            <a:r>
              <a:rPr lang="it-IT" sz="1200" i="1" dirty="0">
                <a:solidFill>
                  <a:schemeClr val="tx1">
                    <a:lumMod val="65000"/>
                    <a:lumOff val="35000"/>
                  </a:schemeClr>
                </a:solidFill>
                <a:latin typeface="Bookman Old Style" panose="02050604050505020204" pitchFamily="18" charset="0"/>
              </a:rPr>
              <a:t>La norma, in altri termini, rimette alla valutazione discrezionale della stazione appaltante l’individuazione di inadempienze tali da minare il vincolo fiduciario che deve sussistere tra le parti (Stato sez. III, 11/06/2019, n.3908).</a:t>
            </a:r>
          </a:p>
          <a:p>
            <a:pPr algn="just"/>
            <a:r>
              <a:rPr lang="it-IT" sz="1200" i="1" dirty="0">
                <a:solidFill>
                  <a:schemeClr val="tx1">
                    <a:lumMod val="65000"/>
                    <a:lumOff val="35000"/>
                  </a:schemeClr>
                </a:solidFill>
                <a:latin typeface="Bookman Old Style" panose="02050604050505020204" pitchFamily="18" charset="0"/>
              </a:rPr>
              <a:t>Pertanto, è stato affermato, che la stazione appaltante ben può attribuire rilevanza ad ogni tipologia di illecito che per la sua gravità, sia in grado di minare l'integrità morale e professionale del concorrente. Il concetto di “grave illecito professionale” ricomprende, infatti, ogni condotta, collegata all'esercizio dell'attività professionale, contraria ad un dovere posto da una norma giuridica sia essa di natura civile, penale o amministrativa (Sez. III, 5 settembre 2017, n. 4192).</a:t>
            </a:r>
          </a:p>
          <a:p>
            <a:pPr algn="just"/>
            <a:r>
              <a:rPr lang="it-IT" sz="1200" i="1" dirty="0">
                <a:solidFill>
                  <a:schemeClr val="tx1">
                    <a:lumMod val="65000"/>
                    <a:lumOff val="35000"/>
                  </a:schemeClr>
                </a:solidFill>
                <a:latin typeface="Bookman Old Style" panose="02050604050505020204" pitchFamily="18" charset="0"/>
              </a:rPr>
              <a:t>Questa Sezione (cfr. </a:t>
            </a:r>
            <a:r>
              <a:rPr lang="it-IT" sz="1200" i="1" dirty="0" err="1">
                <a:solidFill>
                  <a:schemeClr val="tx1">
                    <a:lumMod val="65000"/>
                    <a:lumOff val="35000"/>
                  </a:schemeClr>
                </a:solidFill>
                <a:latin typeface="Bookman Old Style" panose="02050604050505020204" pitchFamily="18" charset="0"/>
              </a:rPr>
              <a:t>CdS</a:t>
            </a:r>
            <a:r>
              <a:rPr lang="it-IT" sz="1200" i="1" dirty="0">
                <a:solidFill>
                  <a:schemeClr val="tx1">
                    <a:lumMod val="65000"/>
                    <a:lumOff val="35000"/>
                  </a:schemeClr>
                </a:solidFill>
                <a:latin typeface="Bookman Old Style" panose="02050604050505020204" pitchFamily="18" charset="0"/>
              </a:rPr>
              <a:t>, Sez. III, n. 7231 del 27.12.2018) ha ritenuto, ad es., ai sensi dell’art. 80 comma 5 lett. c), incondizionatamente doverosa la dichiarazione di episodi risolutivi di precedenti rapporti contrattuali, ancorché sub </a:t>
            </a:r>
            <a:r>
              <a:rPr lang="it-IT" sz="1200" i="1" dirty="0" err="1">
                <a:solidFill>
                  <a:schemeClr val="tx1">
                    <a:lumMod val="65000"/>
                    <a:lumOff val="35000"/>
                  </a:schemeClr>
                </a:solidFill>
                <a:latin typeface="Bookman Old Style" panose="02050604050505020204" pitchFamily="18" charset="0"/>
              </a:rPr>
              <a:t>iudice</a:t>
            </a:r>
            <a:r>
              <a:rPr lang="it-IT" sz="1200" i="1" dirty="0">
                <a:solidFill>
                  <a:schemeClr val="tx1">
                    <a:lumMod val="65000"/>
                    <a:lumOff val="35000"/>
                  </a:schemeClr>
                </a:solidFill>
                <a:latin typeface="Bookman Old Style" panose="02050604050505020204" pitchFamily="18" charset="0"/>
              </a:rPr>
              <a:t>, poiché il potere valutativo dell’Amministrazione può estrinsecarsi solo sulla base di dichiarazioni complete degli operatori economici partecipanti alle gare, che devono, dunque dichiarare ogni episodio della vita professionale astrattamente rilevante ai fini della esclusione, pena la impossibilità per la stazione appaltante di verificare l'effettiva rilevanza di tali episodi sul piano della "integrità professionale" dell'operatore economico.</a:t>
            </a:r>
          </a:p>
          <a:p>
            <a:pPr algn="just"/>
            <a:r>
              <a:rPr lang="it-IT" sz="1200" i="1" dirty="0">
                <a:solidFill>
                  <a:schemeClr val="tx1">
                    <a:lumMod val="65000"/>
                    <a:lumOff val="35000"/>
                  </a:schemeClr>
                </a:solidFill>
                <a:latin typeface="Bookman Old Style" panose="02050604050505020204" pitchFamily="18" charset="0"/>
              </a:rPr>
              <a:t>Si tratta, evidentemente, di pregresse vicende professionali in cui, per varie ragioni, è stata contestata una condotta contraria a norma o, comunque, si è verificata la rottura del rapporto di fiducia con altre stazioni appaltanti (cfr. Cons. Stato, sez. V, 4 febbraio 2019, n. 827; V, 16 novembre 2018, n. 6461; V, 24 settembre 2018, n. 5500; V, 3 settembre 2018, n. 5142; V, 17 luglio 2017, n. 3493; V, 5 luglio 2017, n. 3288; V, 22 ottobre 2015, n. 4870), non essendo configurabile in capo all'impresa alcun filtro valutativo o facoltà di scegliere i fatti da dichiarare (Consiglio di Stato Sez. V, 25 luglio 2018, n. 4532; V, 11 giugno 2018, n. 3592; V, 19 novembre 2018, 6530).</a:t>
            </a:r>
          </a:p>
          <a:p>
            <a:pPr algn="just"/>
            <a:r>
              <a:rPr lang="it-IT" sz="1200" i="1" dirty="0">
                <a:solidFill>
                  <a:schemeClr val="tx1">
                    <a:lumMod val="65000"/>
                    <a:lumOff val="35000"/>
                  </a:schemeClr>
                </a:solidFill>
                <a:latin typeface="Bookman Old Style" panose="02050604050505020204" pitchFamily="18" charset="0"/>
              </a:rPr>
              <a:t>Tra questi sono stati fatti rientrare, anche alla luce della direttiva comunitaria, 2014/24/ del 26 febbraio 2014: le significative carenze nell'esecuzione di un precedente contratto di appalto o di concessione che ne hanno causato la risoluzione anticipata, non contestata in giudizio, ovvero confermata all'esito di un giudizio, ovvero hanno dato luogo ad una condanna al risarcimento del danno o ad altre sanzioni; il tentativo di influenzare indebitamente il processo decisionale della stazione appaltante o di ottenere informazioni riservate ai fini di proprio vantaggio; il fornire, anche per negligenza, informazioni false o fuorvianti suscettibili di influenzare le decisioni sull'esclusione, la selezione o l'aggiudicazione ovvero l'omettere le informazioni dovute ai fini del corretto svolgimento della procedura di selezione. (</a:t>
            </a:r>
            <a:r>
              <a:rPr lang="it-IT" sz="1200" i="1" dirty="0" err="1">
                <a:solidFill>
                  <a:schemeClr val="tx1">
                    <a:lumMod val="65000"/>
                    <a:lumOff val="35000"/>
                  </a:schemeClr>
                </a:solidFill>
                <a:latin typeface="Bookman Old Style" panose="02050604050505020204" pitchFamily="18" charset="0"/>
              </a:rPr>
              <a:t>C.d.S</a:t>
            </a:r>
            <a:r>
              <a:rPr lang="it-IT" sz="1200" i="1" dirty="0">
                <a:solidFill>
                  <a:schemeClr val="tx1">
                    <a:lumMod val="65000"/>
                    <a:lumOff val="35000"/>
                  </a:schemeClr>
                </a:solidFill>
                <a:latin typeface="Bookman Old Style" panose="02050604050505020204" pitchFamily="18" charset="0"/>
              </a:rPr>
              <a:t>., sez. III, 12/12/2018, n. 7022).</a:t>
            </a:r>
          </a:p>
          <a:p>
            <a:pPr algn="just"/>
            <a:endParaRPr lang="it-IT" sz="1500" i="1" dirty="0">
              <a:solidFill>
                <a:schemeClr val="tx1">
                  <a:lumMod val="65000"/>
                  <a:lumOff val="35000"/>
                </a:schemeClr>
              </a:solidFill>
              <a:latin typeface="Bookman Old Style" panose="02050604050505020204" pitchFamily="18" charset="0"/>
            </a:endParaRPr>
          </a:p>
        </p:txBody>
      </p:sp>
      <p:grpSp>
        <p:nvGrpSpPr>
          <p:cNvPr id="13" name="Google Shape;8913;p74">
            <a:extLst>
              <a:ext uri="{FF2B5EF4-FFF2-40B4-BE49-F238E27FC236}">
                <a16:creationId xmlns:a16="http://schemas.microsoft.com/office/drawing/2014/main" id="{E1E848B0-5E89-4648-948E-9A63EE03C65F}"/>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8143663A-9744-4F10-9A9D-1D09134E5D62}"/>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5AAFD7F4-57E6-4166-8725-D70DF107A023}"/>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86940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91068" y="153755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006563" y="2688900"/>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97497" y="180078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97497" y="18937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95727" y="304258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95727" y="31355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329790" y="1068978"/>
            <a:ext cx="9766420" cy="2169825"/>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PRINCIPIO DI AUTORESPONSABILITÀ NELLE DICHIARAZIONI</a:t>
            </a:r>
          </a:p>
          <a:p>
            <a:pPr algn="just"/>
            <a:endParaRPr lang="it-IT" sz="1200" dirty="0">
              <a:solidFill>
                <a:schemeClr val="tx1">
                  <a:lumMod val="65000"/>
                  <a:lumOff val="35000"/>
                </a:schemeClr>
              </a:solidFill>
              <a:latin typeface="Bookman Old Style" panose="02050604050505020204" pitchFamily="18" charset="0"/>
            </a:endParaRPr>
          </a:p>
          <a:p>
            <a:pPr algn="just"/>
            <a:endParaRPr lang="it-IT" sz="1200" dirty="0">
              <a:solidFill>
                <a:schemeClr val="tx1">
                  <a:lumMod val="65000"/>
                  <a:lumOff val="35000"/>
                </a:schemeClr>
              </a:solidFill>
              <a:latin typeface="Bookman Old Style" panose="02050604050505020204" pitchFamily="18" charset="0"/>
            </a:endParaRPr>
          </a:p>
          <a:p>
            <a:pPr algn="ctr"/>
            <a:r>
              <a:rPr lang="it-IT" sz="1200" b="1" dirty="0">
                <a:solidFill>
                  <a:schemeClr val="tx1">
                    <a:lumMod val="65000"/>
                    <a:lumOff val="35000"/>
                  </a:schemeClr>
                </a:solidFill>
                <a:latin typeface="Bookman Old Style" panose="02050604050505020204" pitchFamily="18" charset="0"/>
              </a:rPr>
              <a:t>Decreto del Presidente della Repubblica 28 dicembre 2000, n. 445</a:t>
            </a:r>
          </a:p>
          <a:p>
            <a:pPr algn="ctr"/>
            <a:r>
              <a:rPr lang="it-IT" sz="1200" b="1" dirty="0">
                <a:solidFill>
                  <a:schemeClr val="tx1">
                    <a:lumMod val="65000"/>
                    <a:lumOff val="35000"/>
                  </a:schemeClr>
                </a:solidFill>
                <a:latin typeface="Bookman Old Style" panose="02050604050505020204" pitchFamily="18" charset="0"/>
              </a:rPr>
              <a:t>Testo unico delle disposizioni legislative e regolamentari in materia di documentazione amministrativa</a:t>
            </a:r>
          </a:p>
          <a:p>
            <a:pPr algn="ctr"/>
            <a:r>
              <a:rPr lang="it-IT" sz="1200" b="1" dirty="0">
                <a:solidFill>
                  <a:schemeClr val="tx1">
                    <a:lumMod val="65000"/>
                    <a:lumOff val="35000"/>
                  </a:schemeClr>
                </a:solidFill>
                <a:latin typeface="Bookman Old Style" panose="02050604050505020204" pitchFamily="18" charset="0"/>
              </a:rPr>
              <a:t>Art. 75 (R) Decadenza dai benefici</a:t>
            </a:r>
          </a:p>
          <a:p>
            <a:pPr algn="just"/>
            <a:r>
              <a:rPr lang="it-IT" sz="1200" dirty="0">
                <a:solidFill>
                  <a:schemeClr val="tx1">
                    <a:lumMod val="65000"/>
                    <a:lumOff val="35000"/>
                  </a:schemeClr>
                </a:solidFill>
                <a:latin typeface="Bookman Old Style" panose="02050604050505020204" pitchFamily="18" charset="0"/>
              </a:rPr>
              <a:t>1. Fermo restando quanto previsto dall'articolo 76, qualora dal controllo di cui all’articolo 71 emerga la non veridicità del contenuto della dichiarazione, il dichiarante decade dai benefici eventualmente conseguenti al provvedimento emanato sulla base della dichiarazione non veritiera.</a:t>
            </a:r>
          </a:p>
          <a:p>
            <a:pPr algn="just"/>
            <a:endParaRPr lang="it-IT" sz="1200" dirty="0">
              <a:solidFill>
                <a:schemeClr val="tx1">
                  <a:lumMod val="65000"/>
                  <a:lumOff val="35000"/>
                </a:schemeClr>
              </a:solidFill>
              <a:latin typeface="Bookman Old Style" panose="02050604050505020204" pitchFamily="18" charset="0"/>
            </a:endParaRPr>
          </a:p>
          <a:p>
            <a:pPr algn="just"/>
            <a:endParaRPr lang="it-IT" sz="1200" dirty="0">
              <a:solidFill>
                <a:schemeClr val="tx1">
                  <a:lumMod val="65000"/>
                  <a:lumOff val="35000"/>
                </a:schemeClr>
              </a:solidFill>
              <a:latin typeface="Bookman Old Style" panose="02050604050505020204" pitchFamily="18" charset="0"/>
            </a:endParaRPr>
          </a:p>
        </p:txBody>
      </p:sp>
      <p:sp>
        <p:nvSpPr>
          <p:cNvPr id="12" name="CasellaDiTesto 11">
            <a:extLst>
              <a:ext uri="{FF2B5EF4-FFF2-40B4-BE49-F238E27FC236}">
                <a16:creationId xmlns:a16="http://schemas.microsoft.com/office/drawing/2014/main" id="{3A083D85-38FF-42C1-BA3F-953149ABA073}"/>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75 D.P.R. 28 dicembre 2000, n. 445</a:t>
            </a:r>
          </a:p>
        </p:txBody>
      </p:sp>
    </p:spTree>
    <p:extLst>
      <p:ext uri="{BB962C8B-B14F-4D97-AF65-F5344CB8AC3E}">
        <p14:creationId xmlns:p14="http://schemas.microsoft.com/office/powerpoint/2010/main" val="23453351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Cons. di Stato, Sez. V, 17 febbraio 2020, n. 1212</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91068" y="748655"/>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006563" y="391957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97497" y="101188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97497" y="110483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95727" y="427325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95727" y="436620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329790" y="1068978"/>
            <a:ext cx="9766420" cy="3093154"/>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FALSO INNOCUO</a:t>
            </a:r>
          </a:p>
          <a:p>
            <a:pPr algn="ctr"/>
            <a:endParaRPr lang="it-IT" sz="1200"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Non è poi significativa l’assenza di coscienza e volontà da parte di -</a:t>
            </a:r>
            <a:r>
              <a:rPr lang="it-IT" sz="1200" i="1" dirty="0" err="1">
                <a:solidFill>
                  <a:schemeClr val="tx1">
                    <a:lumMod val="65000"/>
                    <a:lumOff val="35000"/>
                  </a:schemeClr>
                </a:solidFill>
                <a:latin typeface="Bookman Old Style" panose="02050604050505020204" pitchFamily="18" charset="0"/>
              </a:rPr>
              <a:t>OMISSIS-nell’omissione</a:t>
            </a:r>
            <a:r>
              <a:rPr lang="it-IT" sz="1200" i="1" dirty="0">
                <a:solidFill>
                  <a:schemeClr val="tx1">
                    <a:lumMod val="65000"/>
                    <a:lumOff val="35000"/>
                  </a:schemeClr>
                </a:solidFill>
                <a:latin typeface="Bookman Old Style" panose="02050604050505020204" pitchFamily="18" charset="0"/>
              </a:rPr>
              <a:t> dichiarativa, pure valorizzata dal primo giudice: ai fini della sussistenza o meno della fattispecie di cui all’art. 80, comma 5, lett. f-bis del d.lgs. n. 50 del 2016 rileva infatti esclusivamente </a:t>
            </a:r>
            <a:r>
              <a:rPr lang="it-IT" sz="1200" b="1" i="1" u="sng" dirty="0">
                <a:solidFill>
                  <a:schemeClr val="tx1">
                    <a:lumMod val="65000"/>
                    <a:lumOff val="35000"/>
                  </a:schemeClr>
                </a:solidFill>
                <a:latin typeface="Bookman Old Style" panose="02050604050505020204" pitchFamily="18" charset="0"/>
              </a:rPr>
              <a:t>il fatto materiale e oggettivo del falso</a:t>
            </a:r>
            <a:r>
              <a:rPr lang="it-IT" sz="1200" i="1" dirty="0">
                <a:solidFill>
                  <a:schemeClr val="tx1">
                    <a:lumMod val="65000"/>
                    <a:lumOff val="35000"/>
                  </a:schemeClr>
                </a:solidFill>
                <a:latin typeface="Bookman Old Style" panose="02050604050505020204" pitchFamily="18" charset="0"/>
              </a:rPr>
              <a:t>, </a:t>
            </a:r>
            <a:r>
              <a:rPr lang="it-IT" sz="1200" b="1" i="1" u="sng" dirty="0">
                <a:solidFill>
                  <a:schemeClr val="tx1">
                    <a:lumMod val="65000"/>
                    <a:lumOff val="35000"/>
                  </a:schemeClr>
                </a:solidFill>
                <a:latin typeface="Bookman Old Style" panose="02050604050505020204" pitchFamily="18" charset="0"/>
              </a:rPr>
              <a:t>a prescindere dunque dall’animus soggettivo che l’ha ispirato, tant’è che la disposizione attribuisce attribuito al dolo o alla colpa ai soli fini dell’ulteriore adozione, da parte </a:t>
            </a:r>
            <a:r>
              <a:rPr lang="it-IT" sz="1200" b="1" i="1" u="sng" dirty="0" err="1">
                <a:solidFill>
                  <a:schemeClr val="tx1">
                    <a:lumMod val="65000"/>
                    <a:lumOff val="35000"/>
                  </a:schemeClr>
                </a:solidFill>
                <a:latin typeface="Bookman Old Style" panose="02050604050505020204" pitchFamily="18" charset="0"/>
              </a:rPr>
              <a:t>dell’Anac</a:t>
            </a:r>
            <a:r>
              <a:rPr lang="it-IT" sz="1200" b="1" i="1" u="sng" dirty="0">
                <a:solidFill>
                  <a:schemeClr val="tx1">
                    <a:lumMod val="65000"/>
                    <a:lumOff val="35000"/>
                  </a:schemeClr>
                </a:solidFill>
                <a:latin typeface="Bookman Old Style" panose="02050604050505020204" pitchFamily="18" charset="0"/>
              </a:rPr>
              <a:t>, di sanzioni di carattere interdittivo </a:t>
            </a:r>
            <a:r>
              <a:rPr lang="it-IT" sz="1200" i="1" dirty="0">
                <a:solidFill>
                  <a:schemeClr val="tx1">
                    <a:lumMod val="65000"/>
                    <a:lumOff val="35000"/>
                  </a:schemeClr>
                </a:solidFill>
                <a:latin typeface="Bookman Old Style" panose="02050604050505020204" pitchFamily="18" charset="0"/>
              </a:rPr>
              <a:t>(art. 80, comma 12).</a:t>
            </a:r>
          </a:p>
          <a:p>
            <a:pPr algn="just"/>
            <a:r>
              <a:rPr lang="it-IT" sz="1200" b="1" i="1" u="sng" dirty="0">
                <a:solidFill>
                  <a:schemeClr val="tx1">
                    <a:lumMod val="65000"/>
                    <a:lumOff val="35000"/>
                  </a:schemeClr>
                </a:solidFill>
                <a:latin typeface="Bookman Old Style" panose="02050604050505020204" pitchFamily="18" charset="0"/>
              </a:rPr>
              <a:t>Non trovano pertanto applicazione in materia gli istituti - di derivazione penalistica - del falso innocuo e del falso inutile </a:t>
            </a:r>
            <a:r>
              <a:rPr lang="it-IT" sz="1200" i="1" dirty="0">
                <a:solidFill>
                  <a:schemeClr val="tx1">
                    <a:lumMod val="65000"/>
                    <a:lumOff val="35000"/>
                  </a:schemeClr>
                </a:solidFill>
                <a:latin typeface="Bookman Old Style" panose="02050604050505020204" pitchFamily="18" charset="0"/>
              </a:rPr>
              <a:t>(ex </a:t>
            </a:r>
            <a:r>
              <a:rPr lang="it-IT" sz="1200" i="1" dirty="0" err="1">
                <a:solidFill>
                  <a:schemeClr val="tx1">
                    <a:lumMod val="65000"/>
                    <a:lumOff val="35000"/>
                  </a:schemeClr>
                </a:solidFill>
                <a:latin typeface="Bookman Old Style" panose="02050604050505020204" pitchFamily="18" charset="0"/>
              </a:rPr>
              <a:t>multis</a:t>
            </a:r>
            <a:r>
              <a:rPr lang="it-IT" sz="1200" i="1" dirty="0">
                <a:solidFill>
                  <a:schemeClr val="tx1">
                    <a:lumMod val="65000"/>
                    <a:lumOff val="35000"/>
                  </a:schemeClr>
                </a:solidFill>
                <a:latin typeface="Bookman Old Style" panose="02050604050505020204" pitchFamily="18" charset="0"/>
              </a:rPr>
              <a:t>, Cons. Stato, IV, 7 luglio 2016, n. 3014), </a:t>
            </a:r>
            <a:r>
              <a:rPr lang="it-IT" sz="1200" b="1" i="1" u="sng" dirty="0">
                <a:solidFill>
                  <a:schemeClr val="tx1">
                    <a:lumMod val="65000"/>
                    <a:lumOff val="35000"/>
                  </a:schemeClr>
                </a:solidFill>
                <a:latin typeface="Bookman Old Style" panose="02050604050505020204" pitchFamily="18" charset="0"/>
              </a:rPr>
              <a:t>la completezza delle dichiarazioni costituendo, in materia di pubblici appalti, un autonomo valore da perseguire, in quanto strumentale alla celere decisione in ordine all’ammissione dell’operatore economico alla procedura: proprio per tale motivo, ai sensi dell’art. 80, una dichiarazione falsa o incompleta è di per sé inaffidabile, anche al di là delle effettive intenzioni del suo autore</a:t>
            </a:r>
            <a:r>
              <a:rPr lang="it-IT" sz="1200" i="1" dirty="0">
                <a:solidFill>
                  <a:schemeClr val="tx1">
                    <a:lumMod val="65000"/>
                    <a:lumOff val="35000"/>
                  </a:schemeClr>
                </a:solidFill>
                <a:latin typeface="Bookman Old Style" panose="02050604050505020204" pitchFamily="18" charset="0"/>
              </a:rPr>
              <a:t>; non è pertanto decisivo ai fini di cui si discute che la società, nel rendere a suo tempo la dichiarazione per cui è causa, abbia fatto incolpevolmente affidamento sul certificato del casellario giudiziale dell’ex presidente del collegio sindacale, dal quale non risultava alcun precedente.</a:t>
            </a:r>
          </a:p>
          <a:p>
            <a:pPr algn="just"/>
            <a:endParaRPr lang="it-IT" sz="1200" dirty="0">
              <a:solidFill>
                <a:schemeClr val="tx1">
                  <a:lumMod val="65000"/>
                  <a:lumOff val="35000"/>
                </a:schemeClr>
              </a:solidFill>
              <a:latin typeface="Bookman Old Style" panose="02050604050505020204" pitchFamily="18" charset="0"/>
            </a:endParaRPr>
          </a:p>
        </p:txBody>
      </p:sp>
      <p:grpSp>
        <p:nvGrpSpPr>
          <p:cNvPr id="13" name="Google Shape;8913;p74">
            <a:extLst>
              <a:ext uri="{FF2B5EF4-FFF2-40B4-BE49-F238E27FC236}">
                <a16:creationId xmlns:a16="http://schemas.microsoft.com/office/drawing/2014/main" id="{0F82A724-AA7C-4393-9618-6F4D56E49346}"/>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6C2BDE84-F04E-4A7B-BA40-D1D663A0AC94}"/>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35CF44E8-37E0-4402-8D22-53B92FBF79DC}"/>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7112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T.A.R. Napoli, Sez. VII, 21 dicembre 2018, n. 7307</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91068" y="748655"/>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955540" y="424830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97497" y="101188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97497" y="110483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44704" y="46019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44704" y="469493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480232" y="1352684"/>
            <a:ext cx="9766420" cy="3323987"/>
          </a:xfrm>
          <a:prstGeom prst="rect">
            <a:avLst/>
          </a:prstGeom>
          <a:noFill/>
        </p:spPr>
        <p:txBody>
          <a:bodyPr wrap="square" rtlCol="0">
            <a:spAutoFit/>
          </a:bodyPr>
          <a:lstStyle/>
          <a:p>
            <a:pPr algn="just"/>
            <a:r>
              <a:rPr lang="it-IT" sz="1500" i="1" dirty="0">
                <a:solidFill>
                  <a:schemeClr val="tx1">
                    <a:lumMod val="65000"/>
                    <a:lumOff val="35000"/>
                  </a:schemeClr>
                </a:solidFill>
                <a:latin typeface="Bookman Old Style" panose="02050604050505020204" pitchFamily="18" charset="0"/>
              </a:rPr>
              <a:t>…omissis…</a:t>
            </a:r>
          </a:p>
          <a:p>
            <a:pPr algn="just"/>
            <a:r>
              <a:rPr lang="it-IT" sz="1500" i="1" dirty="0">
                <a:solidFill>
                  <a:schemeClr val="tx1">
                    <a:lumMod val="65000"/>
                    <a:lumOff val="35000"/>
                  </a:schemeClr>
                </a:solidFill>
                <a:latin typeface="Bookman Old Style" panose="02050604050505020204" pitchFamily="18" charset="0"/>
              </a:rPr>
              <a:t>L’art. 80, comma 5, del </a:t>
            </a:r>
            <a:r>
              <a:rPr lang="it-IT" sz="1500" i="1" dirty="0" err="1">
                <a:solidFill>
                  <a:schemeClr val="tx1">
                    <a:lumMod val="65000"/>
                    <a:lumOff val="35000"/>
                  </a:schemeClr>
                </a:solidFill>
                <a:latin typeface="Bookman Old Style" panose="02050604050505020204" pitchFamily="18" charset="0"/>
              </a:rPr>
              <a:t>D.Lgs.</a:t>
            </a:r>
            <a:r>
              <a:rPr lang="it-IT" sz="1500" i="1" dirty="0">
                <a:solidFill>
                  <a:schemeClr val="tx1">
                    <a:lumMod val="65000"/>
                    <a:lumOff val="35000"/>
                  </a:schemeClr>
                </a:solidFill>
                <a:latin typeface="Bookman Old Style" panose="02050604050505020204" pitchFamily="18" charset="0"/>
              </a:rPr>
              <a:t> 50/16 rimette, infatti, alla stazione appaltante, e non alle concorrenti, la verifica dell'affidabilità e dell'integrità delle partecipanti.</a:t>
            </a:r>
          </a:p>
          <a:p>
            <a:pPr algn="just"/>
            <a:r>
              <a:rPr lang="it-IT" sz="1500" i="1" dirty="0">
                <a:solidFill>
                  <a:schemeClr val="tx1">
                    <a:lumMod val="65000"/>
                    <a:lumOff val="35000"/>
                  </a:schemeClr>
                </a:solidFill>
                <a:latin typeface="Bookman Old Style" panose="02050604050505020204" pitchFamily="18" charset="0"/>
              </a:rPr>
              <a:t>Secondo giurisprudenza consolidata, condivisa dal Collegio, “per le clausole di esclusione di cui alla lettera c), comma 5, dell'art. 50 del </a:t>
            </a:r>
            <a:r>
              <a:rPr lang="it-IT" sz="1500" i="1" dirty="0" err="1">
                <a:solidFill>
                  <a:schemeClr val="tx1">
                    <a:lumMod val="65000"/>
                    <a:lumOff val="35000"/>
                  </a:schemeClr>
                </a:solidFill>
                <a:latin typeface="Bookman Old Style" panose="02050604050505020204" pitchFamily="18" charset="0"/>
              </a:rPr>
              <a:t>D.Lgs.</a:t>
            </a:r>
            <a:r>
              <a:rPr lang="it-IT" sz="1500" i="1" dirty="0">
                <a:solidFill>
                  <a:schemeClr val="tx1">
                    <a:lumMod val="65000"/>
                    <a:lumOff val="35000"/>
                  </a:schemeClr>
                </a:solidFill>
                <a:latin typeface="Bookman Old Style" panose="02050604050505020204" pitchFamily="18" charset="0"/>
              </a:rPr>
              <a:t> n. 50/2016, vige la regola secondo la quale la gravità dell'evento è ponderata dalla stazione appaltante, sicché l'operatore economico è tenuto a dichiarare situazioni ed eventi potenzialmente rilevanti ai fini del possesso dei requisiti di ordine generale di partecipazione alle procedure concorsuali, non essendo configurabile in capo all'impresa alcun filtro valutativo o facoltà di scegliere i fatti da dichiarare, sussistendo l'obbligo della onnicomprensività della dichiarazione, in modo da permettere alla Stazione appaltante di espletare, con piena cognizione di causa, le valutazioni di sua competenza” (Cons. Stato se. III, </a:t>
            </a:r>
            <a:r>
              <a:rPr lang="it-IT" sz="1500" i="1" dirty="0" err="1">
                <a:solidFill>
                  <a:schemeClr val="tx1">
                    <a:lumMod val="65000"/>
                    <a:lumOff val="35000"/>
                  </a:schemeClr>
                </a:solidFill>
                <a:latin typeface="Bookman Old Style" panose="02050604050505020204" pitchFamily="18" charset="0"/>
              </a:rPr>
              <a:t>sent</a:t>
            </a:r>
            <a:r>
              <a:rPr lang="it-IT" sz="1500" i="1" dirty="0">
                <a:solidFill>
                  <a:schemeClr val="tx1">
                    <a:lumMod val="65000"/>
                    <a:lumOff val="35000"/>
                  </a:schemeClr>
                </a:solidFill>
                <a:latin typeface="Bookman Old Style" panose="02050604050505020204" pitchFamily="18" charset="0"/>
              </a:rPr>
              <a:t>. 4192 del 5 settembre 2017, </a:t>
            </a:r>
            <a:r>
              <a:rPr lang="it-IT" sz="1500" i="1" dirty="0" err="1">
                <a:solidFill>
                  <a:schemeClr val="tx1">
                    <a:lumMod val="65000"/>
                    <a:lumOff val="35000"/>
                  </a:schemeClr>
                </a:solidFill>
                <a:latin typeface="Bookman Old Style" panose="02050604050505020204" pitchFamily="18" charset="0"/>
              </a:rPr>
              <a:t>sent</a:t>
            </a:r>
            <a:r>
              <a:rPr lang="it-IT" sz="1500" i="1" dirty="0">
                <a:solidFill>
                  <a:schemeClr val="tx1">
                    <a:lumMod val="65000"/>
                    <a:lumOff val="35000"/>
                  </a:schemeClr>
                </a:solidFill>
                <a:latin typeface="Bookman Old Style" panose="02050604050505020204" pitchFamily="18" charset="0"/>
              </a:rPr>
              <a:t>. 5258 del 14 novembre 2017).</a:t>
            </a:r>
          </a:p>
          <a:p>
            <a:pPr algn="just"/>
            <a:r>
              <a:rPr lang="it-IT" sz="1500" i="1" dirty="0">
                <a:solidFill>
                  <a:schemeClr val="tx1">
                    <a:lumMod val="65000"/>
                    <a:lumOff val="35000"/>
                  </a:schemeClr>
                </a:solidFill>
                <a:latin typeface="Bookman Old Style" panose="02050604050505020204" pitchFamily="18" charset="0"/>
              </a:rPr>
              <a:t>…omissis…</a:t>
            </a:r>
          </a:p>
          <a:p>
            <a:pPr algn="just"/>
            <a:endParaRPr lang="it-IT" sz="1500" i="1" dirty="0">
              <a:solidFill>
                <a:schemeClr val="tx1">
                  <a:lumMod val="65000"/>
                  <a:lumOff val="35000"/>
                </a:schemeClr>
              </a:solidFill>
              <a:latin typeface="Bookman Old Style" panose="02050604050505020204" pitchFamily="18" charset="0"/>
            </a:endParaRPr>
          </a:p>
        </p:txBody>
      </p:sp>
      <p:grpSp>
        <p:nvGrpSpPr>
          <p:cNvPr id="13" name="Google Shape;8913;p74">
            <a:extLst>
              <a:ext uri="{FF2B5EF4-FFF2-40B4-BE49-F238E27FC236}">
                <a16:creationId xmlns:a16="http://schemas.microsoft.com/office/drawing/2014/main" id="{A1DFEBCD-7B35-453C-B3B9-88AB87F7B528}"/>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A649B88A-18BC-44CD-9F86-C0B2C49DA3E6}"/>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FBB9E89F-EFE5-4B97-94EA-A7AED997BF12}"/>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971651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T.A.R. Roma, Sez. II, 23 luglio 2018, n. 8309</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91068" y="987283"/>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955540" y="424830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97497" y="125051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97497" y="134346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44704" y="46019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44704" y="469493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480232" y="1591312"/>
            <a:ext cx="9766420" cy="2400657"/>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DICHIARAZIONI DEI SOGGETTI CESSATI</a:t>
            </a:r>
          </a:p>
          <a:p>
            <a:pPr algn="just"/>
            <a:r>
              <a:rPr lang="it-IT" sz="1500" i="1" dirty="0">
                <a:solidFill>
                  <a:schemeClr val="tx1">
                    <a:lumMod val="65000"/>
                    <a:lumOff val="35000"/>
                  </a:schemeClr>
                </a:solidFill>
                <a:latin typeface="Bookman Old Style" panose="02050604050505020204" pitchFamily="18" charset="0"/>
              </a:rPr>
              <a:t>7.1 - Occorre rimarcare in proposito che </a:t>
            </a:r>
            <a:r>
              <a:rPr lang="it-IT" sz="1500" b="1" i="1" dirty="0">
                <a:solidFill>
                  <a:schemeClr val="tx1">
                    <a:lumMod val="65000"/>
                    <a:lumOff val="35000"/>
                  </a:schemeClr>
                </a:solidFill>
                <a:latin typeface="Bookman Old Style" panose="02050604050505020204" pitchFamily="18" charset="0"/>
              </a:rPr>
              <a:t>la dissociazione dalla condotta è prevista dal Codice dei Contratti pubblici soltanto con riguardo ai soggetti cessati da ogni incarico nell’anno antecedente alla pubblicazione del bando di gara, giammai con riferimento a quelli in carica al momento di presentazione della domanda di partecipazione.</a:t>
            </a:r>
          </a:p>
          <a:p>
            <a:pPr algn="just"/>
            <a:r>
              <a:rPr lang="it-IT" sz="1500" i="1" dirty="0">
                <a:solidFill>
                  <a:schemeClr val="tx1">
                    <a:lumMod val="65000"/>
                    <a:lumOff val="35000"/>
                  </a:schemeClr>
                </a:solidFill>
                <a:latin typeface="Bookman Old Style" panose="02050604050505020204" pitchFamily="18" charset="0"/>
              </a:rPr>
              <a:t>Il portato della norma è chiaro in tal senso: “In ogni caso l’esclusione e il divieto operano anche nei confronti dei soggetti cessati dalla carica nell’anno antecedente la data di pubblicazione del bando di gara, qualora l’impresa non dimostri che vi sia stata completa ed effettiva dissociazione della condotta penalmente sanzionata” (art. 80, comma 3, d.lgs. n. 50/2016).</a:t>
            </a:r>
          </a:p>
          <a:p>
            <a:pPr algn="just"/>
            <a:endParaRPr lang="it-IT" sz="1500" i="1" dirty="0">
              <a:solidFill>
                <a:schemeClr val="tx1">
                  <a:lumMod val="65000"/>
                  <a:lumOff val="35000"/>
                </a:schemeClr>
              </a:solidFill>
              <a:latin typeface="Bookman Old Style" panose="02050604050505020204" pitchFamily="18" charset="0"/>
            </a:endParaRPr>
          </a:p>
        </p:txBody>
      </p:sp>
      <p:grpSp>
        <p:nvGrpSpPr>
          <p:cNvPr id="13" name="Google Shape;8913;p74">
            <a:extLst>
              <a:ext uri="{FF2B5EF4-FFF2-40B4-BE49-F238E27FC236}">
                <a16:creationId xmlns:a16="http://schemas.microsoft.com/office/drawing/2014/main" id="{9F7F576D-18C0-4EEA-BEFE-8D21E36FD25B}"/>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6633D1AD-3728-459F-932B-6AC464606A4C}"/>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DF54A00C-922F-426F-B8A3-355773731771}"/>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016759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T.A.R. Salerno, Sez. I, 3 giugno 2020, n. 632</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91068" y="748655"/>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917440" y="4908080"/>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97497" y="101188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97497" y="110483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06604" y="526176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06604" y="535471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419437" y="1026101"/>
            <a:ext cx="9766420" cy="3785652"/>
          </a:xfrm>
          <a:prstGeom prst="rect">
            <a:avLst/>
          </a:prstGeom>
          <a:noFill/>
        </p:spPr>
        <p:txBody>
          <a:bodyPr wrap="square" rtlCol="0">
            <a:spAutoFit/>
          </a:bodyPr>
          <a:lstStyle/>
          <a:p>
            <a:pPr algn="just"/>
            <a:r>
              <a:rPr lang="it-IT" sz="1200" i="1" dirty="0">
                <a:solidFill>
                  <a:schemeClr val="tx1">
                    <a:lumMod val="65000"/>
                    <a:lumOff val="35000"/>
                  </a:schemeClr>
                </a:solidFill>
                <a:latin typeface="Bookman Old Style" panose="02050604050505020204" pitchFamily="18" charset="0"/>
              </a:rPr>
              <a:t>Va infatti condiviso il principio espresso dalla giurisprudenza secondo cui le vicende penali del legale rappresentante (condanne, ma per analoghe ragioni anche per eventuali rinvii a giudizio o misure cautelari) rilevanti ai seni dell’art. 80 </a:t>
            </a:r>
            <a:r>
              <a:rPr lang="it-IT" sz="1200" i="1" dirty="0" err="1">
                <a:solidFill>
                  <a:schemeClr val="tx1">
                    <a:lumMod val="65000"/>
                    <a:lumOff val="35000"/>
                  </a:schemeClr>
                </a:solidFill>
                <a:latin typeface="Bookman Old Style" panose="02050604050505020204" pitchFamily="18" charset="0"/>
              </a:rPr>
              <a:t>D.Lgs.</a:t>
            </a:r>
            <a:r>
              <a:rPr lang="it-IT" sz="1200" i="1" dirty="0">
                <a:solidFill>
                  <a:schemeClr val="tx1">
                    <a:lumMod val="65000"/>
                    <a:lumOff val="35000"/>
                  </a:schemeClr>
                </a:solidFill>
                <a:latin typeface="Bookman Old Style" panose="02050604050505020204" pitchFamily="18" charset="0"/>
              </a:rPr>
              <a:t> n. 50/2016 per l’esclusione del concorrente, non possono che formalmente fare capo agli esponenti dell'impresa per mezzo dei quali la stessa agisce sul mercato o comunque tenuti, in ragione dei propri poteri di controllo, ad assicurare che la relativa attività si svolga nel rispetto delle norme di diritto vigenti (Cons. Stato, V, 12 marzo 2019, n. 1649).</a:t>
            </a:r>
          </a:p>
          <a:p>
            <a:pPr algn="just"/>
            <a:r>
              <a:rPr lang="it-IT" sz="1200" i="1" dirty="0">
                <a:solidFill>
                  <a:schemeClr val="tx1">
                    <a:lumMod val="65000"/>
                    <a:lumOff val="35000"/>
                  </a:schemeClr>
                </a:solidFill>
                <a:latin typeface="Bookman Old Style" panose="02050604050505020204" pitchFamily="18" charset="0"/>
              </a:rPr>
              <a:t>In questi termini, </a:t>
            </a:r>
            <a:r>
              <a:rPr lang="it-IT" sz="1200" b="1" i="1" dirty="0">
                <a:solidFill>
                  <a:schemeClr val="tx1">
                    <a:lumMod val="65000"/>
                    <a:lumOff val="35000"/>
                  </a:schemeClr>
                </a:solidFill>
                <a:latin typeface="Bookman Old Style" panose="02050604050505020204" pitchFamily="18" charset="0"/>
              </a:rPr>
              <a:t>non rileva la circostanza che le condanne siano state irrogate ad un soggetto per fatti ed in epoche in cui lo stesso era soggetto apicale di altra società</a:t>
            </a:r>
            <a:r>
              <a:rPr lang="it-IT" sz="1200" i="1" dirty="0">
                <a:solidFill>
                  <a:schemeClr val="tx1">
                    <a:lumMod val="65000"/>
                    <a:lumOff val="35000"/>
                  </a:schemeClr>
                </a:solidFill>
                <a:latin typeface="Bookman Old Style" panose="02050604050505020204" pitchFamily="18" charset="0"/>
              </a:rPr>
              <a:t>, atteso che non è corretta la pretesa di -OMISSIS-</a:t>
            </a:r>
            <a:r>
              <a:rPr lang="it-IT" sz="1200" i="1" dirty="0" err="1">
                <a:solidFill>
                  <a:schemeClr val="tx1">
                    <a:lumMod val="65000"/>
                    <a:lumOff val="35000"/>
                  </a:schemeClr>
                </a:solidFill>
                <a:latin typeface="Bookman Old Style" panose="02050604050505020204" pitchFamily="18" charset="0"/>
              </a:rPr>
              <a:t>S.r.L.</a:t>
            </a:r>
            <a:r>
              <a:rPr lang="it-IT" sz="1200" i="1" dirty="0">
                <a:solidFill>
                  <a:schemeClr val="tx1">
                    <a:lumMod val="65000"/>
                    <a:lumOff val="35000"/>
                  </a:schemeClr>
                </a:solidFill>
                <a:latin typeface="Bookman Old Style" panose="02050604050505020204" pitchFamily="18" charset="0"/>
              </a:rPr>
              <a:t> di distinguere concettualmente l'impresa (in quanto tale, un'entità puramente giuridica) dai soggetti per il tramite dei quali, in ragione delle loro funzioni di amministrazione e controllo, la medesima impresa concretamente opera sul mercato. Ragionando diversamente, si arriverebbe al paradosso di escludere la rilevanza di qualsiasi sentenza di condanna e di qualsiasi vicenda penale (anche in termini di rinvio a giudizio o misura cautelare) ai fini della valutazione di affidabilità sottesa al precetto dell'art. 80, comma 5, lett. c) del d.lgs. n. 50 del 2016, dal momento che nel vigente sistema normativo la responsabilità penale riguarda direttamente le sole persone fisiche e non anche le imprese (Cons. Stato, sez. V, 7/1/2020, n. 70).</a:t>
            </a:r>
          </a:p>
          <a:p>
            <a:pPr algn="just"/>
            <a:r>
              <a:rPr lang="it-IT" sz="1200" i="1" dirty="0">
                <a:solidFill>
                  <a:schemeClr val="tx1">
                    <a:lumMod val="65000"/>
                    <a:lumOff val="35000"/>
                  </a:schemeClr>
                </a:solidFill>
                <a:latin typeface="Bookman Old Style" panose="02050604050505020204" pitchFamily="18" charset="0"/>
              </a:rPr>
              <a:t>Dunque </a:t>
            </a:r>
            <a:r>
              <a:rPr lang="it-IT" sz="1200" b="1" i="1" dirty="0">
                <a:solidFill>
                  <a:schemeClr val="tx1">
                    <a:lumMod val="65000"/>
                    <a:lumOff val="35000"/>
                  </a:schemeClr>
                </a:solidFill>
                <a:latin typeface="Bookman Old Style" panose="02050604050505020204" pitchFamily="18" charset="0"/>
              </a:rPr>
              <a:t>deve considerarsi l'intera esperienza professionale dei soggetti apicali </a:t>
            </a:r>
            <a:r>
              <a:rPr lang="it-IT" sz="1200" i="1" dirty="0">
                <a:solidFill>
                  <a:schemeClr val="tx1">
                    <a:lumMod val="65000"/>
                    <a:lumOff val="35000"/>
                  </a:schemeClr>
                </a:solidFill>
                <a:latin typeface="Bookman Old Style" panose="02050604050505020204" pitchFamily="18" charset="0"/>
              </a:rPr>
              <a:t>mediante i quali la società opera, atteso che sono necessariamente questi a determinare il concreto comportamento dell'impresa sul mercato, pena l'elusione delle </a:t>
            </a:r>
            <a:r>
              <a:rPr lang="it-IT" sz="1200" b="1" i="1" dirty="0">
                <a:solidFill>
                  <a:schemeClr val="tx1">
                    <a:lumMod val="65000"/>
                    <a:lumOff val="35000"/>
                  </a:schemeClr>
                </a:solidFill>
                <a:latin typeface="Bookman Old Style" panose="02050604050505020204" pitchFamily="18" charset="0"/>
              </a:rPr>
              <a:t>finalità di tutela pubblicistica</a:t>
            </a:r>
            <a:r>
              <a:rPr lang="it-IT" sz="1200" i="1" dirty="0">
                <a:solidFill>
                  <a:schemeClr val="tx1">
                    <a:lumMod val="65000"/>
                    <a:lumOff val="35000"/>
                  </a:schemeClr>
                </a:solidFill>
                <a:latin typeface="Bookman Old Style" panose="02050604050505020204" pitchFamily="18" charset="0"/>
              </a:rPr>
              <a:t> perseguite dalla norma di legge. Conferma di tale generale principio si evince nel più generale sistema tracciato dall'art. 80 </a:t>
            </a:r>
            <a:r>
              <a:rPr lang="it-IT" sz="1200" i="1" dirty="0" err="1">
                <a:solidFill>
                  <a:schemeClr val="tx1">
                    <a:lumMod val="65000"/>
                    <a:lumOff val="35000"/>
                  </a:schemeClr>
                </a:solidFill>
                <a:latin typeface="Bookman Old Style" panose="02050604050505020204" pitchFamily="18" charset="0"/>
              </a:rPr>
              <a:t>D.Lgs.</a:t>
            </a:r>
            <a:r>
              <a:rPr lang="it-IT" sz="1200" i="1" dirty="0">
                <a:solidFill>
                  <a:schemeClr val="tx1">
                    <a:lumMod val="65000"/>
                    <a:lumOff val="35000"/>
                  </a:schemeClr>
                </a:solidFill>
                <a:latin typeface="Bookman Old Style" panose="02050604050505020204" pitchFamily="18" charset="0"/>
              </a:rPr>
              <a:t> n. 50/2016, nel quale </a:t>
            </a:r>
            <a:r>
              <a:rPr lang="it-IT" sz="1200" b="1" i="1" dirty="0">
                <a:solidFill>
                  <a:schemeClr val="tx1">
                    <a:lumMod val="65000"/>
                    <a:lumOff val="35000"/>
                  </a:schemeClr>
                </a:solidFill>
                <a:latin typeface="Bookman Old Style" panose="02050604050505020204" pitchFamily="18" charset="0"/>
              </a:rPr>
              <a:t>assumono rilievo anche le pregresse condanne riportate dai soggetti cessati dalla carica, tra i quali devono annoverarsi i vertici delle società dalle quali il concorrente ha acquisito complessi aziendali o rami d'azienda, sebbene gli stessi siano del tutto estranei alla governance societaria del concorrente medesimo </a:t>
            </a:r>
            <a:r>
              <a:rPr lang="it-IT" sz="1200" i="1" dirty="0">
                <a:solidFill>
                  <a:schemeClr val="tx1">
                    <a:lumMod val="65000"/>
                    <a:lumOff val="35000"/>
                  </a:schemeClr>
                </a:solidFill>
                <a:latin typeface="Bookman Old Style" panose="02050604050505020204" pitchFamily="18" charset="0"/>
              </a:rPr>
              <a:t>(Cons. Stato, sez. V, 7/1/2020, n. 70).</a:t>
            </a:r>
          </a:p>
        </p:txBody>
      </p:sp>
      <p:grpSp>
        <p:nvGrpSpPr>
          <p:cNvPr id="13" name="Google Shape;8913;p74">
            <a:extLst>
              <a:ext uri="{FF2B5EF4-FFF2-40B4-BE49-F238E27FC236}">
                <a16:creationId xmlns:a16="http://schemas.microsoft.com/office/drawing/2014/main" id="{47E2BE33-7157-40F3-B444-80CECEB1C6E1}"/>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6B86777D-A02B-4A0E-AE36-3D6ED3AF4255}"/>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B78C9FF1-8450-4001-A70D-1B44BFF02546}"/>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745948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Cons. di Stato, Sez. V, 8 aprile 2019, n. 2279</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654711" y="92387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926965" y="4683379"/>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33854" y="118710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33854" y="128005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16129" y="503706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16129" y="513001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356684" y="1165689"/>
            <a:ext cx="9766420" cy="3693319"/>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IRREGOLARITÀ FISCALI</a:t>
            </a:r>
          </a:p>
          <a:p>
            <a:pPr algn="ctr"/>
            <a:endParaRPr lang="it-IT" sz="1500" b="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Per l’effetto – anche a prescindere dalla circostanza che l’attestazione di regolarità fiscale della mandante ... rilasciata dall’Agenzia delle entrate in data 12 luglio 2017 (poi confermata in data 31 luglio 2017 e ribadita il 21 giugno 2018) avrebbe comunque vincolato la stazione appaltante, impossibilitata sul punto a svolgere un proprio accertamento difforme (ex </a:t>
            </a:r>
            <a:r>
              <a:rPr lang="it-IT" sz="1200" i="1" dirty="0" err="1">
                <a:solidFill>
                  <a:schemeClr val="tx1">
                    <a:lumMod val="65000"/>
                    <a:lumOff val="35000"/>
                  </a:schemeClr>
                </a:solidFill>
                <a:latin typeface="Bookman Old Style" panose="02050604050505020204" pitchFamily="18" charset="0"/>
              </a:rPr>
              <a:t>multis</a:t>
            </a:r>
            <a:r>
              <a:rPr lang="it-IT" sz="1200" i="1" dirty="0">
                <a:solidFill>
                  <a:schemeClr val="tx1">
                    <a:lumMod val="65000"/>
                    <a:lumOff val="35000"/>
                  </a:schemeClr>
                </a:solidFill>
                <a:latin typeface="Bookman Old Style" panose="02050604050505020204" pitchFamily="18" charset="0"/>
              </a:rPr>
              <a:t>, Cons. Stato, V, 21 giugno 2012, n. 3663; V, 18 gennaio 2011, n. 789) – la notifica della cartella di pagamento non dava di per sé atto della preesistenza di una violazione grave, “definitivamente accertata”, degli obblighi tributari (per tale comportante l’esclusione dalla gara dell’operatore economico, a sensi dell’art. 80, comma 4, d.lgs. n. 50 del 2016), ma solo avrebbe fatto decorrere il termine per l’eventuale impugnazione o la definizione agevolata degli importi ivi previsti.</a:t>
            </a:r>
          </a:p>
          <a:p>
            <a:pPr algn="just"/>
            <a:r>
              <a:rPr lang="it-IT" sz="1200" i="1" dirty="0">
                <a:solidFill>
                  <a:schemeClr val="tx1">
                    <a:lumMod val="65000"/>
                    <a:lumOff val="35000"/>
                  </a:schemeClr>
                </a:solidFill>
                <a:latin typeface="Bookman Old Style" panose="02050604050505020204" pitchFamily="18" charset="0"/>
              </a:rPr>
              <a:t>Definizione agevolata che, come si è detto, risulta essere avvenuta nel rispetto dei termini di legge.</a:t>
            </a:r>
          </a:p>
          <a:p>
            <a:pPr algn="just"/>
            <a:r>
              <a:rPr lang="it-IT" sz="1200" b="1" i="1" dirty="0">
                <a:solidFill>
                  <a:schemeClr val="tx1">
                    <a:lumMod val="65000"/>
                    <a:lumOff val="35000"/>
                  </a:schemeClr>
                </a:solidFill>
                <a:latin typeface="Bookman Old Style" panose="02050604050505020204" pitchFamily="18" charset="0"/>
              </a:rPr>
              <a:t>Solamente all’infruttuosa scadenza di tale termine avrebbe quindi potuto venire in essere la condizione ostativa per la prosecuzione del rapporto.</a:t>
            </a:r>
          </a:p>
          <a:p>
            <a:pPr algn="just"/>
            <a:r>
              <a:rPr lang="it-IT" sz="1200" i="1" dirty="0">
                <a:solidFill>
                  <a:schemeClr val="tx1">
                    <a:lumMod val="65000"/>
                    <a:lumOff val="35000"/>
                  </a:schemeClr>
                </a:solidFill>
                <a:latin typeface="Bookman Old Style" panose="02050604050505020204" pitchFamily="18" charset="0"/>
              </a:rPr>
              <a:t>Va ricordato, in argomento, che </a:t>
            </a:r>
            <a:r>
              <a:rPr lang="it-IT" sz="1200" b="1" i="1" dirty="0">
                <a:solidFill>
                  <a:schemeClr val="tx1">
                    <a:lumMod val="65000"/>
                    <a:lumOff val="35000"/>
                  </a:schemeClr>
                </a:solidFill>
                <a:latin typeface="Bookman Old Style" panose="02050604050505020204" pitchFamily="18" charset="0"/>
              </a:rPr>
              <a:t>il requisito della definitività dell’accertamento</a:t>
            </a:r>
            <a:r>
              <a:rPr lang="it-IT" sz="1200" i="1" dirty="0">
                <a:solidFill>
                  <a:schemeClr val="tx1">
                    <a:lumMod val="65000"/>
                    <a:lumOff val="35000"/>
                  </a:schemeClr>
                </a:solidFill>
                <a:latin typeface="Bookman Old Style" panose="02050604050505020204" pitchFamily="18" charset="0"/>
              </a:rPr>
              <a:t>, alla stregua del richiamato art. 80, comma 4, del d.lgs. n. 50 del 2016, </a:t>
            </a:r>
            <a:r>
              <a:rPr lang="it-IT" sz="1200" b="1" i="1" dirty="0">
                <a:solidFill>
                  <a:schemeClr val="tx1">
                    <a:lumMod val="65000"/>
                    <a:lumOff val="35000"/>
                  </a:schemeClr>
                </a:solidFill>
                <a:latin typeface="Bookman Old Style" panose="02050604050505020204" pitchFamily="18" charset="0"/>
              </a:rPr>
              <a:t>non ricorre quando la definizione concreta del rapporto tributario è ancora esposta all’oppugnabilità o alla negazione giudiziale e, dunque, non ha raggiunto un livello di sicurezza tale per cui l’aspirante concorrente sia da presumere senz’altro inaffidabile e da estromettere</a:t>
            </a:r>
            <a:r>
              <a:rPr lang="it-IT" sz="1200" i="1" dirty="0">
                <a:solidFill>
                  <a:schemeClr val="tx1">
                    <a:lumMod val="65000"/>
                    <a:lumOff val="35000"/>
                  </a:schemeClr>
                </a:solidFill>
                <a:latin typeface="Bookman Old Style" panose="02050604050505020204" pitchFamily="18" charset="0"/>
              </a:rPr>
              <a:t>: vale a dire, o quando siano ancora pendenti i termini per la presentazione di una contestazione giurisdizionale o, in caso di avvenuta impugnazione, laddove la pronuncia giurisdizionale non sia ancora passata in giudicato (ex </a:t>
            </a:r>
            <a:r>
              <a:rPr lang="it-IT" sz="1200" i="1" dirty="0" err="1">
                <a:solidFill>
                  <a:schemeClr val="tx1">
                    <a:lumMod val="65000"/>
                    <a:lumOff val="35000"/>
                  </a:schemeClr>
                </a:solidFill>
                <a:latin typeface="Bookman Old Style" panose="02050604050505020204" pitchFamily="18" charset="0"/>
              </a:rPr>
              <a:t>multis</a:t>
            </a:r>
            <a:r>
              <a:rPr lang="it-IT" sz="1200" i="1" dirty="0">
                <a:solidFill>
                  <a:schemeClr val="tx1">
                    <a:lumMod val="65000"/>
                    <a:lumOff val="35000"/>
                  </a:schemeClr>
                </a:solidFill>
                <a:latin typeface="Bookman Old Style" panose="02050604050505020204" pitchFamily="18" charset="0"/>
              </a:rPr>
              <a:t>, Cons. Stato, V, 28 luglio 2016, n. 3421; V, 20 aprile 2010, n. 2213; VI, 27 febbraio 2008, n. 716).</a:t>
            </a:r>
          </a:p>
        </p:txBody>
      </p:sp>
      <p:grpSp>
        <p:nvGrpSpPr>
          <p:cNvPr id="13" name="Google Shape;8913;p74">
            <a:extLst>
              <a:ext uri="{FF2B5EF4-FFF2-40B4-BE49-F238E27FC236}">
                <a16:creationId xmlns:a16="http://schemas.microsoft.com/office/drawing/2014/main" id="{C62AC703-D87C-4F48-8A48-354DE0ED9511}"/>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889FAA24-AE97-4B61-96C2-08B40730848A}"/>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B7596793-4315-451F-8946-B3421D9D4DDC}"/>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089288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Cons. di Stato, Sez. V, 18 marzo 2019, n. 1753</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91068" y="748655"/>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936490" y="4637213"/>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97497" y="101188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97497" y="110483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25654" y="499089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25654" y="508384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356684" y="1165689"/>
            <a:ext cx="9766420" cy="3600986"/>
          </a:xfrm>
          <a:prstGeom prst="rect">
            <a:avLst/>
          </a:prstGeom>
          <a:noFill/>
        </p:spPr>
        <p:txBody>
          <a:bodyPr wrap="square" rtlCol="0">
            <a:spAutoFit/>
          </a:bodyPr>
          <a:lstStyle/>
          <a:p>
            <a:pPr algn="ctr"/>
            <a:r>
              <a:rPr lang="it-IT" sz="1200" b="1" dirty="0">
                <a:solidFill>
                  <a:schemeClr val="tx1">
                    <a:lumMod val="65000"/>
                    <a:lumOff val="35000"/>
                  </a:schemeClr>
                </a:solidFill>
                <a:latin typeface="Bookman Old Style" panose="02050604050505020204" pitchFamily="18" charset="0"/>
              </a:rPr>
              <a:t>IRREGOLARITÀ FISCALI</a:t>
            </a:r>
          </a:p>
          <a:p>
            <a:pPr algn="ctr"/>
            <a:endParaRPr lang="it-IT" sz="1200"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Detto che tale rateizzazione non poteva reintegrare l’appellante nella sua posizione di aggiudicataria, in quanto, ai sensi dell’art. 80 del codice degli appalti, l’impegno a pagare dell’operatore economico deve essere formalizzato prima della scadenza del termine per la presentazione delle domande, e che non è stata fornita alcuna prova circa l’asserita mancata o invalida notifica dell’avviso di accertamento (che solo avrebbe consentito l’ammissibilità dell’impugnazione della cartella esattoriale, impugnazione altrimenti limitata ai soli vizi propri della cartella, e che avrebbe consentito di qualificare come non definitivamente accertato il debito tributario), deve aggiungersi che effettivamente l’atto di ricorso alla Commissione tributaria prodotto in primo grado, in quanto mancante degli elementi essenziali indicati nella sentenza impugnata, non poteva essere considerato neppure quale elemento indiziario dell’effettiva impugnazione della cartella esattoriale, a nulla rilevando sul punto la mancata contestazione delle parte costituite (su cui si è appuntata l’argomentazione dell’appellante).</a:t>
            </a:r>
          </a:p>
          <a:p>
            <a:pPr algn="just"/>
            <a:r>
              <a:rPr lang="it-IT" sz="1200" i="1" dirty="0">
                <a:solidFill>
                  <a:schemeClr val="tx1">
                    <a:lumMod val="65000"/>
                    <a:lumOff val="35000"/>
                  </a:schemeClr>
                </a:solidFill>
                <a:latin typeface="Bookman Old Style" panose="02050604050505020204" pitchFamily="18" charset="0"/>
              </a:rPr>
              <a:t>E’ appena il caso di aggiungere che quanto rilevato dal primo giudice, secondo cui </a:t>
            </a:r>
            <a:r>
              <a:rPr lang="it-IT" sz="1200" b="1" i="1" dirty="0">
                <a:solidFill>
                  <a:schemeClr val="tx1">
                    <a:lumMod val="65000"/>
                    <a:lumOff val="35000"/>
                  </a:schemeClr>
                </a:solidFill>
                <a:latin typeface="Bookman Old Style" panose="02050604050505020204" pitchFamily="18" charset="0"/>
              </a:rPr>
              <a:t>in sede di gara pubblica il requisito della regolarità fiscale può essere sussistente, pure in presenza di una violazione accertata, solo se l'istanza di rateizzazione sia stata presentata dal concorrente e sia stata accolta prima della scadenza del termine di presentazione della domanda di partecipazione alla gara, o della presentazione dell'offerta, costituisce pacifica giurisprudenza del giudice amministrativo; non è infatti sufficiente che prima della scadenza del termine di presentazione dell'offerta il contribuente abbia semplicemente inoltrato istanza di rateizzazione, occorrendo anche che, entro la predetta data, il relativo procedimento si sia concluso con un provvedimento favorevole dell'amministrazione finanziaria </a:t>
            </a:r>
            <a:r>
              <a:rPr lang="it-IT" sz="1200" i="1" dirty="0">
                <a:solidFill>
                  <a:schemeClr val="tx1">
                    <a:lumMod val="65000"/>
                    <a:lumOff val="35000"/>
                  </a:schemeClr>
                </a:solidFill>
                <a:latin typeface="Bookman Old Style" panose="02050604050505020204" pitchFamily="18" charset="0"/>
              </a:rPr>
              <a:t>(Cons. Stato. V, 12 febbraio 2018, n.856).</a:t>
            </a:r>
          </a:p>
        </p:txBody>
      </p:sp>
      <p:grpSp>
        <p:nvGrpSpPr>
          <p:cNvPr id="13" name="Google Shape;8913;p74">
            <a:extLst>
              <a:ext uri="{FF2B5EF4-FFF2-40B4-BE49-F238E27FC236}">
                <a16:creationId xmlns:a16="http://schemas.microsoft.com/office/drawing/2014/main" id="{1C69E119-5781-4F6C-A3A7-92967E57751B}"/>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0D2F953B-6CE3-4C99-9A3D-C3AA607B0224}"/>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307AE65E-917C-468C-8F72-692B559CDF66}"/>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011796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T.A.R. Torino, Sez. II, 7 marzo 2019, n. 260</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91068" y="748655"/>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060351" y="495221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97497" y="101188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97497" y="110483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949515" y="530589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949515" y="539884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356684" y="1165689"/>
            <a:ext cx="9766420" cy="4154984"/>
          </a:xfrm>
          <a:prstGeom prst="rect">
            <a:avLst/>
          </a:prstGeom>
          <a:noFill/>
        </p:spPr>
        <p:txBody>
          <a:bodyPr wrap="square" rtlCol="0">
            <a:spAutoFit/>
          </a:bodyPr>
          <a:lstStyle/>
          <a:p>
            <a:pPr algn="ctr"/>
            <a:r>
              <a:rPr lang="it-IT" sz="1200" b="1" dirty="0">
                <a:solidFill>
                  <a:schemeClr val="tx1">
                    <a:lumMod val="65000"/>
                    <a:lumOff val="35000"/>
                  </a:schemeClr>
                </a:solidFill>
                <a:latin typeface="Bookman Old Style" panose="02050604050505020204" pitchFamily="18" charset="0"/>
              </a:rPr>
              <a:t>FALLIMENTO</a:t>
            </a:r>
          </a:p>
          <a:p>
            <a:pPr algn="ctr"/>
            <a:endParaRPr lang="it-IT" sz="1200" b="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La ratio dell’esclusione per il caso della specifica posizione di mandataria della società in concordato si comprende agevolmente: nell’economia di un’ATI la mandataria è il punto di riferimento ineludibile della stazione appaltante e deve garantire la corretta esecuzione dell’appalto anche per le mandanti; la società in concordato con continuità aziendale (sempre ammesso e non concesso che a tale condizione sia assimilabile la posizione di Astaldi) è una società che, ex lege, per concorrere alle gare necessita di specifiche attestazioni di ragionevole capacità di adempimento del contratto in proprio e può, a determinate condizioni, anche essere obbligata a farsi garantire da un altro operatore; in mancanza del divieto si verificherebbe il paradosso che l’impresa che per legge necessita di essere garantita da terzi, sempre per legge, dovrebbe essere a sua volta responsabile in solido (con funzione sostanzialmente di garanzia) dell’esecuzione non solo della propria quota di obbligazioni ma di tutto l’oggetto dell’appalto.</a:t>
            </a:r>
          </a:p>
          <a:p>
            <a:pPr algn="just"/>
            <a:r>
              <a:rPr lang="it-IT" sz="1200" i="1" dirty="0">
                <a:solidFill>
                  <a:schemeClr val="tx1">
                    <a:lumMod val="65000"/>
                    <a:lumOff val="35000"/>
                  </a:schemeClr>
                </a:solidFill>
                <a:latin typeface="Bookman Old Style" panose="02050604050505020204" pitchFamily="18" charset="0"/>
              </a:rPr>
              <a:t>…omissis…</a:t>
            </a:r>
          </a:p>
          <a:p>
            <a:pPr algn="just"/>
            <a:r>
              <a:rPr lang="it-IT" sz="1200" i="1" dirty="0">
                <a:solidFill>
                  <a:schemeClr val="tx1">
                    <a:lumMod val="65000"/>
                    <a:lumOff val="35000"/>
                  </a:schemeClr>
                </a:solidFill>
                <a:latin typeface="Bookman Old Style" panose="02050604050505020204" pitchFamily="18" charset="0"/>
              </a:rPr>
              <a:t>I provvedimenti del tribunale fallimentare (che contrariamente a quanto sembra adombrare Astaldi nelle proprie difese non assumono, nei confronti della stazione appaltante che resta dominus e responsabile della procedure di gara secondo le leggi che ne sono proprie ed è soggetto estraneo alla procedura fallimentare, alcuna valenza di “ordine” impartito dal giudice ma, al più, rimuovono un limite alla capacità di agire della società) risultano irrilevanti poiché:</a:t>
            </a:r>
          </a:p>
          <a:p>
            <a:pPr algn="just"/>
            <a:r>
              <a:rPr lang="it-IT" sz="1200" i="1" dirty="0">
                <a:solidFill>
                  <a:schemeClr val="tx1">
                    <a:lumMod val="65000"/>
                    <a:lumOff val="35000"/>
                  </a:schemeClr>
                </a:solidFill>
                <a:latin typeface="Bookman Old Style" panose="02050604050505020204" pitchFamily="18" charset="0"/>
              </a:rPr>
              <a:t>…omissis…</a:t>
            </a:r>
          </a:p>
          <a:p>
            <a:pPr algn="just"/>
            <a:r>
              <a:rPr lang="it-IT" sz="1200" i="1" dirty="0">
                <a:solidFill>
                  <a:schemeClr val="tx1">
                    <a:lumMod val="65000"/>
                    <a:lumOff val="35000"/>
                  </a:schemeClr>
                </a:solidFill>
                <a:latin typeface="Bookman Old Style" panose="02050604050505020204" pitchFamily="18" charset="0"/>
              </a:rPr>
              <a:t>Sul punto si veda anche Cons. St., sez. VI, n. 5919/2018 (con riferimento a gara già disciplinata dal d.lgs. n. 50/2016) in cui si legge che l’art. 186 bis </a:t>
            </a:r>
            <a:r>
              <a:rPr lang="it-IT" sz="1200" i="1" dirty="0" err="1">
                <a:solidFill>
                  <a:schemeClr val="tx1">
                    <a:lumMod val="65000"/>
                    <a:lumOff val="35000"/>
                  </a:schemeClr>
                </a:solidFill>
                <a:latin typeface="Bookman Old Style" panose="02050604050505020204" pitchFamily="18" charset="0"/>
              </a:rPr>
              <a:t>l.f.</a:t>
            </a:r>
            <a:r>
              <a:rPr lang="it-IT" sz="1200" i="1" dirty="0">
                <a:solidFill>
                  <a:schemeClr val="tx1">
                    <a:lumMod val="65000"/>
                    <a:lumOff val="35000"/>
                  </a:schemeClr>
                </a:solidFill>
                <a:latin typeface="Bookman Old Style" panose="02050604050505020204" pitchFamily="18" charset="0"/>
              </a:rPr>
              <a:t> osta a che una impresa in concordato sia mandataria di ATI e anche che “irrilevante è la sopravvenienza, nel corso del giudizio di primo grado, del decreto di autorizzazione del Tribunale a partecipare alla gara in oggetto, non risultando affrontata la questione relativa alla causa di esclusione costituita dalla qualità di mandataria di ATI …, la cui soluzione rientra peraltro nell’ambito della giurisdizione esclusiva del giudice amministrativo”.</a:t>
            </a:r>
          </a:p>
          <a:p>
            <a:pPr algn="just"/>
            <a:endParaRPr lang="it-IT" sz="1200" dirty="0">
              <a:solidFill>
                <a:schemeClr val="tx1">
                  <a:lumMod val="65000"/>
                  <a:lumOff val="35000"/>
                </a:schemeClr>
              </a:solidFill>
              <a:latin typeface="Bookman Old Style" panose="02050604050505020204" pitchFamily="18" charset="0"/>
            </a:endParaRPr>
          </a:p>
        </p:txBody>
      </p:sp>
      <p:grpSp>
        <p:nvGrpSpPr>
          <p:cNvPr id="13" name="Google Shape;8913;p74">
            <a:extLst>
              <a:ext uri="{FF2B5EF4-FFF2-40B4-BE49-F238E27FC236}">
                <a16:creationId xmlns:a16="http://schemas.microsoft.com/office/drawing/2014/main" id="{2693620E-9C79-46D5-B79A-10A0D926F6E0}"/>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85B5B254-1913-45DC-9EF7-CE55240AF93C}"/>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7314F355-7DBE-4C75-B0AD-F579FA243D47}"/>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250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 name="Rettangolo 5">
            <a:extLst>
              <a:ext uri="{FF2B5EF4-FFF2-40B4-BE49-F238E27FC236}">
                <a16:creationId xmlns:a16="http://schemas.microsoft.com/office/drawing/2014/main" id="{5CB69558-0EE4-4380-9D59-C3274EEA8CD3}"/>
              </a:ext>
            </a:extLst>
          </p:cNvPr>
          <p:cNvSpPr/>
          <p:nvPr/>
        </p:nvSpPr>
        <p:spPr>
          <a:xfrm>
            <a:off x="-80682" y="3863778"/>
            <a:ext cx="1227268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Google Shape;641;p50">
            <a:extLst>
              <a:ext uri="{FF2B5EF4-FFF2-40B4-BE49-F238E27FC236}">
                <a16:creationId xmlns:a16="http://schemas.microsoft.com/office/drawing/2014/main" id="{4885B0F9-3FC5-46FB-BB65-89AD1EB3EE3F}"/>
              </a:ext>
            </a:extLst>
          </p:cNvPr>
          <p:cNvSpPr txBox="1">
            <a:spLocks/>
          </p:cNvSpPr>
          <p:nvPr/>
        </p:nvSpPr>
        <p:spPr>
          <a:xfrm>
            <a:off x="221254" y="1206785"/>
            <a:ext cx="3243664" cy="1174818"/>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pPr>
            <a:r>
              <a:rPr lang="it-IT" sz="1330" b="1" dirty="0">
                <a:solidFill>
                  <a:schemeClr val="tx1">
                    <a:lumMod val="65000"/>
                    <a:lumOff val="35000"/>
                  </a:schemeClr>
                </a:solidFill>
                <a:latin typeface="Bookman Old Style" panose="02050604050505020204" pitchFamily="18" charset="0"/>
              </a:rPr>
              <a:t>D.lgs. 11 settembre 2008, n. 152 </a:t>
            </a: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Ulteriori modifiche ed integrazioni al  decreto legislativo 12 aprile 2006, n. 163, recante il codice dei contratti pubblici relativi a lavori, servizi e forniture, a norma dell'articolo 25, comma 3, della legge 18 aprile 2005, n. 62</a:t>
            </a:r>
            <a:r>
              <a:rPr lang="it-IT" sz="1330" dirty="0">
                <a:solidFill>
                  <a:schemeClr val="tx1">
                    <a:lumMod val="65000"/>
                    <a:lumOff val="35000"/>
                  </a:schemeClr>
                </a:solidFill>
                <a:latin typeface="Bookman Old Style" panose="02050604050505020204" pitchFamily="18" charset="0"/>
              </a:rPr>
              <a:t>»</a:t>
            </a:r>
          </a:p>
          <a:p>
            <a:pPr marL="0" indent="0">
              <a:spcBef>
                <a:spcPts val="0"/>
              </a:spcBef>
              <a:buFont typeface="Arial" panose="020B0604020202020204" pitchFamily="34" charset="0"/>
              <a:buNone/>
            </a:pPr>
            <a:r>
              <a:rPr lang="it-IT" sz="1330" dirty="0">
                <a:solidFill>
                  <a:schemeClr val="tx1">
                    <a:lumMod val="65000"/>
                    <a:lumOff val="35000"/>
                  </a:schemeClr>
                </a:solidFill>
                <a:latin typeface="Bookman Old Style" panose="02050604050505020204" pitchFamily="18" charset="0"/>
              </a:rPr>
              <a:t>(G.U. n. 231 del 2 ottobre 2008)</a:t>
            </a:r>
          </a:p>
        </p:txBody>
      </p:sp>
      <p:sp>
        <p:nvSpPr>
          <p:cNvPr id="19" name="Rettangolo 18">
            <a:extLst>
              <a:ext uri="{FF2B5EF4-FFF2-40B4-BE49-F238E27FC236}">
                <a16:creationId xmlns:a16="http://schemas.microsoft.com/office/drawing/2014/main" id="{B0534F78-4180-40A0-A80E-EA4B465EBB57}"/>
              </a:ext>
            </a:extLst>
          </p:cNvPr>
          <p:cNvSpPr/>
          <p:nvPr/>
        </p:nvSpPr>
        <p:spPr>
          <a:xfrm>
            <a:off x="380619" y="3134242"/>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Triangolo isoscele 19">
            <a:extLst>
              <a:ext uri="{FF2B5EF4-FFF2-40B4-BE49-F238E27FC236}">
                <a16:creationId xmlns:a16="http://schemas.microsoft.com/office/drawing/2014/main" id="{0FF3C258-14E9-4C6A-8AE7-3E813CF1BB2D}"/>
              </a:ext>
            </a:extLst>
          </p:cNvPr>
          <p:cNvSpPr/>
          <p:nvPr/>
        </p:nvSpPr>
        <p:spPr>
          <a:xfrm rot="10800000">
            <a:off x="380619" y="3595091"/>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Google Shape;641;p50">
            <a:extLst>
              <a:ext uri="{FF2B5EF4-FFF2-40B4-BE49-F238E27FC236}">
                <a16:creationId xmlns:a16="http://schemas.microsoft.com/office/drawing/2014/main" id="{F59F9414-9797-4A63-A2D7-935EE55A8B81}"/>
              </a:ext>
            </a:extLst>
          </p:cNvPr>
          <p:cNvSpPr txBox="1">
            <a:spLocks/>
          </p:cNvSpPr>
          <p:nvPr/>
        </p:nvSpPr>
        <p:spPr>
          <a:xfrm>
            <a:off x="3766392" y="1215203"/>
            <a:ext cx="3243664" cy="1174818"/>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D.P.R. 5 ottobre 2010, n. 207</a:t>
            </a:r>
          </a:p>
          <a:p>
            <a:pPr marL="0" indent="0" algn="just">
              <a:spcBef>
                <a:spcPts val="0"/>
              </a:spcBef>
              <a:buNone/>
            </a:pP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Regolamento di esecuzione ed attuazione del decreto legislativo 12 aprile 2006, n. 163, recante «Codice dei contratti pubblici relativi a lavori, servizi e forniture in attuazione delle direttive 2004/17/CE e 2004/18/CE».</a:t>
            </a:r>
            <a:r>
              <a:rPr lang="it-IT" sz="1330" dirty="0">
                <a:solidFill>
                  <a:schemeClr val="tx1">
                    <a:lumMod val="65000"/>
                    <a:lumOff val="35000"/>
                  </a:schemeClr>
                </a:solidFill>
                <a:latin typeface="Bookman Old Style" panose="02050604050505020204" pitchFamily="18" charset="0"/>
              </a:rPr>
              <a:t>»</a:t>
            </a:r>
          </a:p>
          <a:p>
            <a:pPr marL="0" indent="0">
              <a:spcBef>
                <a:spcPts val="0"/>
              </a:spcBef>
              <a:buFont typeface="Arial" panose="020B0604020202020204" pitchFamily="34" charset="0"/>
              <a:buNone/>
            </a:pPr>
            <a:r>
              <a:rPr lang="it-IT" sz="1330" dirty="0">
                <a:solidFill>
                  <a:schemeClr val="tx1">
                    <a:lumMod val="65000"/>
                    <a:lumOff val="35000"/>
                  </a:schemeClr>
                </a:solidFill>
                <a:latin typeface="Bookman Old Style" panose="02050604050505020204" pitchFamily="18" charset="0"/>
              </a:rPr>
              <a:t>(G.U. n. 288 del 10 dicembre 2010)</a:t>
            </a:r>
          </a:p>
        </p:txBody>
      </p:sp>
      <p:sp>
        <p:nvSpPr>
          <p:cNvPr id="23" name="Rettangolo 22">
            <a:extLst>
              <a:ext uri="{FF2B5EF4-FFF2-40B4-BE49-F238E27FC236}">
                <a16:creationId xmlns:a16="http://schemas.microsoft.com/office/drawing/2014/main" id="{559963A2-78EE-4E55-B276-DEF9451257D2}"/>
              </a:ext>
            </a:extLst>
          </p:cNvPr>
          <p:cNvSpPr/>
          <p:nvPr/>
        </p:nvSpPr>
        <p:spPr>
          <a:xfrm>
            <a:off x="3931527" y="3131108"/>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Triangolo isoscele 29">
            <a:extLst>
              <a:ext uri="{FF2B5EF4-FFF2-40B4-BE49-F238E27FC236}">
                <a16:creationId xmlns:a16="http://schemas.microsoft.com/office/drawing/2014/main" id="{3C09B349-5222-434C-9AAB-768885E4B8D6}"/>
              </a:ext>
            </a:extLst>
          </p:cNvPr>
          <p:cNvSpPr/>
          <p:nvPr/>
        </p:nvSpPr>
        <p:spPr>
          <a:xfrm rot="10800000">
            <a:off x="3931527" y="3591957"/>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Google Shape;8336;p73">
            <a:extLst>
              <a:ext uri="{FF2B5EF4-FFF2-40B4-BE49-F238E27FC236}">
                <a16:creationId xmlns:a16="http://schemas.microsoft.com/office/drawing/2014/main" id="{56B5D500-85D6-43A9-B21E-6DEAE0C8866C}"/>
              </a:ext>
            </a:extLst>
          </p:cNvPr>
          <p:cNvSpPr/>
          <p:nvPr/>
        </p:nvSpPr>
        <p:spPr>
          <a:xfrm>
            <a:off x="443639" y="3202491"/>
            <a:ext cx="413216" cy="439253"/>
          </a:xfrm>
          <a:custGeom>
            <a:avLst/>
            <a:gdLst/>
            <a:ahLst/>
            <a:cxnLst/>
            <a:rect l="l" t="t" r="r" b="b"/>
            <a:pathLst>
              <a:path w="12193" h="11674" extrusionOk="0">
                <a:moveTo>
                  <a:pt x="9483" y="1174"/>
                </a:moveTo>
                <a:lnTo>
                  <a:pt x="9483" y="2308"/>
                </a:lnTo>
                <a:cubicBezTo>
                  <a:pt x="9483" y="2497"/>
                  <a:pt x="9641" y="2655"/>
                  <a:pt x="9830" y="2655"/>
                </a:cubicBezTo>
                <a:lnTo>
                  <a:pt x="10901" y="2655"/>
                </a:lnTo>
                <a:lnTo>
                  <a:pt x="9515" y="4041"/>
                </a:lnTo>
                <a:lnTo>
                  <a:pt x="8097" y="4041"/>
                </a:lnTo>
                <a:lnTo>
                  <a:pt x="8097" y="2560"/>
                </a:lnTo>
                <a:lnTo>
                  <a:pt x="9483" y="1174"/>
                </a:lnTo>
                <a:close/>
                <a:moveTo>
                  <a:pt x="4885" y="6181"/>
                </a:moveTo>
                <a:cubicBezTo>
                  <a:pt x="5033" y="6181"/>
                  <a:pt x="5183" y="6212"/>
                  <a:pt x="5325" y="6278"/>
                </a:cubicBezTo>
                <a:lnTo>
                  <a:pt x="4600" y="7003"/>
                </a:lnTo>
                <a:cubicBezTo>
                  <a:pt x="4474" y="7129"/>
                  <a:pt x="4474" y="7349"/>
                  <a:pt x="4600" y="7475"/>
                </a:cubicBezTo>
                <a:cubicBezTo>
                  <a:pt x="4663" y="7538"/>
                  <a:pt x="4750" y="7570"/>
                  <a:pt x="4836" y="7570"/>
                </a:cubicBezTo>
                <a:cubicBezTo>
                  <a:pt x="4923" y="7570"/>
                  <a:pt x="5010" y="7538"/>
                  <a:pt x="5073" y="7475"/>
                </a:cubicBezTo>
                <a:lnTo>
                  <a:pt x="5797" y="6751"/>
                </a:lnTo>
                <a:lnTo>
                  <a:pt x="5797" y="6751"/>
                </a:lnTo>
                <a:cubicBezTo>
                  <a:pt x="5986" y="7160"/>
                  <a:pt x="5892" y="7633"/>
                  <a:pt x="5577" y="7948"/>
                </a:cubicBezTo>
                <a:cubicBezTo>
                  <a:pt x="5388" y="8137"/>
                  <a:pt x="5128" y="8231"/>
                  <a:pt x="4864" y="8231"/>
                </a:cubicBezTo>
                <a:cubicBezTo>
                  <a:pt x="4600" y="8231"/>
                  <a:pt x="4332" y="8137"/>
                  <a:pt x="4127" y="7948"/>
                </a:cubicBezTo>
                <a:cubicBezTo>
                  <a:pt x="3749" y="7538"/>
                  <a:pt x="3749" y="6877"/>
                  <a:pt x="4127" y="6499"/>
                </a:cubicBezTo>
                <a:cubicBezTo>
                  <a:pt x="4333" y="6293"/>
                  <a:pt x="4606" y="6181"/>
                  <a:pt x="4885" y="6181"/>
                </a:cubicBezTo>
                <a:close/>
                <a:moveTo>
                  <a:pt x="4897" y="4831"/>
                </a:moveTo>
                <a:cubicBezTo>
                  <a:pt x="5396" y="4831"/>
                  <a:pt x="5890" y="4990"/>
                  <a:pt x="6301" y="5301"/>
                </a:cubicBezTo>
                <a:lnTo>
                  <a:pt x="5829" y="5774"/>
                </a:lnTo>
                <a:cubicBezTo>
                  <a:pt x="5553" y="5590"/>
                  <a:pt x="5233" y="5499"/>
                  <a:pt x="4911" y="5499"/>
                </a:cubicBezTo>
                <a:cubicBezTo>
                  <a:pt x="4460" y="5499"/>
                  <a:pt x="4004" y="5677"/>
                  <a:pt x="3655" y="6026"/>
                </a:cubicBezTo>
                <a:cubicBezTo>
                  <a:pt x="2993" y="6688"/>
                  <a:pt x="2993" y="7790"/>
                  <a:pt x="3655" y="8420"/>
                </a:cubicBezTo>
                <a:cubicBezTo>
                  <a:pt x="3986" y="8751"/>
                  <a:pt x="4427" y="8917"/>
                  <a:pt x="4864" y="8917"/>
                </a:cubicBezTo>
                <a:cubicBezTo>
                  <a:pt x="5301" y="8917"/>
                  <a:pt x="5734" y="8751"/>
                  <a:pt x="6049" y="8420"/>
                </a:cubicBezTo>
                <a:cubicBezTo>
                  <a:pt x="6648" y="7822"/>
                  <a:pt x="6742" y="6908"/>
                  <a:pt x="6301" y="6246"/>
                </a:cubicBezTo>
                <a:lnTo>
                  <a:pt x="6774" y="5774"/>
                </a:lnTo>
                <a:lnTo>
                  <a:pt x="6774" y="5774"/>
                </a:lnTo>
                <a:cubicBezTo>
                  <a:pt x="7467" y="6719"/>
                  <a:pt x="7404" y="8074"/>
                  <a:pt x="6585" y="8924"/>
                </a:cubicBezTo>
                <a:cubicBezTo>
                  <a:pt x="6112" y="9397"/>
                  <a:pt x="5498" y="9633"/>
                  <a:pt x="4883" y="9633"/>
                </a:cubicBezTo>
                <a:cubicBezTo>
                  <a:pt x="4269" y="9633"/>
                  <a:pt x="3655" y="9397"/>
                  <a:pt x="3182" y="8924"/>
                </a:cubicBezTo>
                <a:cubicBezTo>
                  <a:pt x="2237" y="7979"/>
                  <a:pt x="2237" y="6499"/>
                  <a:pt x="3182" y="5553"/>
                </a:cubicBezTo>
                <a:cubicBezTo>
                  <a:pt x="3667" y="5068"/>
                  <a:pt x="4286" y="4831"/>
                  <a:pt x="4897" y="4831"/>
                </a:cubicBezTo>
                <a:close/>
                <a:moveTo>
                  <a:pt x="4873" y="3463"/>
                </a:moveTo>
                <a:cubicBezTo>
                  <a:pt x="5728" y="3463"/>
                  <a:pt x="6583" y="3748"/>
                  <a:pt x="7278" y="4325"/>
                </a:cubicBezTo>
                <a:lnTo>
                  <a:pt x="6805" y="4797"/>
                </a:lnTo>
                <a:cubicBezTo>
                  <a:pt x="6228" y="4353"/>
                  <a:pt x="5533" y="4125"/>
                  <a:pt x="4844" y="4125"/>
                </a:cubicBezTo>
                <a:cubicBezTo>
                  <a:pt x="4065" y="4125"/>
                  <a:pt x="3294" y="4416"/>
                  <a:pt x="2710" y="5018"/>
                </a:cubicBezTo>
                <a:cubicBezTo>
                  <a:pt x="1481" y="6246"/>
                  <a:pt x="1481" y="8168"/>
                  <a:pt x="2710" y="9397"/>
                </a:cubicBezTo>
                <a:cubicBezTo>
                  <a:pt x="3324" y="10011"/>
                  <a:pt x="4112" y="10318"/>
                  <a:pt x="4899" y="10318"/>
                </a:cubicBezTo>
                <a:cubicBezTo>
                  <a:pt x="5687" y="10318"/>
                  <a:pt x="6474" y="10011"/>
                  <a:pt x="7089" y="9397"/>
                </a:cubicBezTo>
                <a:cubicBezTo>
                  <a:pt x="8223" y="8263"/>
                  <a:pt x="8255" y="6467"/>
                  <a:pt x="7309" y="5301"/>
                </a:cubicBezTo>
                <a:lnTo>
                  <a:pt x="7782" y="4829"/>
                </a:lnTo>
                <a:lnTo>
                  <a:pt x="7782" y="4829"/>
                </a:lnTo>
                <a:cubicBezTo>
                  <a:pt x="8979" y="6278"/>
                  <a:pt x="8885" y="8483"/>
                  <a:pt x="7530" y="9870"/>
                </a:cubicBezTo>
                <a:cubicBezTo>
                  <a:pt x="6790" y="10594"/>
                  <a:pt x="5821" y="10956"/>
                  <a:pt x="4856" y="10956"/>
                </a:cubicBezTo>
                <a:cubicBezTo>
                  <a:pt x="3891" y="10956"/>
                  <a:pt x="2930" y="10594"/>
                  <a:pt x="2206" y="9870"/>
                </a:cubicBezTo>
                <a:cubicBezTo>
                  <a:pt x="756" y="8420"/>
                  <a:pt x="756" y="6026"/>
                  <a:pt x="2206" y="4545"/>
                </a:cubicBezTo>
                <a:cubicBezTo>
                  <a:pt x="2941" y="3827"/>
                  <a:pt x="3907" y="3463"/>
                  <a:pt x="4873" y="3463"/>
                </a:cubicBezTo>
                <a:close/>
                <a:moveTo>
                  <a:pt x="9899" y="0"/>
                </a:moveTo>
                <a:cubicBezTo>
                  <a:pt x="9813" y="0"/>
                  <a:pt x="9722" y="32"/>
                  <a:pt x="9641" y="103"/>
                </a:cubicBezTo>
                <a:lnTo>
                  <a:pt x="7561" y="2182"/>
                </a:lnTo>
                <a:cubicBezTo>
                  <a:pt x="7467" y="2277"/>
                  <a:pt x="7435" y="2340"/>
                  <a:pt x="7435" y="2434"/>
                </a:cubicBezTo>
                <a:lnTo>
                  <a:pt x="7435" y="3600"/>
                </a:lnTo>
                <a:cubicBezTo>
                  <a:pt x="6670" y="3071"/>
                  <a:pt x="5769" y="2807"/>
                  <a:pt x="4868" y="2807"/>
                </a:cubicBezTo>
                <a:cubicBezTo>
                  <a:pt x="3731" y="2807"/>
                  <a:pt x="2595" y="3229"/>
                  <a:pt x="1733" y="4073"/>
                </a:cubicBezTo>
                <a:cubicBezTo>
                  <a:pt x="0" y="5805"/>
                  <a:pt x="0" y="8641"/>
                  <a:pt x="1733" y="10374"/>
                </a:cubicBezTo>
                <a:cubicBezTo>
                  <a:pt x="2599" y="11240"/>
                  <a:pt x="3741" y="11673"/>
                  <a:pt x="4883" y="11673"/>
                </a:cubicBezTo>
                <a:cubicBezTo>
                  <a:pt x="6026" y="11673"/>
                  <a:pt x="7168" y="11240"/>
                  <a:pt x="8034" y="10374"/>
                </a:cubicBezTo>
                <a:cubicBezTo>
                  <a:pt x="9578" y="8861"/>
                  <a:pt x="9735" y="6436"/>
                  <a:pt x="8538" y="4703"/>
                </a:cubicBezTo>
                <a:lnTo>
                  <a:pt x="9672" y="4703"/>
                </a:lnTo>
                <a:cubicBezTo>
                  <a:pt x="9767" y="4703"/>
                  <a:pt x="9893" y="4671"/>
                  <a:pt x="9924" y="4608"/>
                </a:cubicBezTo>
                <a:lnTo>
                  <a:pt x="12004" y="2497"/>
                </a:lnTo>
                <a:cubicBezTo>
                  <a:pt x="12193" y="2308"/>
                  <a:pt x="12035" y="1962"/>
                  <a:pt x="11783" y="1962"/>
                </a:cubicBezTo>
                <a:lnTo>
                  <a:pt x="10239" y="1962"/>
                </a:lnTo>
                <a:lnTo>
                  <a:pt x="10239" y="355"/>
                </a:lnTo>
                <a:cubicBezTo>
                  <a:pt x="10239" y="141"/>
                  <a:pt x="10080" y="0"/>
                  <a:pt x="989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 name="Google Shape;8266;p73">
            <a:extLst>
              <a:ext uri="{FF2B5EF4-FFF2-40B4-BE49-F238E27FC236}">
                <a16:creationId xmlns:a16="http://schemas.microsoft.com/office/drawing/2014/main" id="{DDA16216-817B-4E7B-ADE9-7E0B60635B9A}"/>
              </a:ext>
            </a:extLst>
          </p:cNvPr>
          <p:cNvGrpSpPr/>
          <p:nvPr/>
        </p:nvGrpSpPr>
        <p:grpSpPr>
          <a:xfrm>
            <a:off x="4049878" y="3277723"/>
            <a:ext cx="302554" cy="302554"/>
            <a:chOff x="-2419325" y="2408150"/>
            <a:chExt cx="291450" cy="291450"/>
          </a:xfrm>
          <a:solidFill>
            <a:schemeClr val="bg1"/>
          </a:solidFill>
        </p:grpSpPr>
        <p:sp>
          <p:nvSpPr>
            <p:cNvPr id="26" name="Google Shape;8267;p73">
              <a:extLst>
                <a:ext uri="{FF2B5EF4-FFF2-40B4-BE49-F238E27FC236}">
                  <a16:creationId xmlns:a16="http://schemas.microsoft.com/office/drawing/2014/main" id="{AA9C1EF2-5EA2-4DEA-A4E2-C6409E91A66A}"/>
                </a:ext>
              </a:extLst>
            </p:cNvPr>
            <p:cNvSpPr/>
            <p:nvPr/>
          </p:nvSpPr>
          <p:spPr>
            <a:xfrm>
              <a:off x="-2419325" y="2408150"/>
              <a:ext cx="291450" cy="291450"/>
            </a:xfrm>
            <a:custGeom>
              <a:avLst/>
              <a:gdLst/>
              <a:ahLst/>
              <a:cxnLst/>
              <a:rect l="l" t="t" r="r" b="b"/>
              <a:pathLst>
                <a:path w="11658" h="11658" extrusionOk="0">
                  <a:moveTo>
                    <a:pt x="8948" y="725"/>
                  </a:moveTo>
                  <a:lnTo>
                    <a:pt x="8948" y="2489"/>
                  </a:lnTo>
                  <a:lnTo>
                    <a:pt x="8948" y="10366"/>
                  </a:lnTo>
                  <a:cubicBezTo>
                    <a:pt x="8948" y="10586"/>
                    <a:pt x="9011" y="10838"/>
                    <a:pt x="9137" y="11027"/>
                  </a:cubicBezTo>
                  <a:lnTo>
                    <a:pt x="1733" y="11027"/>
                  </a:lnTo>
                  <a:cubicBezTo>
                    <a:pt x="1134" y="11027"/>
                    <a:pt x="662" y="10586"/>
                    <a:pt x="662" y="10019"/>
                  </a:cubicBezTo>
                  <a:lnTo>
                    <a:pt x="662" y="725"/>
                  </a:lnTo>
                  <a:close/>
                  <a:moveTo>
                    <a:pt x="11027" y="2836"/>
                  </a:moveTo>
                  <a:lnTo>
                    <a:pt x="11027" y="10366"/>
                  </a:lnTo>
                  <a:lnTo>
                    <a:pt x="10995" y="10366"/>
                  </a:lnTo>
                  <a:cubicBezTo>
                    <a:pt x="10995" y="10744"/>
                    <a:pt x="10680" y="11027"/>
                    <a:pt x="10334" y="11027"/>
                  </a:cubicBezTo>
                  <a:cubicBezTo>
                    <a:pt x="9987" y="11027"/>
                    <a:pt x="9672" y="10712"/>
                    <a:pt x="9672" y="10366"/>
                  </a:cubicBezTo>
                  <a:lnTo>
                    <a:pt x="9672" y="2836"/>
                  </a:lnTo>
                  <a:close/>
                  <a:moveTo>
                    <a:pt x="347" y="1"/>
                  </a:moveTo>
                  <a:cubicBezTo>
                    <a:pt x="158" y="1"/>
                    <a:pt x="0" y="158"/>
                    <a:pt x="0" y="347"/>
                  </a:cubicBezTo>
                  <a:lnTo>
                    <a:pt x="0" y="9956"/>
                  </a:lnTo>
                  <a:cubicBezTo>
                    <a:pt x="0" y="10901"/>
                    <a:pt x="756" y="11657"/>
                    <a:pt x="1702" y="11657"/>
                  </a:cubicBezTo>
                  <a:lnTo>
                    <a:pt x="10302" y="11657"/>
                  </a:lnTo>
                  <a:cubicBezTo>
                    <a:pt x="11027" y="11657"/>
                    <a:pt x="11657" y="11027"/>
                    <a:pt x="11657" y="10271"/>
                  </a:cubicBezTo>
                  <a:lnTo>
                    <a:pt x="11657" y="2395"/>
                  </a:lnTo>
                  <a:cubicBezTo>
                    <a:pt x="11657" y="2300"/>
                    <a:pt x="11500" y="2143"/>
                    <a:pt x="11342" y="2143"/>
                  </a:cubicBezTo>
                  <a:lnTo>
                    <a:pt x="9641" y="2143"/>
                  </a:lnTo>
                  <a:lnTo>
                    <a:pt x="9641" y="347"/>
                  </a:lnTo>
                  <a:cubicBezTo>
                    <a:pt x="9641" y="158"/>
                    <a:pt x="9483" y="1"/>
                    <a:pt x="92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268;p73">
              <a:extLst>
                <a:ext uri="{FF2B5EF4-FFF2-40B4-BE49-F238E27FC236}">
                  <a16:creationId xmlns:a16="http://schemas.microsoft.com/office/drawing/2014/main" id="{E4C0421E-F44D-4E5C-9AF9-516AA3F07675}"/>
                </a:ext>
              </a:extLst>
            </p:cNvPr>
            <p:cNvSpPr/>
            <p:nvPr/>
          </p:nvSpPr>
          <p:spPr>
            <a:xfrm>
              <a:off x="-2385475" y="2444375"/>
              <a:ext cx="173325" cy="86675"/>
            </a:xfrm>
            <a:custGeom>
              <a:avLst/>
              <a:gdLst/>
              <a:ahLst/>
              <a:cxnLst/>
              <a:rect l="l" t="t" r="r" b="b"/>
              <a:pathLst>
                <a:path w="6933" h="3467" extrusionOk="0">
                  <a:moveTo>
                    <a:pt x="6207" y="694"/>
                  </a:moveTo>
                  <a:lnTo>
                    <a:pt x="6207" y="2742"/>
                  </a:lnTo>
                  <a:lnTo>
                    <a:pt x="694" y="2742"/>
                  </a:lnTo>
                  <a:lnTo>
                    <a:pt x="694" y="694"/>
                  </a:lnTo>
                  <a:close/>
                  <a:moveTo>
                    <a:pt x="348" y="1"/>
                  </a:moveTo>
                  <a:cubicBezTo>
                    <a:pt x="159" y="1"/>
                    <a:pt x="1" y="158"/>
                    <a:pt x="1" y="379"/>
                  </a:cubicBezTo>
                  <a:lnTo>
                    <a:pt x="1" y="3120"/>
                  </a:lnTo>
                  <a:cubicBezTo>
                    <a:pt x="1" y="3309"/>
                    <a:pt x="159" y="3466"/>
                    <a:pt x="348" y="3466"/>
                  </a:cubicBezTo>
                  <a:lnTo>
                    <a:pt x="6554" y="3466"/>
                  </a:lnTo>
                  <a:cubicBezTo>
                    <a:pt x="6775" y="3466"/>
                    <a:pt x="6932" y="3309"/>
                    <a:pt x="6932" y="3120"/>
                  </a:cubicBezTo>
                  <a:lnTo>
                    <a:pt x="6932" y="379"/>
                  </a:lnTo>
                  <a:cubicBezTo>
                    <a:pt x="6869" y="158"/>
                    <a:pt x="6712" y="1"/>
                    <a:pt x="65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69;p73">
              <a:extLst>
                <a:ext uri="{FF2B5EF4-FFF2-40B4-BE49-F238E27FC236}">
                  <a16:creationId xmlns:a16="http://schemas.microsoft.com/office/drawing/2014/main" id="{3D6F9CE2-98CC-44E2-9691-3CAB74EEB751}"/>
                </a:ext>
              </a:extLst>
            </p:cNvPr>
            <p:cNvSpPr/>
            <p:nvPr/>
          </p:nvSpPr>
          <p:spPr>
            <a:xfrm>
              <a:off x="-2385475" y="2545975"/>
              <a:ext cx="86675" cy="86675"/>
            </a:xfrm>
            <a:custGeom>
              <a:avLst/>
              <a:gdLst/>
              <a:ahLst/>
              <a:cxnLst/>
              <a:rect l="l" t="t" r="r" b="b"/>
              <a:pathLst>
                <a:path w="3467" h="3467" extrusionOk="0">
                  <a:moveTo>
                    <a:pt x="2742" y="757"/>
                  </a:moveTo>
                  <a:lnTo>
                    <a:pt x="2742" y="2805"/>
                  </a:lnTo>
                  <a:lnTo>
                    <a:pt x="694" y="2805"/>
                  </a:lnTo>
                  <a:lnTo>
                    <a:pt x="694" y="757"/>
                  </a:lnTo>
                  <a:close/>
                  <a:moveTo>
                    <a:pt x="348" y="1"/>
                  </a:moveTo>
                  <a:cubicBezTo>
                    <a:pt x="159" y="1"/>
                    <a:pt x="1" y="158"/>
                    <a:pt x="1" y="347"/>
                  </a:cubicBezTo>
                  <a:lnTo>
                    <a:pt x="1" y="3120"/>
                  </a:lnTo>
                  <a:cubicBezTo>
                    <a:pt x="1" y="3309"/>
                    <a:pt x="159" y="3466"/>
                    <a:pt x="348" y="3466"/>
                  </a:cubicBezTo>
                  <a:lnTo>
                    <a:pt x="3088" y="3466"/>
                  </a:lnTo>
                  <a:cubicBezTo>
                    <a:pt x="3309" y="3466"/>
                    <a:pt x="3467" y="3309"/>
                    <a:pt x="3467" y="3120"/>
                  </a:cubicBezTo>
                  <a:lnTo>
                    <a:pt x="3467" y="347"/>
                  </a:lnTo>
                  <a:cubicBezTo>
                    <a:pt x="3467" y="158"/>
                    <a:pt x="3309" y="1"/>
                    <a:pt x="3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270;p73">
              <a:extLst>
                <a:ext uri="{FF2B5EF4-FFF2-40B4-BE49-F238E27FC236}">
                  <a16:creationId xmlns:a16="http://schemas.microsoft.com/office/drawing/2014/main" id="{B47BC9D1-7F35-4993-9BCB-352BB3FB2808}"/>
                </a:ext>
              </a:extLst>
            </p:cNvPr>
            <p:cNvSpPr/>
            <p:nvPr/>
          </p:nvSpPr>
          <p:spPr>
            <a:xfrm>
              <a:off x="-2281500" y="2546775"/>
              <a:ext cx="69350" cy="18125"/>
            </a:xfrm>
            <a:custGeom>
              <a:avLst/>
              <a:gdLst/>
              <a:ahLst/>
              <a:cxnLst/>
              <a:rect l="l" t="t" r="r" b="b"/>
              <a:pathLst>
                <a:path w="2774" h="725" extrusionOk="0">
                  <a:moveTo>
                    <a:pt x="347" y="0"/>
                  </a:moveTo>
                  <a:cubicBezTo>
                    <a:pt x="158" y="0"/>
                    <a:pt x="1" y="158"/>
                    <a:pt x="1" y="378"/>
                  </a:cubicBezTo>
                  <a:cubicBezTo>
                    <a:pt x="1" y="567"/>
                    <a:pt x="158" y="725"/>
                    <a:pt x="347" y="725"/>
                  </a:cubicBezTo>
                  <a:lnTo>
                    <a:pt x="2395" y="725"/>
                  </a:lnTo>
                  <a:cubicBezTo>
                    <a:pt x="2616" y="725"/>
                    <a:pt x="2773" y="567"/>
                    <a:pt x="2773" y="378"/>
                  </a:cubicBezTo>
                  <a:cubicBezTo>
                    <a:pt x="2710" y="158"/>
                    <a:pt x="2553"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271;p73">
              <a:extLst>
                <a:ext uri="{FF2B5EF4-FFF2-40B4-BE49-F238E27FC236}">
                  <a16:creationId xmlns:a16="http://schemas.microsoft.com/office/drawing/2014/main" id="{53827AAE-239D-4B57-8BF3-E337BFEC3647}"/>
                </a:ext>
              </a:extLst>
            </p:cNvPr>
            <p:cNvSpPr/>
            <p:nvPr/>
          </p:nvSpPr>
          <p:spPr>
            <a:xfrm>
              <a:off x="-2281500" y="2581425"/>
              <a:ext cx="69350" cy="18150"/>
            </a:xfrm>
            <a:custGeom>
              <a:avLst/>
              <a:gdLst/>
              <a:ahLst/>
              <a:cxnLst/>
              <a:rect l="l" t="t" r="r" b="b"/>
              <a:pathLst>
                <a:path w="2774" h="726" extrusionOk="0">
                  <a:moveTo>
                    <a:pt x="347" y="1"/>
                  </a:moveTo>
                  <a:cubicBezTo>
                    <a:pt x="158" y="1"/>
                    <a:pt x="1" y="158"/>
                    <a:pt x="1" y="347"/>
                  </a:cubicBezTo>
                  <a:cubicBezTo>
                    <a:pt x="1" y="568"/>
                    <a:pt x="158" y="725"/>
                    <a:pt x="347" y="725"/>
                  </a:cubicBezTo>
                  <a:lnTo>
                    <a:pt x="2395" y="725"/>
                  </a:lnTo>
                  <a:cubicBezTo>
                    <a:pt x="2616" y="725"/>
                    <a:pt x="2773" y="568"/>
                    <a:pt x="2773" y="347"/>
                  </a:cubicBezTo>
                  <a:cubicBezTo>
                    <a:pt x="2710" y="158"/>
                    <a:pt x="2553"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272;p73">
              <a:extLst>
                <a:ext uri="{FF2B5EF4-FFF2-40B4-BE49-F238E27FC236}">
                  <a16:creationId xmlns:a16="http://schemas.microsoft.com/office/drawing/2014/main" id="{43EE0B8D-B8C2-46DF-91C3-7AD99DB2894F}"/>
                </a:ext>
              </a:extLst>
            </p:cNvPr>
            <p:cNvSpPr/>
            <p:nvPr/>
          </p:nvSpPr>
          <p:spPr>
            <a:xfrm>
              <a:off x="-2281500" y="2616075"/>
              <a:ext cx="69350" cy="17350"/>
            </a:xfrm>
            <a:custGeom>
              <a:avLst/>
              <a:gdLst/>
              <a:ahLst/>
              <a:cxnLst/>
              <a:rect l="l" t="t" r="r" b="b"/>
              <a:pathLst>
                <a:path w="2774" h="694" extrusionOk="0">
                  <a:moveTo>
                    <a:pt x="347" y="1"/>
                  </a:moveTo>
                  <a:cubicBezTo>
                    <a:pt x="158" y="1"/>
                    <a:pt x="1" y="158"/>
                    <a:pt x="1" y="347"/>
                  </a:cubicBezTo>
                  <a:cubicBezTo>
                    <a:pt x="1" y="536"/>
                    <a:pt x="158" y="694"/>
                    <a:pt x="347" y="694"/>
                  </a:cubicBezTo>
                  <a:lnTo>
                    <a:pt x="2395" y="694"/>
                  </a:lnTo>
                  <a:cubicBezTo>
                    <a:pt x="2616" y="694"/>
                    <a:pt x="2773" y="536"/>
                    <a:pt x="2773" y="347"/>
                  </a:cubicBezTo>
                  <a:cubicBezTo>
                    <a:pt x="2710" y="158"/>
                    <a:pt x="2553"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273;p73">
              <a:extLst>
                <a:ext uri="{FF2B5EF4-FFF2-40B4-BE49-F238E27FC236}">
                  <a16:creationId xmlns:a16="http://schemas.microsoft.com/office/drawing/2014/main" id="{B2B9B149-DF95-4525-96AC-05D1F6E38B8D}"/>
                </a:ext>
              </a:extLst>
            </p:cNvPr>
            <p:cNvSpPr/>
            <p:nvPr/>
          </p:nvSpPr>
          <p:spPr>
            <a:xfrm>
              <a:off x="-2385475" y="2649150"/>
              <a:ext cx="173325" cy="18150"/>
            </a:xfrm>
            <a:custGeom>
              <a:avLst/>
              <a:gdLst/>
              <a:ahLst/>
              <a:cxnLst/>
              <a:rect l="l" t="t" r="r" b="b"/>
              <a:pathLst>
                <a:path w="6933" h="726" extrusionOk="0">
                  <a:moveTo>
                    <a:pt x="348" y="1"/>
                  </a:moveTo>
                  <a:cubicBezTo>
                    <a:pt x="159" y="1"/>
                    <a:pt x="1" y="159"/>
                    <a:pt x="1" y="379"/>
                  </a:cubicBezTo>
                  <a:cubicBezTo>
                    <a:pt x="1" y="568"/>
                    <a:pt x="159" y="726"/>
                    <a:pt x="348" y="726"/>
                  </a:cubicBezTo>
                  <a:lnTo>
                    <a:pt x="6554" y="726"/>
                  </a:lnTo>
                  <a:cubicBezTo>
                    <a:pt x="6775" y="726"/>
                    <a:pt x="6932" y="568"/>
                    <a:pt x="6932" y="379"/>
                  </a:cubicBezTo>
                  <a:cubicBezTo>
                    <a:pt x="6869" y="159"/>
                    <a:pt x="6712" y="1"/>
                    <a:pt x="65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Rettangolo 49">
            <a:extLst>
              <a:ext uri="{FF2B5EF4-FFF2-40B4-BE49-F238E27FC236}">
                <a16:creationId xmlns:a16="http://schemas.microsoft.com/office/drawing/2014/main" id="{2904AF3B-BD5D-4E9B-A548-49BAF0A9B49A}"/>
              </a:ext>
            </a:extLst>
          </p:cNvPr>
          <p:cNvSpPr/>
          <p:nvPr/>
        </p:nvSpPr>
        <p:spPr>
          <a:xfrm>
            <a:off x="10861011" y="4065478"/>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Triangolo isoscele 50">
            <a:extLst>
              <a:ext uri="{FF2B5EF4-FFF2-40B4-BE49-F238E27FC236}">
                <a16:creationId xmlns:a16="http://schemas.microsoft.com/office/drawing/2014/main" id="{BF41AA45-4F92-4BAD-8706-D60FA63F0013}"/>
              </a:ext>
            </a:extLst>
          </p:cNvPr>
          <p:cNvSpPr/>
          <p:nvPr/>
        </p:nvSpPr>
        <p:spPr>
          <a:xfrm>
            <a:off x="10861010" y="3909497"/>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Google Shape;641;p50">
            <a:extLst>
              <a:ext uri="{FF2B5EF4-FFF2-40B4-BE49-F238E27FC236}">
                <a16:creationId xmlns:a16="http://schemas.microsoft.com/office/drawing/2014/main" id="{CA9979A8-FCA9-4F7A-87B0-61B8BEF52F9F}"/>
              </a:ext>
            </a:extLst>
          </p:cNvPr>
          <p:cNvSpPr txBox="1">
            <a:spLocks/>
          </p:cNvSpPr>
          <p:nvPr/>
        </p:nvSpPr>
        <p:spPr>
          <a:xfrm>
            <a:off x="4528841" y="4616709"/>
            <a:ext cx="7663159" cy="646535"/>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Direttive 2014:</a:t>
            </a:r>
          </a:p>
          <a:p>
            <a:pPr>
              <a:spcBef>
                <a:spcPts val="0"/>
              </a:spcBef>
              <a:buFont typeface="Wingdings" panose="05000000000000000000" pitchFamily="2" charset="2"/>
              <a:buChar char="§"/>
            </a:pPr>
            <a:r>
              <a:rPr lang="it-IT" sz="1330" b="1" dirty="0">
                <a:solidFill>
                  <a:schemeClr val="tx1">
                    <a:lumMod val="65000"/>
                    <a:lumOff val="35000"/>
                  </a:schemeClr>
                </a:solidFill>
                <a:latin typeface="Bookman Old Style" panose="02050604050505020204" pitchFamily="18" charset="0"/>
              </a:rPr>
              <a:t>2014/23/UE </a:t>
            </a: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Direttiva 2014/23/UE del Parlamento europeo e del Consiglio, del 26 febbraio 2014 , sull’aggiudicazione dei contratti di concessione</a:t>
            </a:r>
            <a:r>
              <a:rPr lang="it-IT" sz="1330" dirty="0">
                <a:solidFill>
                  <a:schemeClr val="tx1">
                    <a:lumMod val="65000"/>
                    <a:lumOff val="35000"/>
                  </a:schemeClr>
                </a:solidFill>
                <a:latin typeface="Bookman Old Style" panose="02050604050505020204" pitchFamily="18" charset="0"/>
              </a:rPr>
              <a:t>»</a:t>
            </a:r>
          </a:p>
          <a:p>
            <a:pPr>
              <a:spcBef>
                <a:spcPts val="0"/>
              </a:spcBef>
              <a:buFont typeface="Wingdings" panose="05000000000000000000" pitchFamily="2" charset="2"/>
              <a:buChar char="§"/>
            </a:pPr>
            <a:r>
              <a:rPr lang="it-IT" sz="1330" b="1" dirty="0">
                <a:solidFill>
                  <a:schemeClr val="tx1">
                    <a:lumMod val="65000"/>
                    <a:lumOff val="35000"/>
                  </a:schemeClr>
                </a:solidFill>
                <a:latin typeface="Bookman Old Style" panose="02050604050505020204" pitchFamily="18" charset="0"/>
              </a:rPr>
              <a:t>2014/24/UE </a:t>
            </a: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Direttiva 2014/24/UE del Parlamento europeo e del Consiglio, del 26 febbraio 2014 , sugli appalti pubblici e che abroga la direttiva 2004/18/CE</a:t>
            </a:r>
            <a:r>
              <a:rPr lang="it-IT" sz="1330" dirty="0">
                <a:solidFill>
                  <a:schemeClr val="tx1">
                    <a:lumMod val="65000"/>
                    <a:lumOff val="35000"/>
                  </a:schemeClr>
                </a:solidFill>
                <a:latin typeface="Bookman Old Style" panose="02050604050505020204" pitchFamily="18" charset="0"/>
              </a:rPr>
              <a:t>»</a:t>
            </a:r>
          </a:p>
          <a:p>
            <a:pPr>
              <a:spcBef>
                <a:spcPts val="0"/>
              </a:spcBef>
              <a:buFont typeface="Wingdings" panose="05000000000000000000" pitchFamily="2" charset="2"/>
              <a:buChar char="§"/>
            </a:pPr>
            <a:r>
              <a:rPr lang="it-IT" sz="1330" b="1" dirty="0">
                <a:solidFill>
                  <a:schemeClr val="tx1">
                    <a:lumMod val="65000"/>
                    <a:lumOff val="35000"/>
                  </a:schemeClr>
                </a:solidFill>
                <a:latin typeface="Bookman Old Style" panose="02050604050505020204" pitchFamily="18" charset="0"/>
              </a:rPr>
              <a:t>2014/25/UE </a:t>
            </a: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Direttiva 2014/25/UE del Parlamento europeo e del Consiglio, del 26 febbraio 2014 , sulle procedure d’appalto degli enti erogatori nei settori dell’acqua, dell’energia, dei trasporti e dei servizi postali e che abroga la direttiva 2004/17/CE</a:t>
            </a:r>
            <a:r>
              <a:rPr lang="it-IT" sz="1330" dirty="0">
                <a:solidFill>
                  <a:schemeClr val="tx1">
                    <a:lumMod val="65000"/>
                    <a:lumOff val="35000"/>
                  </a:schemeClr>
                </a:solidFill>
                <a:latin typeface="Bookman Old Style" panose="02050604050505020204" pitchFamily="18" charset="0"/>
              </a:rPr>
              <a:t>»</a:t>
            </a: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p:txBody>
      </p:sp>
      <p:sp>
        <p:nvSpPr>
          <p:cNvPr id="53" name="Google Shape;8768;p74">
            <a:extLst>
              <a:ext uri="{FF2B5EF4-FFF2-40B4-BE49-F238E27FC236}">
                <a16:creationId xmlns:a16="http://schemas.microsoft.com/office/drawing/2014/main" id="{AD890D59-726C-42F4-B108-2F5092FE563E}"/>
              </a:ext>
            </a:extLst>
          </p:cNvPr>
          <p:cNvSpPr/>
          <p:nvPr/>
        </p:nvSpPr>
        <p:spPr>
          <a:xfrm>
            <a:off x="10965657" y="4192073"/>
            <a:ext cx="329962" cy="327309"/>
          </a:xfrm>
          <a:custGeom>
            <a:avLst/>
            <a:gdLst/>
            <a:ahLst/>
            <a:cxnLst/>
            <a:rect l="l" t="t" r="r" b="b"/>
            <a:pathLst>
              <a:path w="11816" h="11721" extrusionOk="0">
                <a:moveTo>
                  <a:pt x="2395" y="631"/>
                </a:moveTo>
                <a:cubicBezTo>
                  <a:pt x="2584" y="631"/>
                  <a:pt x="2742" y="789"/>
                  <a:pt x="2742" y="978"/>
                </a:cubicBezTo>
                <a:cubicBezTo>
                  <a:pt x="2742" y="1167"/>
                  <a:pt x="2584" y="1324"/>
                  <a:pt x="2395" y="1324"/>
                </a:cubicBezTo>
                <a:lnTo>
                  <a:pt x="1009" y="1324"/>
                </a:lnTo>
                <a:cubicBezTo>
                  <a:pt x="820" y="1324"/>
                  <a:pt x="663" y="1167"/>
                  <a:pt x="663" y="978"/>
                </a:cubicBezTo>
                <a:cubicBezTo>
                  <a:pt x="663" y="789"/>
                  <a:pt x="820" y="631"/>
                  <a:pt x="1009" y="631"/>
                </a:cubicBezTo>
                <a:close/>
                <a:moveTo>
                  <a:pt x="6554" y="631"/>
                </a:moveTo>
                <a:cubicBezTo>
                  <a:pt x="6774" y="631"/>
                  <a:pt x="6932" y="789"/>
                  <a:pt x="6932" y="978"/>
                </a:cubicBezTo>
                <a:cubicBezTo>
                  <a:pt x="6932" y="1167"/>
                  <a:pt x="6774" y="1324"/>
                  <a:pt x="6554" y="1324"/>
                </a:cubicBezTo>
                <a:lnTo>
                  <a:pt x="5199" y="1324"/>
                </a:lnTo>
                <a:cubicBezTo>
                  <a:pt x="4979" y="1324"/>
                  <a:pt x="4821" y="1167"/>
                  <a:pt x="4821" y="978"/>
                </a:cubicBezTo>
                <a:cubicBezTo>
                  <a:pt x="4821" y="789"/>
                  <a:pt x="4979" y="631"/>
                  <a:pt x="5199" y="631"/>
                </a:cubicBezTo>
                <a:close/>
                <a:moveTo>
                  <a:pt x="10776" y="631"/>
                </a:moveTo>
                <a:cubicBezTo>
                  <a:pt x="10965" y="631"/>
                  <a:pt x="11122" y="789"/>
                  <a:pt x="11122" y="978"/>
                </a:cubicBezTo>
                <a:cubicBezTo>
                  <a:pt x="11122" y="1167"/>
                  <a:pt x="10965" y="1324"/>
                  <a:pt x="10776" y="1324"/>
                </a:cubicBezTo>
                <a:lnTo>
                  <a:pt x="9389" y="1324"/>
                </a:lnTo>
                <a:cubicBezTo>
                  <a:pt x="9200" y="1324"/>
                  <a:pt x="9043" y="1167"/>
                  <a:pt x="9043" y="978"/>
                </a:cubicBezTo>
                <a:cubicBezTo>
                  <a:pt x="9043" y="789"/>
                  <a:pt x="9200" y="631"/>
                  <a:pt x="9389" y="631"/>
                </a:cubicBezTo>
                <a:close/>
                <a:moveTo>
                  <a:pt x="7279" y="4790"/>
                </a:moveTo>
                <a:cubicBezTo>
                  <a:pt x="7468" y="4790"/>
                  <a:pt x="7625" y="4947"/>
                  <a:pt x="7625" y="5136"/>
                </a:cubicBezTo>
                <a:lnTo>
                  <a:pt x="7625" y="6554"/>
                </a:lnTo>
                <a:cubicBezTo>
                  <a:pt x="7625" y="6775"/>
                  <a:pt x="7468" y="6932"/>
                  <a:pt x="7279" y="6932"/>
                </a:cubicBezTo>
                <a:lnTo>
                  <a:pt x="4506" y="6932"/>
                </a:lnTo>
                <a:cubicBezTo>
                  <a:pt x="4317" y="6932"/>
                  <a:pt x="4160" y="6775"/>
                  <a:pt x="4160" y="6554"/>
                </a:cubicBezTo>
                <a:lnTo>
                  <a:pt x="4160" y="5136"/>
                </a:lnTo>
                <a:cubicBezTo>
                  <a:pt x="4160" y="4947"/>
                  <a:pt x="4317" y="4790"/>
                  <a:pt x="4506" y="4790"/>
                </a:cubicBezTo>
                <a:close/>
                <a:moveTo>
                  <a:pt x="2395" y="10398"/>
                </a:moveTo>
                <a:cubicBezTo>
                  <a:pt x="2584" y="10398"/>
                  <a:pt x="2742" y="10555"/>
                  <a:pt x="2742" y="10744"/>
                </a:cubicBezTo>
                <a:cubicBezTo>
                  <a:pt x="2742" y="10933"/>
                  <a:pt x="2584" y="11091"/>
                  <a:pt x="2395" y="11091"/>
                </a:cubicBezTo>
                <a:lnTo>
                  <a:pt x="1009" y="11091"/>
                </a:lnTo>
                <a:cubicBezTo>
                  <a:pt x="820" y="11091"/>
                  <a:pt x="663" y="10933"/>
                  <a:pt x="663" y="10744"/>
                </a:cubicBezTo>
                <a:cubicBezTo>
                  <a:pt x="663" y="10555"/>
                  <a:pt x="820" y="10398"/>
                  <a:pt x="1009" y="10398"/>
                </a:cubicBezTo>
                <a:close/>
                <a:moveTo>
                  <a:pt x="6585" y="10398"/>
                </a:moveTo>
                <a:cubicBezTo>
                  <a:pt x="6806" y="10398"/>
                  <a:pt x="6964" y="10555"/>
                  <a:pt x="6964" y="10744"/>
                </a:cubicBezTo>
                <a:cubicBezTo>
                  <a:pt x="6964" y="10933"/>
                  <a:pt x="6806" y="11091"/>
                  <a:pt x="6585" y="11091"/>
                </a:cubicBezTo>
                <a:lnTo>
                  <a:pt x="5231" y="11091"/>
                </a:lnTo>
                <a:cubicBezTo>
                  <a:pt x="5010" y="11091"/>
                  <a:pt x="4853" y="10933"/>
                  <a:pt x="4853" y="10744"/>
                </a:cubicBezTo>
                <a:cubicBezTo>
                  <a:pt x="4853" y="10555"/>
                  <a:pt x="5010" y="10398"/>
                  <a:pt x="5231" y="10398"/>
                </a:cubicBezTo>
                <a:close/>
                <a:moveTo>
                  <a:pt x="10776" y="10398"/>
                </a:moveTo>
                <a:cubicBezTo>
                  <a:pt x="10965" y="10398"/>
                  <a:pt x="11122" y="10555"/>
                  <a:pt x="11122" y="10744"/>
                </a:cubicBezTo>
                <a:cubicBezTo>
                  <a:pt x="11122" y="10933"/>
                  <a:pt x="10965" y="11091"/>
                  <a:pt x="10776" y="11091"/>
                </a:cubicBezTo>
                <a:lnTo>
                  <a:pt x="9389" y="11091"/>
                </a:lnTo>
                <a:cubicBezTo>
                  <a:pt x="9200" y="11091"/>
                  <a:pt x="9043" y="10933"/>
                  <a:pt x="9043" y="10744"/>
                </a:cubicBezTo>
                <a:cubicBezTo>
                  <a:pt x="9043" y="10555"/>
                  <a:pt x="9200" y="10398"/>
                  <a:pt x="9389" y="10398"/>
                </a:cubicBezTo>
                <a:close/>
                <a:moveTo>
                  <a:pt x="1009" y="1"/>
                </a:moveTo>
                <a:cubicBezTo>
                  <a:pt x="410" y="1"/>
                  <a:pt x="1" y="474"/>
                  <a:pt x="1" y="1009"/>
                </a:cubicBezTo>
                <a:cubicBezTo>
                  <a:pt x="1" y="1608"/>
                  <a:pt x="473" y="2049"/>
                  <a:pt x="1009" y="2049"/>
                </a:cubicBezTo>
                <a:lnTo>
                  <a:pt x="1356" y="2049"/>
                </a:lnTo>
                <a:lnTo>
                  <a:pt x="1356" y="2395"/>
                </a:lnTo>
                <a:cubicBezTo>
                  <a:pt x="1356" y="2994"/>
                  <a:pt x="1828" y="3403"/>
                  <a:pt x="2395" y="3403"/>
                </a:cubicBezTo>
                <a:lnTo>
                  <a:pt x="5546" y="3403"/>
                </a:lnTo>
                <a:lnTo>
                  <a:pt x="5546" y="4128"/>
                </a:lnTo>
                <a:lnTo>
                  <a:pt x="4506" y="4128"/>
                </a:lnTo>
                <a:cubicBezTo>
                  <a:pt x="3939" y="4128"/>
                  <a:pt x="3466" y="4601"/>
                  <a:pt x="3466" y="5136"/>
                </a:cubicBezTo>
                <a:lnTo>
                  <a:pt x="3466" y="6554"/>
                </a:lnTo>
                <a:cubicBezTo>
                  <a:pt x="3466" y="7153"/>
                  <a:pt x="3939" y="7594"/>
                  <a:pt x="4506" y="7594"/>
                </a:cubicBezTo>
                <a:lnTo>
                  <a:pt x="5546" y="7594"/>
                </a:lnTo>
                <a:lnTo>
                  <a:pt x="5546" y="8287"/>
                </a:lnTo>
                <a:lnTo>
                  <a:pt x="2395" y="8287"/>
                </a:lnTo>
                <a:cubicBezTo>
                  <a:pt x="1797" y="8287"/>
                  <a:pt x="1356" y="8759"/>
                  <a:pt x="1356" y="9326"/>
                </a:cubicBezTo>
                <a:lnTo>
                  <a:pt x="1356" y="9673"/>
                </a:lnTo>
                <a:lnTo>
                  <a:pt x="1009" y="9673"/>
                </a:lnTo>
                <a:cubicBezTo>
                  <a:pt x="410" y="9673"/>
                  <a:pt x="1" y="10146"/>
                  <a:pt x="1" y="10713"/>
                </a:cubicBezTo>
                <a:cubicBezTo>
                  <a:pt x="1" y="11280"/>
                  <a:pt x="473" y="11721"/>
                  <a:pt x="1009" y="11721"/>
                </a:cubicBezTo>
                <a:lnTo>
                  <a:pt x="2395" y="11721"/>
                </a:lnTo>
                <a:cubicBezTo>
                  <a:pt x="2994" y="11721"/>
                  <a:pt x="3403" y="11248"/>
                  <a:pt x="3403" y="10713"/>
                </a:cubicBezTo>
                <a:cubicBezTo>
                  <a:pt x="3403" y="10114"/>
                  <a:pt x="2931" y="9673"/>
                  <a:pt x="2395" y="9673"/>
                </a:cubicBezTo>
                <a:lnTo>
                  <a:pt x="2049" y="9673"/>
                </a:lnTo>
                <a:lnTo>
                  <a:pt x="2049" y="9326"/>
                </a:lnTo>
                <a:cubicBezTo>
                  <a:pt x="2049" y="9137"/>
                  <a:pt x="2206" y="8980"/>
                  <a:pt x="2395" y="8980"/>
                </a:cubicBezTo>
                <a:lnTo>
                  <a:pt x="5546" y="8980"/>
                </a:lnTo>
                <a:lnTo>
                  <a:pt x="5546" y="9673"/>
                </a:lnTo>
                <a:lnTo>
                  <a:pt x="5199" y="9673"/>
                </a:lnTo>
                <a:cubicBezTo>
                  <a:pt x="4601" y="9673"/>
                  <a:pt x="4160" y="10146"/>
                  <a:pt x="4160" y="10713"/>
                </a:cubicBezTo>
                <a:cubicBezTo>
                  <a:pt x="4160" y="11280"/>
                  <a:pt x="4632" y="11721"/>
                  <a:pt x="5199" y="11721"/>
                </a:cubicBezTo>
                <a:lnTo>
                  <a:pt x="6554" y="11721"/>
                </a:lnTo>
                <a:cubicBezTo>
                  <a:pt x="7153" y="11721"/>
                  <a:pt x="7594" y="11248"/>
                  <a:pt x="7594" y="10713"/>
                </a:cubicBezTo>
                <a:cubicBezTo>
                  <a:pt x="7594" y="10114"/>
                  <a:pt x="7121" y="9673"/>
                  <a:pt x="6554" y="9673"/>
                </a:cubicBezTo>
                <a:lnTo>
                  <a:pt x="6207" y="9673"/>
                </a:lnTo>
                <a:lnTo>
                  <a:pt x="6207" y="8980"/>
                </a:lnTo>
                <a:lnTo>
                  <a:pt x="9358" y="8980"/>
                </a:lnTo>
                <a:cubicBezTo>
                  <a:pt x="9547" y="8980"/>
                  <a:pt x="9704" y="9137"/>
                  <a:pt x="9704" y="9326"/>
                </a:cubicBezTo>
                <a:lnTo>
                  <a:pt x="9704" y="9673"/>
                </a:lnTo>
                <a:lnTo>
                  <a:pt x="9358" y="9673"/>
                </a:lnTo>
                <a:cubicBezTo>
                  <a:pt x="8759" y="9673"/>
                  <a:pt x="8350" y="10146"/>
                  <a:pt x="8350" y="10713"/>
                </a:cubicBezTo>
                <a:cubicBezTo>
                  <a:pt x="8350" y="11280"/>
                  <a:pt x="8791" y="11721"/>
                  <a:pt x="9358" y="11721"/>
                </a:cubicBezTo>
                <a:lnTo>
                  <a:pt x="10744" y="11721"/>
                </a:lnTo>
                <a:cubicBezTo>
                  <a:pt x="11311" y="11721"/>
                  <a:pt x="11752" y="11248"/>
                  <a:pt x="11752" y="10713"/>
                </a:cubicBezTo>
                <a:cubicBezTo>
                  <a:pt x="11752" y="10114"/>
                  <a:pt x="11280" y="9673"/>
                  <a:pt x="10744" y="9673"/>
                </a:cubicBezTo>
                <a:lnTo>
                  <a:pt x="10366" y="9673"/>
                </a:lnTo>
                <a:lnTo>
                  <a:pt x="10366" y="9326"/>
                </a:lnTo>
                <a:cubicBezTo>
                  <a:pt x="10366" y="8728"/>
                  <a:pt x="9925" y="8287"/>
                  <a:pt x="9358" y="8287"/>
                </a:cubicBezTo>
                <a:lnTo>
                  <a:pt x="6207" y="8287"/>
                </a:lnTo>
                <a:lnTo>
                  <a:pt x="6207" y="7594"/>
                </a:lnTo>
                <a:lnTo>
                  <a:pt x="7216" y="7594"/>
                </a:lnTo>
                <a:cubicBezTo>
                  <a:pt x="7814" y="7594"/>
                  <a:pt x="8287" y="7121"/>
                  <a:pt x="8287" y="6554"/>
                </a:cubicBezTo>
                <a:lnTo>
                  <a:pt x="8287" y="5136"/>
                </a:lnTo>
                <a:cubicBezTo>
                  <a:pt x="8287" y="4569"/>
                  <a:pt x="7814" y="4128"/>
                  <a:pt x="7216" y="4128"/>
                </a:cubicBezTo>
                <a:lnTo>
                  <a:pt x="6207" y="4128"/>
                </a:lnTo>
                <a:lnTo>
                  <a:pt x="6207" y="3403"/>
                </a:lnTo>
                <a:lnTo>
                  <a:pt x="9389" y="3403"/>
                </a:lnTo>
                <a:cubicBezTo>
                  <a:pt x="9988" y="3403"/>
                  <a:pt x="10429" y="2931"/>
                  <a:pt x="10429" y="2395"/>
                </a:cubicBezTo>
                <a:lnTo>
                  <a:pt x="10429" y="2049"/>
                </a:lnTo>
                <a:lnTo>
                  <a:pt x="10776" y="2049"/>
                </a:lnTo>
                <a:cubicBezTo>
                  <a:pt x="11374" y="2049"/>
                  <a:pt x="11815" y="1576"/>
                  <a:pt x="11815" y="1009"/>
                </a:cubicBezTo>
                <a:cubicBezTo>
                  <a:pt x="11815" y="411"/>
                  <a:pt x="11343" y="1"/>
                  <a:pt x="10776" y="1"/>
                </a:cubicBezTo>
                <a:lnTo>
                  <a:pt x="9389" y="1"/>
                </a:lnTo>
                <a:cubicBezTo>
                  <a:pt x="8822" y="1"/>
                  <a:pt x="8381" y="474"/>
                  <a:pt x="8381" y="1009"/>
                </a:cubicBezTo>
                <a:cubicBezTo>
                  <a:pt x="8381" y="1608"/>
                  <a:pt x="8854" y="2049"/>
                  <a:pt x="9389" y="2049"/>
                </a:cubicBezTo>
                <a:lnTo>
                  <a:pt x="9767" y="2049"/>
                </a:lnTo>
                <a:lnTo>
                  <a:pt x="9767" y="2395"/>
                </a:lnTo>
                <a:cubicBezTo>
                  <a:pt x="9767" y="2584"/>
                  <a:pt x="9610" y="2742"/>
                  <a:pt x="9389" y="2742"/>
                </a:cubicBezTo>
                <a:lnTo>
                  <a:pt x="6239" y="2742"/>
                </a:lnTo>
                <a:lnTo>
                  <a:pt x="6239" y="2049"/>
                </a:lnTo>
                <a:lnTo>
                  <a:pt x="6617" y="2049"/>
                </a:lnTo>
                <a:cubicBezTo>
                  <a:pt x="7184" y="2049"/>
                  <a:pt x="7625" y="1576"/>
                  <a:pt x="7625" y="1009"/>
                </a:cubicBezTo>
                <a:cubicBezTo>
                  <a:pt x="7625" y="411"/>
                  <a:pt x="7153" y="1"/>
                  <a:pt x="6617" y="1"/>
                </a:cubicBezTo>
                <a:lnTo>
                  <a:pt x="5231" y="1"/>
                </a:lnTo>
                <a:cubicBezTo>
                  <a:pt x="4632" y="1"/>
                  <a:pt x="4191" y="474"/>
                  <a:pt x="4191" y="1009"/>
                </a:cubicBezTo>
                <a:cubicBezTo>
                  <a:pt x="4191" y="1608"/>
                  <a:pt x="4664" y="2049"/>
                  <a:pt x="5231" y="2049"/>
                </a:cubicBezTo>
                <a:lnTo>
                  <a:pt x="5577" y="2049"/>
                </a:lnTo>
                <a:lnTo>
                  <a:pt x="5577" y="2742"/>
                </a:lnTo>
                <a:lnTo>
                  <a:pt x="2427" y="2742"/>
                </a:lnTo>
                <a:cubicBezTo>
                  <a:pt x="2238" y="2742"/>
                  <a:pt x="2080" y="2584"/>
                  <a:pt x="2080" y="2395"/>
                </a:cubicBezTo>
                <a:lnTo>
                  <a:pt x="2080" y="2049"/>
                </a:lnTo>
                <a:lnTo>
                  <a:pt x="2427" y="2049"/>
                </a:lnTo>
                <a:cubicBezTo>
                  <a:pt x="3025" y="2049"/>
                  <a:pt x="3466" y="1576"/>
                  <a:pt x="3466" y="1009"/>
                </a:cubicBezTo>
                <a:cubicBezTo>
                  <a:pt x="3466" y="411"/>
                  <a:pt x="2994" y="1"/>
                  <a:pt x="242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Rettangolo 53">
            <a:extLst>
              <a:ext uri="{FF2B5EF4-FFF2-40B4-BE49-F238E27FC236}">
                <a16:creationId xmlns:a16="http://schemas.microsoft.com/office/drawing/2014/main" id="{1306A6FE-5ECF-4A67-B827-5C797808652A}"/>
              </a:ext>
            </a:extLst>
          </p:cNvPr>
          <p:cNvSpPr/>
          <p:nvPr/>
        </p:nvSpPr>
        <p:spPr>
          <a:xfrm>
            <a:off x="7602867" y="3141973"/>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Triangolo isoscele 54">
            <a:extLst>
              <a:ext uri="{FF2B5EF4-FFF2-40B4-BE49-F238E27FC236}">
                <a16:creationId xmlns:a16="http://schemas.microsoft.com/office/drawing/2014/main" id="{3995E34D-C574-4CB9-B84F-0B9AF5012A57}"/>
              </a:ext>
            </a:extLst>
          </p:cNvPr>
          <p:cNvSpPr/>
          <p:nvPr/>
        </p:nvSpPr>
        <p:spPr>
          <a:xfrm rot="10800000">
            <a:off x="7602867" y="3602822"/>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Google Shape;641;p50">
            <a:extLst>
              <a:ext uri="{FF2B5EF4-FFF2-40B4-BE49-F238E27FC236}">
                <a16:creationId xmlns:a16="http://schemas.microsoft.com/office/drawing/2014/main" id="{3F728E88-0599-4CFA-9784-28C4398600A0}"/>
              </a:ext>
            </a:extLst>
          </p:cNvPr>
          <p:cNvSpPr txBox="1">
            <a:spLocks/>
          </p:cNvSpPr>
          <p:nvPr/>
        </p:nvSpPr>
        <p:spPr>
          <a:xfrm>
            <a:off x="7486745" y="2426773"/>
            <a:ext cx="2096526" cy="575752"/>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Crisi economica</a:t>
            </a:r>
          </a:p>
          <a:p>
            <a:pPr marL="0" indent="0">
              <a:spcBef>
                <a:spcPts val="0"/>
              </a:spcBef>
              <a:buFont typeface="Arial" panose="020B0604020202020204" pitchFamily="34" charset="0"/>
              <a:buNone/>
            </a:pPr>
            <a:r>
              <a:rPr lang="it-IT" sz="1330" dirty="0">
                <a:solidFill>
                  <a:schemeClr val="tx1">
                    <a:lumMod val="65000"/>
                    <a:lumOff val="35000"/>
                  </a:schemeClr>
                </a:solidFill>
                <a:latin typeface="Bookman Old Style" panose="02050604050505020204" pitchFamily="18" charset="0"/>
              </a:rPr>
              <a:t>otre 600 modifiche tra il 2011 ed il 2015</a:t>
            </a:r>
          </a:p>
        </p:txBody>
      </p:sp>
      <p:grpSp>
        <p:nvGrpSpPr>
          <p:cNvPr id="65" name="Google Shape;8300;p73">
            <a:extLst>
              <a:ext uri="{FF2B5EF4-FFF2-40B4-BE49-F238E27FC236}">
                <a16:creationId xmlns:a16="http://schemas.microsoft.com/office/drawing/2014/main" id="{2F97A7F8-A315-41D6-AB87-7B0AD9CEBF56}"/>
              </a:ext>
            </a:extLst>
          </p:cNvPr>
          <p:cNvGrpSpPr/>
          <p:nvPr/>
        </p:nvGrpSpPr>
        <p:grpSpPr>
          <a:xfrm>
            <a:off x="7721218" y="3284803"/>
            <a:ext cx="302554" cy="303359"/>
            <a:chOff x="-2060175" y="2768875"/>
            <a:chExt cx="291450" cy="292225"/>
          </a:xfrm>
          <a:solidFill>
            <a:schemeClr val="bg1"/>
          </a:solidFill>
        </p:grpSpPr>
        <p:sp>
          <p:nvSpPr>
            <p:cNvPr id="66" name="Google Shape;8301;p73">
              <a:extLst>
                <a:ext uri="{FF2B5EF4-FFF2-40B4-BE49-F238E27FC236}">
                  <a16:creationId xmlns:a16="http://schemas.microsoft.com/office/drawing/2014/main" id="{12A2311A-D5FB-4AA4-88BF-B290C744D5C5}"/>
                </a:ext>
              </a:extLst>
            </p:cNvPr>
            <p:cNvSpPr/>
            <p:nvPr/>
          </p:nvSpPr>
          <p:spPr>
            <a:xfrm>
              <a:off x="-2060175" y="2768875"/>
              <a:ext cx="291450" cy="292225"/>
            </a:xfrm>
            <a:custGeom>
              <a:avLst/>
              <a:gdLst/>
              <a:ahLst/>
              <a:cxnLst/>
              <a:rect l="l" t="t" r="r" b="b"/>
              <a:pathLst>
                <a:path w="11658" h="11689" extrusionOk="0">
                  <a:moveTo>
                    <a:pt x="10649" y="662"/>
                  </a:moveTo>
                  <a:cubicBezTo>
                    <a:pt x="10838" y="662"/>
                    <a:pt x="10996" y="820"/>
                    <a:pt x="10996" y="1009"/>
                  </a:cubicBezTo>
                  <a:cubicBezTo>
                    <a:pt x="10996" y="1198"/>
                    <a:pt x="10838" y="1355"/>
                    <a:pt x="10649" y="1355"/>
                  </a:cubicBezTo>
                  <a:lnTo>
                    <a:pt x="1040" y="1355"/>
                  </a:lnTo>
                  <a:cubicBezTo>
                    <a:pt x="851" y="1355"/>
                    <a:pt x="694" y="1198"/>
                    <a:pt x="694" y="1009"/>
                  </a:cubicBezTo>
                  <a:cubicBezTo>
                    <a:pt x="694" y="820"/>
                    <a:pt x="851" y="662"/>
                    <a:pt x="1040" y="662"/>
                  </a:cubicBezTo>
                  <a:close/>
                  <a:moveTo>
                    <a:pt x="10303" y="2049"/>
                  </a:moveTo>
                  <a:lnTo>
                    <a:pt x="10303" y="7908"/>
                  </a:lnTo>
                  <a:cubicBezTo>
                    <a:pt x="10334" y="8097"/>
                    <a:pt x="10177" y="8255"/>
                    <a:pt x="9988" y="8255"/>
                  </a:cubicBezTo>
                  <a:lnTo>
                    <a:pt x="1702" y="8255"/>
                  </a:lnTo>
                  <a:cubicBezTo>
                    <a:pt x="1513" y="8255"/>
                    <a:pt x="1355" y="8097"/>
                    <a:pt x="1355" y="7908"/>
                  </a:cubicBezTo>
                  <a:lnTo>
                    <a:pt x="1355" y="2049"/>
                  </a:lnTo>
                  <a:close/>
                  <a:moveTo>
                    <a:pt x="5797" y="10271"/>
                  </a:moveTo>
                  <a:cubicBezTo>
                    <a:pt x="5986" y="10271"/>
                    <a:pt x="6144" y="10429"/>
                    <a:pt x="6144" y="10618"/>
                  </a:cubicBezTo>
                  <a:cubicBezTo>
                    <a:pt x="6144" y="10807"/>
                    <a:pt x="5986" y="10964"/>
                    <a:pt x="5797" y="10964"/>
                  </a:cubicBezTo>
                  <a:cubicBezTo>
                    <a:pt x="5608" y="10964"/>
                    <a:pt x="5451" y="10807"/>
                    <a:pt x="5451" y="10618"/>
                  </a:cubicBezTo>
                  <a:cubicBezTo>
                    <a:pt x="5451" y="10429"/>
                    <a:pt x="5608" y="10271"/>
                    <a:pt x="5797" y="10271"/>
                  </a:cubicBezTo>
                  <a:close/>
                  <a:moveTo>
                    <a:pt x="1040" y="1"/>
                  </a:moveTo>
                  <a:cubicBezTo>
                    <a:pt x="473" y="1"/>
                    <a:pt x="1" y="473"/>
                    <a:pt x="1" y="1009"/>
                  </a:cubicBezTo>
                  <a:cubicBezTo>
                    <a:pt x="1" y="1450"/>
                    <a:pt x="284" y="1828"/>
                    <a:pt x="694" y="1986"/>
                  </a:cubicBezTo>
                  <a:lnTo>
                    <a:pt x="694" y="7908"/>
                  </a:lnTo>
                  <a:cubicBezTo>
                    <a:pt x="694" y="8444"/>
                    <a:pt x="1166" y="8917"/>
                    <a:pt x="1702" y="8917"/>
                  </a:cubicBezTo>
                  <a:lnTo>
                    <a:pt x="5482" y="8917"/>
                  </a:lnTo>
                  <a:lnTo>
                    <a:pt x="5482" y="9673"/>
                  </a:lnTo>
                  <a:cubicBezTo>
                    <a:pt x="5104" y="9830"/>
                    <a:pt x="4821" y="10177"/>
                    <a:pt x="4821" y="10649"/>
                  </a:cubicBezTo>
                  <a:cubicBezTo>
                    <a:pt x="4821" y="11216"/>
                    <a:pt x="5293" y="11689"/>
                    <a:pt x="5829" y="11689"/>
                  </a:cubicBezTo>
                  <a:cubicBezTo>
                    <a:pt x="6396" y="11689"/>
                    <a:pt x="6869" y="11216"/>
                    <a:pt x="6869" y="10649"/>
                  </a:cubicBezTo>
                  <a:cubicBezTo>
                    <a:pt x="6869" y="10240"/>
                    <a:pt x="6585" y="9830"/>
                    <a:pt x="6207" y="9673"/>
                  </a:cubicBezTo>
                  <a:lnTo>
                    <a:pt x="6207" y="8917"/>
                  </a:lnTo>
                  <a:lnTo>
                    <a:pt x="10019" y="8917"/>
                  </a:lnTo>
                  <a:cubicBezTo>
                    <a:pt x="10555" y="8917"/>
                    <a:pt x="11027" y="8444"/>
                    <a:pt x="11027" y="7908"/>
                  </a:cubicBezTo>
                  <a:lnTo>
                    <a:pt x="11027" y="1986"/>
                  </a:lnTo>
                  <a:cubicBezTo>
                    <a:pt x="11405" y="1828"/>
                    <a:pt x="11657" y="1450"/>
                    <a:pt x="11657" y="1009"/>
                  </a:cubicBezTo>
                  <a:cubicBezTo>
                    <a:pt x="11657" y="473"/>
                    <a:pt x="11185" y="1"/>
                    <a:pt x="106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8302;p73">
              <a:extLst>
                <a:ext uri="{FF2B5EF4-FFF2-40B4-BE49-F238E27FC236}">
                  <a16:creationId xmlns:a16="http://schemas.microsoft.com/office/drawing/2014/main" id="{A555BC47-D50A-44DC-A924-40638BC9A1AF}"/>
                </a:ext>
              </a:extLst>
            </p:cNvPr>
            <p:cNvSpPr/>
            <p:nvPr/>
          </p:nvSpPr>
          <p:spPr>
            <a:xfrm>
              <a:off x="-2008975" y="2855525"/>
              <a:ext cx="189050" cy="84500"/>
            </a:xfrm>
            <a:custGeom>
              <a:avLst/>
              <a:gdLst/>
              <a:ahLst/>
              <a:cxnLst/>
              <a:rect l="l" t="t" r="r" b="b"/>
              <a:pathLst>
                <a:path w="7562" h="3380" extrusionOk="0">
                  <a:moveTo>
                    <a:pt x="6553" y="0"/>
                  </a:moveTo>
                  <a:cubicBezTo>
                    <a:pt x="6144" y="0"/>
                    <a:pt x="6081" y="504"/>
                    <a:pt x="6427" y="662"/>
                  </a:cubicBezTo>
                  <a:lnTo>
                    <a:pt x="4474" y="2584"/>
                  </a:lnTo>
                  <a:lnTo>
                    <a:pt x="2647" y="788"/>
                  </a:lnTo>
                  <a:cubicBezTo>
                    <a:pt x="2584" y="725"/>
                    <a:pt x="2497" y="693"/>
                    <a:pt x="2410" y="693"/>
                  </a:cubicBezTo>
                  <a:cubicBezTo>
                    <a:pt x="2324" y="693"/>
                    <a:pt x="2237" y="725"/>
                    <a:pt x="2174" y="788"/>
                  </a:cubicBezTo>
                  <a:lnTo>
                    <a:pt x="126" y="2836"/>
                  </a:lnTo>
                  <a:cubicBezTo>
                    <a:pt x="0" y="2930"/>
                    <a:pt x="0" y="3182"/>
                    <a:pt x="126" y="3308"/>
                  </a:cubicBezTo>
                  <a:cubicBezTo>
                    <a:pt x="189" y="3356"/>
                    <a:pt x="276" y="3379"/>
                    <a:pt x="363" y="3379"/>
                  </a:cubicBezTo>
                  <a:cubicBezTo>
                    <a:pt x="449" y="3379"/>
                    <a:pt x="536" y="3356"/>
                    <a:pt x="599" y="3308"/>
                  </a:cubicBezTo>
                  <a:lnTo>
                    <a:pt x="2426" y="1481"/>
                  </a:lnTo>
                  <a:lnTo>
                    <a:pt x="4222" y="3308"/>
                  </a:lnTo>
                  <a:cubicBezTo>
                    <a:pt x="4285" y="3356"/>
                    <a:pt x="4372" y="3379"/>
                    <a:pt x="4458" y="3379"/>
                  </a:cubicBezTo>
                  <a:cubicBezTo>
                    <a:pt x="4545" y="3379"/>
                    <a:pt x="4632" y="3356"/>
                    <a:pt x="4695" y="3308"/>
                  </a:cubicBezTo>
                  <a:lnTo>
                    <a:pt x="6900" y="1134"/>
                  </a:lnTo>
                  <a:cubicBezTo>
                    <a:pt x="6931" y="1260"/>
                    <a:pt x="7057" y="1355"/>
                    <a:pt x="7215" y="1355"/>
                  </a:cubicBezTo>
                  <a:cubicBezTo>
                    <a:pt x="7404" y="1355"/>
                    <a:pt x="7562" y="1197"/>
                    <a:pt x="7562" y="1008"/>
                  </a:cubicBezTo>
                  <a:lnTo>
                    <a:pt x="7562" y="347"/>
                  </a:lnTo>
                  <a:cubicBezTo>
                    <a:pt x="7562" y="158"/>
                    <a:pt x="7467" y="0"/>
                    <a:pt x="72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681776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T.A.R. Torino, Sez. II, 7 marzo 2019, n. 260</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01421" y="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955540" y="424830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287144" y="26323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287144" y="3561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44704" y="46019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44704" y="469493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329790" y="71527"/>
            <a:ext cx="9766420" cy="5632311"/>
          </a:xfrm>
          <a:prstGeom prst="rect">
            <a:avLst/>
          </a:prstGeom>
          <a:noFill/>
        </p:spPr>
        <p:txBody>
          <a:bodyPr wrap="square" rtlCol="0">
            <a:spAutoFit/>
          </a:bodyPr>
          <a:lstStyle/>
          <a:p>
            <a:pPr algn="just"/>
            <a:r>
              <a:rPr lang="it-IT" sz="1200" i="1" dirty="0">
                <a:solidFill>
                  <a:schemeClr val="tx1">
                    <a:lumMod val="65000"/>
                    <a:lumOff val="35000"/>
                  </a:schemeClr>
                </a:solidFill>
                <a:latin typeface="Bookman Old Style" panose="02050604050505020204" pitchFamily="18" charset="0"/>
              </a:rPr>
              <a:t>Né la soluzione normativa implica, come sostenuto in discussione della difesa dell’amministrazione, che si vanificherebbe a priori ogni utilità del concordato con continuità aziendale; ciò innanzitutto perché un’istanza di concordato in bianco non è, se non a determinate condizioni (su cui infra), equiparabile ad un concordato con continuità aziendale già autorizzato; in secondo luogo perché </a:t>
            </a:r>
            <a:r>
              <a:rPr lang="it-IT" sz="1200" b="1" i="1" dirty="0">
                <a:solidFill>
                  <a:schemeClr val="tx1">
                    <a:lumMod val="65000"/>
                    <a:lumOff val="35000"/>
                  </a:schemeClr>
                </a:solidFill>
                <a:latin typeface="Bookman Old Style" panose="02050604050505020204" pitchFamily="18" charset="0"/>
              </a:rPr>
              <a:t>diverso esplicito bilanciamento di interessi viene effettuato dal legislatore per quanto concerne i contratti già in corso </a:t>
            </a:r>
            <a:r>
              <a:rPr lang="it-IT" sz="1200" i="1" dirty="0">
                <a:solidFill>
                  <a:schemeClr val="tx1">
                    <a:lumMod val="65000"/>
                    <a:lumOff val="35000"/>
                  </a:schemeClr>
                </a:solidFill>
                <a:latin typeface="Bookman Old Style" panose="02050604050505020204" pitchFamily="18" charset="0"/>
              </a:rPr>
              <a:t>(anche con pubbliche amministrazioni), </a:t>
            </a:r>
            <a:r>
              <a:rPr lang="it-IT" sz="1200" b="1" i="1" dirty="0">
                <a:solidFill>
                  <a:schemeClr val="tx1">
                    <a:lumMod val="65000"/>
                    <a:lumOff val="35000"/>
                  </a:schemeClr>
                </a:solidFill>
                <a:latin typeface="Bookman Old Style" panose="02050604050505020204" pitchFamily="18" charset="0"/>
              </a:rPr>
              <a:t>i quali non si sciolgono per effetto dell’apertura della procedura </a:t>
            </a:r>
            <a:r>
              <a:rPr lang="it-IT" sz="1200" i="1" dirty="0">
                <a:solidFill>
                  <a:schemeClr val="tx1">
                    <a:lumMod val="65000"/>
                    <a:lumOff val="35000"/>
                  </a:schemeClr>
                </a:solidFill>
                <a:latin typeface="Bookman Old Style" panose="02050604050505020204" pitchFamily="18" charset="0"/>
              </a:rPr>
              <a:t>(art. 186 bis co 3 </a:t>
            </a:r>
            <a:r>
              <a:rPr lang="it-IT" sz="1200" i="1" dirty="0" err="1">
                <a:solidFill>
                  <a:schemeClr val="tx1">
                    <a:lumMod val="65000"/>
                    <a:lumOff val="35000"/>
                  </a:schemeClr>
                </a:solidFill>
                <a:latin typeface="Bookman Old Style" panose="02050604050505020204" pitchFamily="18" charset="0"/>
              </a:rPr>
              <a:t>l.f.</a:t>
            </a:r>
            <a:r>
              <a:rPr lang="it-IT" sz="1200" i="1" dirty="0">
                <a:solidFill>
                  <a:schemeClr val="tx1">
                    <a:lumMod val="65000"/>
                    <a:lumOff val="35000"/>
                  </a:schemeClr>
                </a:solidFill>
                <a:latin typeface="Bookman Old Style" panose="02050604050505020204" pitchFamily="18" charset="0"/>
              </a:rPr>
              <a:t> e 110 co. 4 d.lgs. n. 50/2016), così agevolando la sopravvivenza dell’impresa; </a:t>
            </a:r>
            <a:r>
              <a:rPr lang="it-IT" sz="1200" b="1" i="1" dirty="0">
                <a:solidFill>
                  <a:schemeClr val="tx1">
                    <a:lumMod val="65000"/>
                    <a:lumOff val="35000"/>
                  </a:schemeClr>
                </a:solidFill>
                <a:latin typeface="Bookman Old Style" panose="02050604050505020204" pitchFamily="18" charset="0"/>
              </a:rPr>
              <a:t>il bilanciamento dei contrapposti interessi può giustificare in tal caso il rallentamento dei lavori per consentire all’impresa di organizzare un concordato con continuità, posto che, anche la risoluzione, comporterebbe un rallentamento della realizzazione dell’opera pubblica, reso comunque necessario da un eventuale subentro.</a:t>
            </a:r>
          </a:p>
          <a:p>
            <a:pPr algn="just"/>
            <a:r>
              <a:rPr lang="it-IT" sz="1200" b="1" i="1" dirty="0">
                <a:solidFill>
                  <a:schemeClr val="tx1">
                    <a:lumMod val="65000"/>
                    <a:lumOff val="35000"/>
                  </a:schemeClr>
                </a:solidFill>
                <a:latin typeface="Bookman Old Style" panose="02050604050505020204" pitchFamily="18" charset="0"/>
              </a:rPr>
              <a:t>Ben diversa è la condizione di un aspirante aggiudicatario che non ha ancora sottoscritto alcun contratto, né iniziato i lavori.</a:t>
            </a:r>
          </a:p>
          <a:p>
            <a:pPr algn="just"/>
            <a:r>
              <a:rPr lang="it-IT" sz="1200" i="1" dirty="0">
                <a:solidFill>
                  <a:schemeClr val="tx1">
                    <a:lumMod val="65000"/>
                    <a:lumOff val="35000"/>
                  </a:schemeClr>
                </a:solidFill>
                <a:latin typeface="Bookman Old Style" panose="02050604050505020204" pitchFamily="18" charset="0"/>
              </a:rPr>
              <a:t>…omissis…</a:t>
            </a:r>
          </a:p>
          <a:p>
            <a:pPr algn="just"/>
            <a:r>
              <a:rPr lang="it-IT" sz="1200" i="1" dirty="0">
                <a:solidFill>
                  <a:schemeClr val="tx1">
                    <a:lumMod val="65000"/>
                    <a:lumOff val="35000"/>
                  </a:schemeClr>
                </a:solidFill>
                <a:latin typeface="Bookman Old Style" panose="02050604050505020204" pitchFamily="18" charset="0"/>
              </a:rPr>
              <a:t>In sostanza la stazione appaltante e la ... interpretano la normativa come se la stessa imponesse in ogni caso alla stazione appaltante di attendere tutte le esigenze ed i tempi di una procedura concordataria, anche quando questi ultimi collidono palesemente con le scadenze fisiologiche e l’interesse della procedura di gara, imponendo un rallentamento di mesi e di fatto subordinando sempre l’interesse pubblico all’esecuzione di un’opera a quello di un singolo concorrente e dei suoi creditori, per quanto rilevanti.</a:t>
            </a:r>
          </a:p>
          <a:p>
            <a:pPr algn="just"/>
            <a:r>
              <a:rPr lang="it-IT" sz="1200" i="1" dirty="0">
                <a:solidFill>
                  <a:schemeClr val="tx1">
                    <a:lumMod val="65000"/>
                    <a:lumOff val="35000"/>
                  </a:schemeClr>
                </a:solidFill>
                <a:latin typeface="Bookman Old Style" panose="02050604050505020204" pitchFamily="18" charset="0"/>
              </a:rPr>
              <a:t>…omissis…</a:t>
            </a:r>
          </a:p>
          <a:p>
            <a:pPr algn="just"/>
            <a:r>
              <a:rPr lang="it-IT" sz="1200" i="1" dirty="0">
                <a:solidFill>
                  <a:schemeClr val="tx1">
                    <a:lumMod val="65000"/>
                    <a:lumOff val="35000"/>
                  </a:schemeClr>
                </a:solidFill>
                <a:latin typeface="Bookman Old Style" panose="02050604050505020204" pitchFamily="18" charset="0"/>
              </a:rPr>
              <a:t>Gli effetti che l’attesa delle sorti del concordato “in bianco” producono sulla presente procedura portano a ritenere, ad avviso del collegio, che le preoccupazioni di non scoraggiare inutilmente il tempestivo accesso a procedure di ristrutturazione del debito da parte delle imprese (con l’ovvio beneficio di salvare il valore dell’azienda), che sono sottese alla giurisprudenza ed alla normativa secondo cui il concorrente che ha presentato istanza di concordato in bianco non può, per ciò solo, essere ritenuto privo dei requisiti di partecipazione alle gare, debbano essere bilanciate con le esigenze – almeno ugualmente rilevanti - delle procedure di appalto pubblico.</a:t>
            </a:r>
          </a:p>
          <a:p>
            <a:pPr algn="just"/>
            <a:r>
              <a:rPr lang="it-IT" sz="1200" i="1" dirty="0">
                <a:solidFill>
                  <a:schemeClr val="tx1">
                    <a:lumMod val="65000"/>
                    <a:lumOff val="35000"/>
                  </a:schemeClr>
                </a:solidFill>
                <a:latin typeface="Bookman Old Style" panose="02050604050505020204" pitchFamily="18" charset="0"/>
              </a:rPr>
              <a:t>Siffatto bilanciamento risulta per lo più esplicitamente risolto dal legislatore, che vieta ad esempio all’impresa in concordato di svolgere il ruolo di mandataria – art. 186 bis co. 6 </a:t>
            </a:r>
            <a:r>
              <a:rPr lang="it-IT" sz="1200" i="1" dirty="0" err="1">
                <a:solidFill>
                  <a:schemeClr val="tx1">
                    <a:lumMod val="65000"/>
                    <a:lumOff val="35000"/>
                  </a:schemeClr>
                </a:solidFill>
                <a:latin typeface="Bookman Old Style" panose="02050604050505020204" pitchFamily="18" charset="0"/>
              </a:rPr>
              <a:t>l.f.</a:t>
            </a:r>
            <a:r>
              <a:rPr lang="it-IT" sz="1200" i="1" dirty="0">
                <a:solidFill>
                  <a:schemeClr val="tx1">
                    <a:lumMod val="65000"/>
                    <a:lumOff val="35000"/>
                  </a:schemeClr>
                </a:solidFill>
                <a:latin typeface="Bookman Old Style" panose="02050604050505020204" pitchFamily="18" charset="0"/>
              </a:rPr>
              <a:t> - e, per contro, esclude a priori che la presentazione del ricorso contenente domanda di ammissione al concordato preventivo comporti (salvo scelta rimessa proprio al concorrente) la risoluzione di contratti già in essere con la pubblica amministrazione– art. 186 bis co. 3 </a:t>
            </a:r>
            <a:r>
              <a:rPr lang="it-IT" sz="1200" i="1" dirty="0" err="1">
                <a:solidFill>
                  <a:schemeClr val="tx1">
                    <a:lumMod val="65000"/>
                    <a:lumOff val="35000"/>
                  </a:schemeClr>
                </a:solidFill>
                <a:latin typeface="Bookman Old Style" panose="02050604050505020204" pitchFamily="18" charset="0"/>
              </a:rPr>
              <a:t>l.f.</a:t>
            </a:r>
            <a:r>
              <a:rPr lang="it-IT" sz="1200" i="1" dirty="0">
                <a:solidFill>
                  <a:schemeClr val="tx1">
                    <a:lumMod val="65000"/>
                    <a:lumOff val="35000"/>
                  </a:schemeClr>
                </a:solidFill>
                <a:latin typeface="Bookman Old Style" panose="02050604050505020204" pitchFamily="18" charset="0"/>
              </a:rPr>
              <a:t>; lo stesso art. 186 bis co 4 non vieta, dopo la presentazione del ricorso, la “partecipazione” a procedure di gara (salva l’autorizzazione del Tribunale). Tale “non divieto” non equivale tuttavia certo ad un obbligo della procedura di evidenza pubblica di piegarsi alle esigenze della procedura concordataria. </a:t>
            </a:r>
          </a:p>
        </p:txBody>
      </p:sp>
      <p:grpSp>
        <p:nvGrpSpPr>
          <p:cNvPr id="13" name="Google Shape;8913;p74">
            <a:extLst>
              <a:ext uri="{FF2B5EF4-FFF2-40B4-BE49-F238E27FC236}">
                <a16:creationId xmlns:a16="http://schemas.microsoft.com/office/drawing/2014/main" id="{A3CFA779-2988-45EA-B541-26A56DFE990A}"/>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58EE8E63-3AA6-452E-B864-4DF1001B0439}"/>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1E063C10-B229-425F-80C0-2C6424232C4F}"/>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507596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T.A.R. Torino, Sez. II, 7 marzo 2019, n. 260</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91068" y="748655"/>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096210" y="498885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97497" y="101188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97497" y="110483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985374" y="53425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985374" y="543548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329790" y="1068978"/>
            <a:ext cx="9766420" cy="4339650"/>
          </a:xfrm>
          <a:prstGeom prst="rect">
            <a:avLst/>
          </a:prstGeom>
          <a:noFill/>
        </p:spPr>
        <p:txBody>
          <a:bodyPr wrap="square" rtlCol="0">
            <a:spAutoFit/>
          </a:bodyPr>
          <a:lstStyle/>
          <a:p>
            <a:pPr algn="just"/>
            <a:r>
              <a:rPr lang="it-IT" sz="1200" b="1" i="1" dirty="0">
                <a:solidFill>
                  <a:schemeClr val="tx1">
                    <a:lumMod val="65000"/>
                    <a:lumOff val="35000"/>
                  </a:schemeClr>
                </a:solidFill>
                <a:latin typeface="Bookman Old Style" panose="02050604050505020204" pitchFamily="18" charset="0"/>
              </a:rPr>
              <a:t>Gli artt. 80 e 110 del codice dei contratti</a:t>
            </a:r>
            <a:r>
              <a:rPr lang="it-IT" sz="1200" i="1" dirty="0">
                <a:solidFill>
                  <a:schemeClr val="tx1">
                    <a:lumMod val="65000"/>
                    <a:lumOff val="35000"/>
                  </a:schemeClr>
                </a:solidFill>
                <a:latin typeface="Bookman Old Style" panose="02050604050505020204" pitchFamily="18" charset="0"/>
              </a:rPr>
              <a:t>, d’altro canto e senza coordinamento con la legge fallimentare, </a:t>
            </a:r>
            <a:r>
              <a:rPr lang="it-IT" sz="1200" b="1" i="1" dirty="0">
                <a:solidFill>
                  <a:schemeClr val="tx1">
                    <a:lumMod val="65000"/>
                    <a:lumOff val="35000"/>
                  </a:schemeClr>
                </a:solidFill>
                <a:latin typeface="Bookman Old Style" panose="02050604050505020204" pitchFamily="18" charset="0"/>
              </a:rPr>
              <a:t>si limitano a salvaguardare le ragioni del concorrente già ammesso al concordato con continuità aziendale e in nessun caso contemplano la salvaguardia di una situazione incerta quale la fase di ammissione al concordato.</a:t>
            </a:r>
            <a:r>
              <a:rPr lang="it-IT" sz="1200" i="1" dirty="0">
                <a:solidFill>
                  <a:schemeClr val="tx1">
                    <a:lumMod val="65000"/>
                    <a:lumOff val="35000"/>
                  </a:schemeClr>
                </a:solidFill>
                <a:latin typeface="Bookman Old Style" panose="02050604050505020204" pitchFamily="18" charset="0"/>
              </a:rPr>
              <a:t> Nessuna norma, poi, prevede la possibilità di pronunciare l’aggiudicazione nei confronti di una società non ancora definitivamente ammessa al concordato con continuità aziendale, per l’evidente incompatibilità della “definitività” degli impegni che una aggiudicazione implica rispetto alla “incertezza” e fluidità che la fase di ammissione al concordato necessariamente comporta. In sostanza le ragioni del soggetto che ha solo formulato istanza di concordato in bianco vengono prese in considerazione dalla sola legge fallimentare nella unilaterale prospettiva della procedura concordataria.</a:t>
            </a:r>
          </a:p>
          <a:p>
            <a:pPr algn="just"/>
            <a:r>
              <a:rPr lang="it-IT" sz="1200" i="1" dirty="0">
                <a:solidFill>
                  <a:schemeClr val="tx1">
                    <a:lumMod val="65000"/>
                    <a:lumOff val="35000"/>
                  </a:schemeClr>
                </a:solidFill>
                <a:latin typeface="Bookman Old Style" panose="02050604050505020204" pitchFamily="18" charset="0"/>
              </a:rPr>
              <a:t>La norma che demanda al Tribunale fallimentare la valutazione dell’interesse dei creditori all’esercizio della facoltà di proseguire la partecipazione ad un gara non può tuttavia che trovare limite sistematico nel caso in cui tale partecipazione provochi una distorsione delle regole della gara, contemplate dal codice dei contratti pubblici.</a:t>
            </a:r>
          </a:p>
          <a:p>
            <a:pPr algn="just"/>
            <a:r>
              <a:rPr lang="it-IT" sz="1200" i="1" dirty="0">
                <a:solidFill>
                  <a:schemeClr val="tx1">
                    <a:lumMod val="65000"/>
                    <a:lumOff val="35000"/>
                  </a:schemeClr>
                </a:solidFill>
                <a:latin typeface="Bookman Old Style" panose="02050604050505020204" pitchFamily="18" charset="0"/>
              </a:rPr>
              <a:t>Anche volendo interpretare il riferimento alla “partecipazione” dell’impresa nel senso più ampio, per salvaguardare l’impresa, resta l’esigenza di non imporre, per contro, alla gara pubblica la salvaguardia di un singolo concorrente oltre i limiti in cui ciò indurrebbe una paralisi del suo fisiologico dipanarsi; tale ipotesi, infatti, confliggerebbe apertamente con le finalità proprie dell’evidenza pubblica (tra cui spiccano l’efficienza, la celerità, la par condicio dei concorrenti), ed oltretutto si realizzerebbe in un contesto in cui l’unica valutazione prevista è quella del Tribunale fallimentare, interprete delle sole ragioni dei creditori, il quale, come detto, si limita a rimuovere un limite di capacità del concorrente ma non incide certo sulla gestione della gara da parte della stazione appaltante.</a:t>
            </a:r>
          </a:p>
          <a:p>
            <a:pPr algn="just"/>
            <a:r>
              <a:rPr lang="it-IT" sz="1200" i="1" dirty="0">
                <a:solidFill>
                  <a:schemeClr val="tx1">
                    <a:lumMod val="65000"/>
                    <a:lumOff val="35000"/>
                  </a:schemeClr>
                </a:solidFill>
                <a:latin typeface="Bookman Old Style" panose="02050604050505020204" pitchFamily="18" charset="0"/>
              </a:rPr>
              <a:t>Non appare in definitiva al collegio sostenibile, a norma di legge, che il fisiologico andamento di una gara pubblica debba essere de plano subordinato alle tempistiche (oltre che alle incertezze) di una procedura concordataria quando tali tempistiche restano di fatto incompatibili con quelle proprie dell’evidenza pubblica; </a:t>
            </a:r>
          </a:p>
          <a:p>
            <a:pPr algn="just"/>
            <a:r>
              <a:rPr lang="it-IT" sz="1200" i="1" dirty="0">
                <a:solidFill>
                  <a:schemeClr val="tx1">
                    <a:lumMod val="65000"/>
                    <a:lumOff val="35000"/>
                  </a:schemeClr>
                </a:solidFill>
                <a:latin typeface="Bookman Old Style" panose="02050604050505020204" pitchFamily="18" charset="0"/>
              </a:rPr>
              <a:t>…omissis…</a:t>
            </a:r>
          </a:p>
          <a:p>
            <a:pPr algn="just"/>
            <a:endParaRPr lang="it-IT" sz="1200" dirty="0">
              <a:solidFill>
                <a:schemeClr val="tx1">
                  <a:lumMod val="65000"/>
                  <a:lumOff val="35000"/>
                </a:schemeClr>
              </a:solidFill>
              <a:latin typeface="Bookman Old Style" panose="02050604050505020204" pitchFamily="18" charset="0"/>
            </a:endParaRPr>
          </a:p>
        </p:txBody>
      </p:sp>
      <p:grpSp>
        <p:nvGrpSpPr>
          <p:cNvPr id="13" name="Google Shape;8913;p74">
            <a:extLst>
              <a:ext uri="{FF2B5EF4-FFF2-40B4-BE49-F238E27FC236}">
                <a16:creationId xmlns:a16="http://schemas.microsoft.com/office/drawing/2014/main" id="{260D00BF-978C-4F92-B0D8-CBA45F8C00B6}"/>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B0D5E856-1C5C-40E0-8319-7F3E0CD047AC}"/>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88D58BED-06B5-44E9-9B06-E094211FC150}"/>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507128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2359 c.c.</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91068" y="1331361"/>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006563" y="3007252"/>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97497" y="159459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97497" y="168754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95727" y="336093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95727" y="345388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61586" y="1594592"/>
            <a:ext cx="9766420" cy="2539157"/>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UNICITÀ DEL CENTRO DECISIONALE</a:t>
            </a:r>
          </a:p>
          <a:p>
            <a:pPr algn="just"/>
            <a:endParaRPr lang="it-IT" sz="1200" dirty="0">
              <a:solidFill>
                <a:schemeClr val="tx1">
                  <a:lumMod val="65000"/>
                  <a:lumOff val="35000"/>
                </a:schemeClr>
              </a:solidFill>
              <a:latin typeface="Bookman Old Style" panose="02050604050505020204" pitchFamily="18" charset="0"/>
            </a:endParaRPr>
          </a:p>
          <a:p>
            <a:pPr algn="just"/>
            <a:endParaRPr lang="it-IT" sz="1200" dirty="0">
              <a:solidFill>
                <a:schemeClr val="tx1">
                  <a:lumMod val="65000"/>
                  <a:lumOff val="35000"/>
                </a:schemeClr>
              </a:solidFill>
              <a:latin typeface="Bookman Old Style" panose="02050604050505020204" pitchFamily="18" charset="0"/>
            </a:endParaRPr>
          </a:p>
          <a:p>
            <a:pPr algn="just"/>
            <a:r>
              <a:rPr lang="it-IT" sz="1200" dirty="0">
                <a:solidFill>
                  <a:schemeClr val="tx1">
                    <a:lumMod val="65000"/>
                    <a:lumOff val="35000"/>
                  </a:schemeClr>
                </a:solidFill>
                <a:latin typeface="Bookman Old Style" panose="02050604050505020204" pitchFamily="18" charset="0"/>
              </a:rPr>
              <a:t>1. Sono considerate società controllate:</a:t>
            </a:r>
          </a:p>
          <a:p>
            <a:pPr algn="just"/>
            <a:r>
              <a:rPr lang="it-IT" sz="1200" dirty="0">
                <a:solidFill>
                  <a:schemeClr val="tx1">
                    <a:lumMod val="65000"/>
                    <a:lumOff val="35000"/>
                  </a:schemeClr>
                </a:solidFill>
                <a:latin typeface="Bookman Old Style" panose="02050604050505020204" pitchFamily="18" charset="0"/>
              </a:rPr>
              <a:t>1) le società in cui un'altra società dispone della maggioranza dei voti esercitabili nell'assemblea ordinaria;</a:t>
            </a:r>
          </a:p>
          <a:p>
            <a:pPr algn="just"/>
            <a:r>
              <a:rPr lang="it-IT" sz="1200" dirty="0">
                <a:solidFill>
                  <a:schemeClr val="tx1">
                    <a:lumMod val="65000"/>
                    <a:lumOff val="35000"/>
                  </a:schemeClr>
                </a:solidFill>
                <a:latin typeface="Bookman Old Style" panose="02050604050505020204" pitchFamily="18" charset="0"/>
              </a:rPr>
              <a:t>2) le società in cui un'altra società dispone di voti sufficienti per esercitare un'influenza dominante nell'assemblea ordinaria;</a:t>
            </a:r>
          </a:p>
          <a:p>
            <a:pPr algn="just"/>
            <a:r>
              <a:rPr lang="it-IT" sz="1200" dirty="0">
                <a:solidFill>
                  <a:schemeClr val="tx1">
                    <a:lumMod val="65000"/>
                    <a:lumOff val="35000"/>
                  </a:schemeClr>
                </a:solidFill>
                <a:latin typeface="Bookman Old Style" panose="02050604050505020204" pitchFamily="18" charset="0"/>
              </a:rPr>
              <a:t>3) le società che sono sotto influenza dominante di un'altra società in virtù di particolari vincoli contrattuali con essa.</a:t>
            </a:r>
          </a:p>
          <a:p>
            <a:pPr algn="just"/>
            <a:r>
              <a:rPr lang="it-IT" sz="1200" dirty="0">
                <a:solidFill>
                  <a:schemeClr val="tx1">
                    <a:lumMod val="65000"/>
                    <a:lumOff val="35000"/>
                  </a:schemeClr>
                </a:solidFill>
                <a:latin typeface="Bookman Old Style" panose="02050604050505020204" pitchFamily="18" charset="0"/>
              </a:rPr>
              <a:t>2. Ai fini dell'applicazione dei numeri 1) e 2) del primo comma si computano anche i voti spettanti a società controllate, a società fiduciarie e a persona interposta: non si computano i voti spettanti per conto di terzi.</a:t>
            </a:r>
          </a:p>
          <a:p>
            <a:pPr algn="just"/>
            <a:r>
              <a:rPr lang="it-IT" sz="1200" dirty="0">
                <a:solidFill>
                  <a:schemeClr val="tx1">
                    <a:lumMod val="65000"/>
                    <a:lumOff val="35000"/>
                  </a:schemeClr>
                </a:solidFill>
                <a:latin typeface="Bookman Old Style" panose="02050604050505020204" pitchFamily="18" charset="0"/>
              </a:rPr>
              <a:t>3. Sono considerate collegate le società sulle quali un'altra società esercita un'influenza notevole. L'influenza si presume quando nell'assemblea ordinaria può essere esercitato almeno un quinto dei voti ovvero un decimo se la società ha azioni quotate in mercati regolamentati.</a:t>
            </a:r>
          </a:p>
          <a:p>
            <a:pPr algn="just"/>
            <a:endParaRPr lang="it-IT" sz="1200"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41364192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Cons. di Stato, Sez. V, 15 aprile 2020, n. 2426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01421" y="23064"/>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096210" y="5456362"/>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287144" y="28629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287144" y="37924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985374" y="581004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985374" y="590299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329790" y="244518"/>
            <a:ext cx="9766420" cy="5447645"/>
          </a:xfrm>
          <a:prstGeom prst="rect">
            <a:avLst/>
          </a:prstGeom>
          <a:noFill/>
        </p:spPr>
        <p:txBody>
          <a:bodyPr wrap="square" rtlCol="0">
            <a:spAutoFit/>
          </a:bodyPr>
          <a:lstStyle/>
          <a:p>
            <a:pPr algn="just"/>
            <a:r>
              <a:rPr lang="it-IT" sz="1200" i="1" dirty="0">
                <a:solidFill>
                  <a:schemeClr val="tx1">
                    <a:lumMod val="65000"/>
                    <a:lumOff val="35000"/>
                  </a:schemeClr>
                </a:solidFill>
                <a:latin typeface="Bookman Old Style" panose="02050604050505020204" pitchFamily="18" charset="0"/>
              </a:rPr>
              <a:t>In questo contesto, il riferimento al contenuto delle offerte è uno dei possibili elementi dai quali ritrarre il collegamento, peraltro da scrutinare in termini necessari solo in difetto di altri indici utili, secondo un’indagine ispirata a un approccio gradualista e progressivo: “l’accertamento della causa di esclusione in esame passa attraverso un preciso sviluppo istruttorio: </a:t>
            </a:r>
          </a:p>
          <a:p>
            <a:pPr algn="just"/>
            <a:r>
              <a:rPr lang="it-IT" sz="1200" i="1" dirty="0">
                <a:solidFill>
                  <a:schemeClr val="tx1">
                    <a:lumMod val="65000"/>
                    <a:lumOff val="35000"/>
                  </a:schemeClr>
                </a:solidFill>
                <a:latin typeface="Bookman Old Style" panose="02050604050505020204" pitchFamily="18" charset="0"/>
              </a:rPr>
              <a:t>a) la verifica della sussistenza di situazione di controllo sostanziale ai sensi dell’art. 2359 Cod. civ.; </a:t>
            </a:r>
          </a:p>
          <a:p>
            <a:pPr algn="just"/>
            <a:r>
              <a:rPr lang="it-IT" sz="1200" i="1" dirty="0">
                <a:solidFill>
                  <a:schemeClr val="tx1">
                    <a:lumMod val="65000"/>
                    <a:lumOff val="35000"/>
                  </a:schemeClr>
                </a:solidFill>
                <a:latin typeface="Bookman Old Style" panose="02050604050505020204" pitchFamily="18" charset="0"/>
              </a:rPr>
              <a:t>b) esclusa tale forma di controllo, la verifica dell’esistenza di una relazione tra le imprese, anche di fatto, che possa in astratto aprire la strada ad un reciproco condizionamento nella formulazione delle offerte; </a:t>
            </a:r>
          </a:p>
          <a:p>
            <a:pPr algn="just"/>
            <a:r>
              <a:rPr lang="it-IT" sz="1200" i="1" dirty="0">
                <a:solidFill>
                  <a:schemeClr val="tx1">
                    <a:lumMod val="65000"/>
                    <a:lumOff val="35000"/>
                  </a:schemeClr>
                </a:solidFill>
                <a:latin typeface="Bookman Old Style" panose="02050604050505020204" pitchFamily="18" charset="0"/>
              </a:rPr>
              <a:t>c) ove tale relazione sia accertata, </a:t>
            </a:r>
            <a:r>
              <a:rPr lang="it-IT" sz="1200" b="1" i="1" dirty="0">
                <a:solidFill>
                  <a:schemeClr val="tx1">
                    <a:lumMod val="65000"/>
                    <a:lumOff val="35000"/>
                  </a:schemeClr>
                </a:solidFill>
                <a:latin typeface="Bookman Old Style" panose="02050604050505020204" pitchFamily="18" charset="0"/>
              </a:rPr>
              <a:t>la verifica dell’esistenza di un ‘unico centro decisionale’ da effettuare ab </a:t>
            </a:r>
            <a:r>
              <a:rPr lang="it-IT" sz="1200" b="1" i="1" dirty="0" err="1">
                <a:solidFill>
                  <a:schemeClr val="tx1">
                    <a:lumMod val="65000"/>
                    <a:lumOff val="35000"/>
                  </a:schemeClr>
                </a:solidFill>
                <a:latin typeface="Bookman Old Style" panose="02050604050505020204" pitchFamily="18" charset="0"/>
              </a:rPr>
              <a:t>externo</a:t>
            </a:r>
            <a:r>
              <a:rPr lang="it-IT" sz="1200" b="1" i="1" dirty="0">
                <a:solidFill>
                  <a:schemeClr val="tx1">
                    <a:lumMod val="65000"/>
                    <a:lumOff val="35000"/>
                  </a:schemeClr>
                </a:solidFill>
                <a:latin typeface="Bookman Old Style" panose="02050604050505020204" pitchFamily="18" charset="0"/>
              </a:rPr>
              <a:t> e cioè sulla base di elementi strutturali o funzionali ricavati dagli assetti societari e personali delle società, ovvero, ove per tale via non si pervenga a conclusione positiva, mediante un attento esame del contenuto delle offerte dal quale si possa evincere l’esistenza dell’unicità soggettiva sostanziale</a:t>
            </a:r>
            <a:r>
              <a:rPr lang="it-IT" sz="1200" i="1" dirty="0">
                <a:solidFill>
                  <a:schemeClr val="tx1">
                    <a:lumMod val="65000"/>
                    <a:lumOff val="35000"/>
                  </a:schemeClr>
                </a:solidFill>
                <a:latin typeface="Bookman Old Style" panose="02050604050505020204" pitchFamily="18" charset="0"/>
              </a:rPr>
              <a:t>” (Cons. Stato, V, 3 gennaio 2019, n. 69; 10 gennaio 2017, n. 39; III, 7 marzo 2019, n. 1577).</a:t>
            </a:r>
          </a:p>
          <a:p>
            <a:pPr algn="just"/>
            <a:r>
              <a:rPr lang="it-IT" sz="1200" i="1" dirty="0">
                <a:solidFill>
                  <a:schemeClr val="tx1">
                    <a:lumMod val="65000"/>
                    <a:lumOff val="35000"/>
                  </a:schemeClr>
                </a:solidFill>
                <a:latin typeface="Bookman Old Style" panose="02050604050505020204" pitchFamily="18" charset="0"/>
              </a:rPr>
              <a:t>In senso contrario non vale il richiamare la pronuncia della Corte di giustizia UE adottata nella causa C-538/07, atteso che la decisione afferma il diverso principio per cui il diritto europeo osta a una disposizione nazionale (in specie, l’art. 10, comma 1-bis, l. n. 109 del 1994, che richiamava espressamente il controllo ex art. 2359 Cod. civ.) che, pur perseguendo gli obiettivi legittimi di parità di trattamento degli offerenti e di trasparenza nell’ambito delle procedure di aggiudicazione degli appalti pubblici, stabilisca “un divieto assoluto, a carico di imprese tra le quali sussista un rapporto di controllo o che siano tra loro collegate, di partecipare in modo simultaneo e concorrente ad una medesima gara d’appalto, senza lasciare loro la possibilità di dimostrare che il rapporto suddetto non ha influito sul loro rispettivo comportamento nell’ambito di tale gara” (Corte di giustizia, 19 maggio 2009, causa C-538/07).</a:t>
            </a:r>
          </a:p>
          <a:p>
            <a:pPr algn="just"/>
            <a:r>
              <a:rPr lang="it-IT" sz="1200" i="1" dirty="0">
                <a:solidFill>
                  <a:schemeClr val="tx1">
                    <a:lumMod val="65000"/>
                    <a:lumOff val="35000"/>
                  </a:schemeClr>
                </a:solidFill>
                <a:latin typeface="Bookman Old Style" panose="02050604050505020204" pitchFamily="18" charset="0"/>
              </a:rPr>
              <a:t>L’affermazione è chiara nell’indicare l’illegittimità d’un sistema che precluda a priori la prova contraria a fronte di previsioni legali di collegamento fra società, escludendo la decisione “che rapporti di mero collegamento formale possano dimostrare di per sé l’esistenza e/o la potenzialità del condizionamento, dovendo alle imprese sempre essere consentito dimostrare l’inefficacia di tali rapporti” (Cons. Stato, VI, 22 febbraio 2013, n. 1091); ma questo non postula la necessità di dimostrazione dell’unicità del centro decisionale - riscontrato peraltro in termini sostanziali anziché formali - mediante un’indagine incentrata sul contenuto delle offerte.</a:t>
            </a:r>
          </a:p>
          <a:p>
            <a:pPr algn="just"/>
            <a:r>
              <a:rPr lang="it-IT" sz="1200" b="1" i="1" dirty="0">
                <a:solidFill>
                  <a:schemeClr val="tx1">
                    <a:lumMod val="65000"/>
                    <a:lumOff val="35000"/>
                  </a:schemeClr>
                </a:solidFill>
                <a:latin typeface="Bookman Old Style" panose="02050604050505020204" pitchFamily="18" charset="0"/>
              </a:rPr>
              <a:t>Se dunque non opera un automatismo espulsivo in caso di controllo legale ex art. 2359 Cod. civ., restando sempre alle imprese il beneficio della prova contraria </a:t>
            </a:r>
            <a:r>
              <a:rPr lang="it-IT" sz="1200" i="1" dirty="0">
                <a:solidFill>
                  <a:schemeClr val="tx1">
                    <a:lumMod val="65000"/>
                    <a:lumOff val="35000"/>
                  </a:schemeClr>
                </a:solidFill>
                <a:latin typeface="Bookman Old Style" panose="02050604050505020204" pitchFamily="18" charset="0"/>
              </a:rPr>
              <a:t>- anzitutto mediante apertura del contraddittorio in ordine alla potenziale causa escludente riscontrata - </a:t>
            </a:r>
            <a:r>
              <a:rPr lang="it-IT" sz="1200" b="1" i="1" dirty="0">
                <a:solidFill>
                  <a:schemeClr val="tx1">
                    <a:lumMod val="65000"/>
                    <a:lumOff val="35000"/>
                  </a:schemeClr>
                </a:solidFill>
                <a:latin typeface="Bookman Old Style" panose="02050604050505020204" pitchFamily="18" charset="0"/>
              </a:rPr>
              <a:t>non per questo l’unicità del centro decisionale va imprescindibilmente ricavata </a:t>
            </a:r>
            <a:r>
              <a:rPr lang="it-IT" sz="1200" i="1" dirty="0">
                <a:solidFill>
                  <a:schemeClr val="tx1">
                    <a:lumMod val="65000"/>
                    <a:lumOff val="35000"/>
                  </a:schemeClr>
                </a:solidFill>
                <a:latin typeface="Bookman Old Style" panose="02050604050505020204" pitchFamily="18" charset="0"/>
              </a:rPr>
              <a:t>(tanto meno in ipotesi di collegamento desunto da relazioni di fatto fra gli operatori) </a:t>
            </a:r>
            <a:r>
              <a:rPr lang="it-IT" sz="1200" b="1" i="1" dirty="0">
                <a:solidFill>
                  <a:schemeClr val="tx1">
                    <a:lumMod val="65000"/>
                    <a:lumOff val="35000"/>
                  </a:schemeClr>
                </a:solidFill>
                <a:latin typeface="Bookman Old Style" panose="02050604050505020204" pitchFamily="18" charset="0"/>
              </a:rPr>
              <a:t>dal contenuto delle offerte.</a:t>
            </a:r>
          </a:p>
        </p:txBody>
      </p:sp>
      <p:grpSp>
        <p:nvGrpSpPr>
          <p:cNvPr id="13" name="Google Shape;8913;p74">
            <a:extLst>
              <a:ext uri="{FF2B5EF4-FFF2-40B4-BE49-F238E27FC236}">
                <a16:creationId xmlns:a16="http://schemas.microsoft.com/office/drawing/2014/main" id="{E78D20AD-8DF6-40EA-9CA5-6F2A7728FEC1}"/>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A21202A3-45E6-442E-9EED-A216650BA3C4}"/>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A42DA052-7CDD-4F75-8983-BA7847A0B0A5}"/>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795450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Cons. di Stato, Sez. V, 28 gennaio 2019, n. 702</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73139" y="137963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024492" y="3343873"/>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215426" y="164286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215426" y="173581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913656" y="369755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913656" y="379050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61586" y="1838351"/>
            <a:ext cx="9766420" cy="2354491"/>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MISURE DI SELF CLEANING</a:t>
            </a:r>
          </a:p>
          <a:p>
            <a:pPr algn="just"/>
            <a:endParaRPr lang="it-IT" sz="1200"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...omissis...</a:t>
            </a:r>
          </a:p>
          <a:p>
            <a:pPr algn="just"/>
            <a:r>
              <a:rPr lang="it-IT" sz="1200" i="1" dirty="0">
                <a:solidFill>
                  <a:schemeClr val="tx1">
                    <a:lumMod val="65000"/>
                    <a:lumOff val="35000"/>
                  </a:schemeClr>
                </a:solidFill>
                <a:latin typeface="Bookman Old Style" panose="02050604050505020204" pitchFamily="18" charset="0"/>
              </a:rPr>
              <a:t>Invero, per rimanere al contenuto delle Linee-guida n. 6 </a:t>
            </a:r>
            <a:r>
              <a:rPr lang="it-IT" sz="1200" i="1" dirty="0" err="1">
                <a:solidFill>
                  <a:schemeClr val="tx1">
                    <a:lumMod val="65000"/>
                    <a:lumOff val="35000"/>
                  </a:schemeClr>
                </a:solidFill>
                <a:latin typeface="Bookman Old Style" panose="02050604050505020204" pitchFamily="18" charset="0"/>
              </a:rPr>
              <a:t>dell’Anac</a:t>
            </a:r>
            <a:r>
              <a:rPr lang="it-IT" sz="1200" i="1" dirty="0">
                <a:solidFill>
                  <a:schemeClr val="tx1">
                    <a:lumMod val="65000"/>
                    <a:lumOff val="35000"/>
                  </a:schemeClr>
                </a:solidFill>
                <a:latin typeface="Bookman Old Style" panose="02050604050505020204" pitchFamily="18" charset="0"/>
              </a:rPr>
              <a:t> richiamate dall’appellante, va ricordato che </a:t>
            </a:r>
            <a:r>
              <a:rPr lang="it-IT" sz="1200" b="1" i="1" dirty="0">
                <a:solidFill>
                  <a:schemeClr val="tx1">
                    <a:lumMod val="65000"/>
                    <a:lumOff val="35000"/>
                  </a:schemeClr>
                </a:solidFill>
                <a:latin typeface="Bookman Old Style" panose="02050604050505020204" pitchFamily="18" charset="0"/>
              </a:rPr>
              <a:t>le misure idonee ad evitare l’esclusione non si riducono al risarcimento del danno causato dall’illecito</a:t>
            </a:r>
            <a:r>
              <a:rPr lang="it-IT" sz="1200" i="1" dirty="0">
                <a:solidFill>
                  <a:schemeClr val="tx1">
                    <a:lumMod val="65000"/>
                    <a:lumOff val="35000"/>
                  </a:schemeClr>
                </a:solidFill>
                <a:latin typeface="Bookman Old Style" panose="02050604050505020204" pitchFamily="18" charset="0"/>
              </a:rPr>
              <a:t>, comprendendo anche le ipotesi indicate al punto 7.3 del paragrafo VII delle predette Linee-guida, tra cui “l’adozione di misure finalizzate a migliorare la qualità delle prestazioni attraverso </a:t>
            </a:r>
            <a:r>
              <a:rPr lang="it-IT" sz="1200" b="1" i="1" dirty="0">
                <a:solidFill>
                  <a:schemeClr val="tx1">
                    <a:lumMod val="65000"/>
                    <a:lumOff val="35000"/>
                  </a:schemeClr>
                </a:solidFill>
                <a:latin typeface="Bookman Old Style" panose="02050604050505020204" pitchFamily="18" charset="0"/>
              </a:rPr>
              <a:t>interventi di carattere organizzativo, strutturale e/o strumentale</a:t>
            </a:r>
            <a:r>
              <a:rPr lang="it-IT" sz="1200" i="1" dirty="0">
                <a:solidFill>
                  <a:schemeClr val="tx1">
                    <a:lumMod val="65000"/>
                    <a:lumOff val="35000"/>
                  </a:schemeClr>
                </a:solidFill>
                <a:latin typeface="Bookman Old Style" panose="02050604050505020204" pitchFamily="18" charset="0"/>
              </a:rPr>
              <a:t>”, ovvero “l’adozione e l’efficace attuazione di </a:t>
            </a:r>
            <a:r>
              <a:rPr lang="it-IT" sz="1200" b="1" i="1" dirty="0">
                <a:solidFill>
                  <a:schemeClr val="tx1">
                    <a:lumMod val="65000"/>
                    <a:lumOff val="35000"/>
                  </a:schemeClr>
                </a:solidFill>
                <a:latin typeface="Bookman Old Style" panose="02050604050505020204" pitchFamily="18" charset="0"/>
              </a:rPr>
              <a:t>modelli di organizzazione e di gestione </a:t>
            </a:r>
            <a:r>
              <a:rPr lang="it-IT" sz="1200" i="1" dirty="0">
                <a:solidFill>
                  <a:schemeClr val="tx1">
                    <a:lumMod val="65000"/>
                    <a:lumOff val="35000"/>
                  </a:schemeClr>
                </a:solidFill>
                <a:latin typeface="Bookman Old Style" panose="02050604050505020204" pitchFamily="18" charset="0"/>
              </a:rPr>
              <a:t>idonei a prevenire reati della specie di quello verificatosi e l’affidamento ad un organismo dell’ente dotato di autonomi poteri di iniziativa e di controllo, del compito di vigilare sul funzionamento e l’osservanza dei modelli di curare il loro aggiornamento”.</a:t>
            </a:r>
          </a:p>
          <a:p>
            <a:pPr algn="just"/>
            <a:r>
              <a:rPr lang="it-IT" sz="1200" i="1" dirty="0">
                <a:solidFill>
                  <a:schemeClr val="tx1">
                    <a:lumMod val="65000"/>
                    <a:lumOff val="35000"/>
                  </a:schemeClr>
                </a:solidFill>
                <a:latin typeface="Bookman Old Style" panose="02050604050505020204" pitchFamily="18" charset="0"/>
              </a:rPr>
              <a:t>...omissis...</a:t>
            </a:r>
          </a:p>
          <a:p>
            <a:pPr algn="just"/>
            <a:endParaRPr lang="it-IT" sz="1200" dirty="0">
              <a:solidFill>
                <a:schemeClr val="tx1">
                  <a:lumMod val="65000"/>
                  <a:lumOff val="35000"/>
                </a:schemeClr>
              </a:solidFill>
              <a:latin typeface="Bookman Old Style" panose="02050604050505020204" pitchFamily="18" charset="0"/>
            </a:endParaRPr>
          </a:p>
        </p:txBody>
      </p:sp>
      <p:grpSp>
        <p:nvGrpSpPr>
          <p:cNvPr id="13" name="Google Shape;8913;p74">
            <a:extLst>
              <a:ext uri="{FF2B5EF4-FFF2-40B4-BE49-F238E27FC236}">
                <a16:creationId xmlns:a16="http://schemas.microsoft.com/office/drawing/2014/main" id="{5D8E1485-F902-4099-8B51-AE06C039C591}"/>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320D11E5-0239-490C-9D5B-5430AC9CDAA6}"/>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C9A98F7A-DEF0-4CF1-BCAF-933659907D96}"/>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30850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T.A.R. Roma, Sez. II, 13 febbraio 2019, n. 1931</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73138" y="641629"/>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096210" y="4583952"/>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215427" y="90486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215427" y="99781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985374" y="493763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985374" y="503058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329790" y="309332"/>
            <a:ext cx="9766420" cy="4708981"/>
          </a:xfrm>
          <a:prstGeom prst="rect">
            <a:avLst/>
          </a:prstGeom>
          <a:noFill/>
        </p:spPr>
        <p:txBody>
          <a:bodyPr wrap="square" rtlCol="0">
            <a:spAutoFit/>
          </a:bodyPr>
          <a:lstStyle/>
          <a:p>
            <a:pPr algn="just"/>
            <a:endParaRPr lang="it-IT" sz="1200" dirty="0">
              <a:solidFill>
                <a:schemeClr val="tx1">
                  <a:lumMod val="65000"/>
                  <a:lumOff val="35000"/>
                </a:schemeClr>
              </a:solidFill>
              <a:latin typeface="Bookman Old Style" panose="02050604050505020204" pitchFamily="18" charset="0"/>
            </a:endParaRPr>
          </a:p>
          <a:p>
            <a:pPr algn="just"/>
            <a:endParaRPr lang="it-IT" sz="1200" dirty="0">
              <a:solidFill>
                <a:schemeClr val="tx1">
                  <a:lumMod val="65000"/>
                  <a:lumOff val="35000"/>
                </a:schemeClr>
              </a:solidFill>
              <a:latin typeface="Bookman Old Style" panose="02050604050505020204" pitchFamily="18" charset="0"/>
            </a:endParaRPr>
          </a:p>
          <a:p>
            <a:pPr algn="just"/>
            <a:endParaRPr lang="it-IT" sz="1200" dirty="0">
              <a:solidFill>
                <a:schemeClr val="tx1">
                  <a:lumMod val="65000"/>
                  <a:lumOff val="35000"/>
                </a:schemeClr>
              </a:solidFill>
              <a:latin typeface="Bookman Old Style" panose="02050604050505020204" pitchFamily="18" charset="0"/>
            </a:endParaRPr>
          </a:p>
          <a:p>
            <a:pPr algn="just"/>
            <a:endParaRPr lang="it-IT" sz="1200"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Soprattutto non può determinare l’obliterazione dell’assenza del requisito di partecipazione de quo l’adozione di misure di self </a:t>
            </a:r>
            <a:r>
              <a:rPr lang="it-IT" sz="1200" i="1" dirty="0" err="1">
                <a:solidFill>
                  <a:schemeClr val="tx1">
                    <a:lumMod val="65000"/>
                    <a:lumOff val="35000"/>
                  </a:schemeClr>
                </a:solidFill>
                <a:latin typeface="Bookman Old Style" panose="02050604050505020204" pitchFamily="18" charset="0"/>
              </a:rPr>
              <a:t>cleaning</a:t>
            </a:r>
            <a:r>
              <a:rPr lang="it-IT" sz="1200" i="1" dirty="0">
                <a:solidFill>
                  <a:schemeClr val="tx1">
                    <a:lumMod val="65000"/>
                    <a:lumOff val="35000"/>
                  </a:schemeClr>
                </a:solidFill>
                <a:latin typeface="Bookman Old Style" panose="02050604050505020204" pitchFamily="18" charset="0"/>
              </a:rPr>
              <a:t>.</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-OMISSIS--OMISSIS- ha, in particolare, adottato i seguenti rimedi strutturali: </a:t>
            </a:r>
            <a:r>
              <a:rPr lang="it-IT" sz="1200" b="1" i="1" dirty="0">
                <a:solidFill>
                  <a:schemeClr val="tx1">
                    <a:lumMod val="65000"/>
                    <a:lumOff val="35000"/>
                  </a:schemeClr>
                </a:solidFill>
                <a:latin typeface="Bookman Old Style" panose="02050604050505020204" pitchFamily="18" charset="0"/>
              </a:rPr>
              <a:t>soggezione dell’organo di gestione all’attività di vigilanza; divieto di nomina, come membri dell’organo di vigilanza, di soggetti appartenenti alla gestione societaria; attribuzione all’organo di vigilanza di un autonomo budget di spesa pari ad € 100.000,00; ampliamento dell’area di rischio, oggetto di analisi e prevenzione; modifica dello statuto societario, con eliminazione di qualsiasi previsione in grado di far suppore l’esistenza della benché minima condizione integrante la presunzione di direzione e coordinamento</a:t>
            </a:r>
            <a:r>
              <a:rPr lang="it-IT" sz="1200" i="1" dirty="0">
                <a:solidFill>
                  <a:schemeClr val="tx1">
                    <a:lumMod val="65000"/>
                    <a:lumOff val="35000"/>
                  </a:schemeClr>
                </a:solidFill>
                <a:latin typeface="Bookman Old Style" panose="02050604050505020204" pitchFamily="18" charset="0"/>
              </a:rPr>
              <a:t>, da parte della -OMISSIS- -OMISSIS-.; indicazione più dettagliata delle modalità di gestione dei flussi finanziari.</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Occorre evidenziare al riguardo che la </a:t>
            </a:r>
            <a:r>
              <a:rPr lang="it-IT" sz="1200" b="1" i="1" dirty="0">
                <a:solidFill>
                  <a:schemeClr val="tx1">
                    <a:lumMod val="65000"/>
                    <a:lumOff val="35000"/>
                  </a:schemeClr>
                </a:solidFill>
                <a:latin typeface="Bookman Old Style" panose="02050604050505020204" pitchFamily="18" charset="0"/>
              </a:rPr>
              <a:t>finalità</a:t>
            </a:r>
            <a:r>
              <a:rPr lang="it-IT" sz="1200" i="1" dirty="0">
                <a:solidFill>
                  <a:schemeClr val="tx1">
                    <a:lumMod val="65000"/>
                    <a:lumOff val="35000"/>
                  </a:schemeClr>
                </a:solidFill>
                <a:latin typeface="Bookman Old Style" panose="02050604050505020204" pitchFamily="18" charset="0"/>
              </a:rPr>
              <a:t> di dette misure è quella di </a:t>
            </a:r>
            <a:r>
              <a:rPr lang="it-IT" sz="1200" b="1" i="1" dirty="0">
                <a:solidFill>
                  <a:schemeClr val="tx1">
                    <a:lumMod val="65000"/>
                    <a:lumOff val="35000"/>
                  </a:schemeClr>
                </a:solidFill>
                <a:latin typeface="Bookman Old Style" panose="02050604050505020204" pitchFamily="18" charset="0"/>
              </a:rPr>
              <a:t>legittimare le imprese alla dimostrazione della propria concreta affidabilità, superando l’attitudine preclusiva della sussistenza di una o più cause di esclusione </a:t>
            </a:r>
            <a:r>
              <a:rPr lang="it-IT" sz="1200" i="1" dirty="0">
                <a:solidFill>
                  <a:schemeClr val="tx1">
                    <a:lumMod val="65000"/>
                    <a:lumOff val="35000"/>
                  </a:schemeClr>
                </a:solidFill>
                <a:latin typeface="Bookman Old Style" panose="02050604050505020204" pitchFamily="18" charset="0"/>
              </a:rPr>
              <a:t>dalla procedura di gara.</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b="1" i="1" u="sng" dirty="0">
                <a:solidFill>
                  <a:schemeClr val="tx1">
                    <a:lumMod val="65000"/>
                    <a:lumOff val="35000"/>
                  </a:schemeClr>
                </a:solidFill>
                <a:latin typeface="Bookman Old Style" panose="02050604050505020204" pitchFamily="18" charset="0"/>
              </a:rPr>
              <a:t>Il momento ne ultra </a:t>
            </a:r>
            <a:r>
              <a:rPr lang="it-IT" sz="1200" b="1" i="1" u="sng" dirty="0" err="1">
                <a:solidFill>
                  <a:schemeClr val="tx1">
                    <a:lumMod val="65000"/>
                    <a:lumOff val="35000"/>
                  </a:schemeClr>
                </a:solidFill>
                <a:latin typeface="Bookman Old Style" panose="02050604050505020204" pitchFamily="18" charset="0"/>
              </a:rPr>
              <a:t>quem</a:t>
            </a:r>
            <a:r>
              <a:rPr lang="it-IT" sz="1200" b="1" i="1" u="sng" dirty="0">
                <a:solidFill>
                  <a:schemeClr val="tx1">
                    <a:lumMod val="65000"/>
                    <a:lumOff val="35000"/>
                  </a:schemeClr>
                </a:solidFill>
                <a:latin typeface="Bookman Old Style" panose="02050604050505020204" pitchFamily="18" charset="0"/>
              </a:rPr>
              <a:t> per l’adozione delle misure di self </a:t>
            </a:r>
            <a:r>
              <a:rPr lang="it-IT" sz="1200" b="1" i="1" u="sng" dirty="0" err="1">
                <a:solidFill>
                  <a:schemeClr val="tx1">
                    <a:lumMod val="65000"/>
                    <a:lumOff val="35000"/>
                  </a:schemeClr>
                </a:solidFill>
                <a:latin typeface="Bookman Old Style" panose="02050604050505020204" pitchFamily="18" charset="0"/>
              </a:rPr>
              <a:t>cleaning</a:t>
            </a:r>
            <a:r>
              <a:rPr lang="it-IT" sz="1200" b="1" i="1" u="sng" dirty="0">
                <a:solidFill>
                  <a:schemeClr val="tx1">
                    <a:lumMod val="65000"/>
                    <a:lumOff val="35000"/>
                  </a:schemeClr>
                </a:solidFill>
                <a:latin typeface="Bookman Old Style" panose="02050604050505020204" pitchFamily="18" charset="0"/>
              </a:rPr>
              <a:t> e per la loro allegazione alla stazione appaltante è, pertanto, ancorato al termine di presentazione delle offerte.</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b="1" i="1" dirty="0">
                <a:solidFill>
                  <a:schemeClr val="tx1">
                    <a:lumMod val="65000"/>
                    <a:lumOff val="35000"/>
                  </a:schemeClr>
                </a:solidFill>
                <a:latin typeface="Bookman Old Style" panose="02050604050505020204" pitchFamily="18" charset="0"/>
              </a:rPr>
              <a:t>Ove invece fosse diversamente ammessa una sua allegazione successiva, si paleserebbe una violazione della par condicio dei concorrenti.</a:t>
            </a:r>
          </a:p>
          <a:p>
            <a:pPr algn="just"/>
            <a:endParaRPr lang="it-IT" sz="1200" b="1"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a:t>
            </a:r>
          </a:p>
        </p:txBody>
      </p:sp>
      <p:grpSp>
        <p:nvGrpSpPr>
          <p:cNvPr id="13" name="Google Shape;8913;p74">
            <a:extLst>
              <a:ext uri="{FF2B5EF4-FFF2-40B4-BE49-F238E27FC236}">
                <a16:creationId xmlns:a16="http://schemas.microsoft.com/office/drawing/2014/main" id="{E335317E-7513-49DD-ACF4-EEDADBED6B75}"/>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DBA80384-7D4B-441C-B014-28CBA9E6A148}"/>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7A937365-125B-476B-A5EE-3620E1B6FF24}"/>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07014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95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52924" y="4813300"/>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42088" y="516698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42088" y="52599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881139" y="1112259"/>
            <a:ext cx="8496300" cy="3862596"/>
          </a:xfrm>
          <a:prstGeom prst="rect">
            <a:avLst/>
          </a:prstGeom>
          <a:noFill/>
        </p:spPr>
        <p:txBody>
          <a:bodyPr wrap="square" rtlCol="0">
            <a:spAutoFit/>
          </a:bodyPr>
          <a:lstStyle/>
          <a:p>
            <a:pPr algn="ctr"/>
            <a:r>
              <a:rPr lang="it-IT" sz="2000" b="1" dirty="0">
                <a:solidFill>
                  <a:schemeClr val="tx1">
                    <a:lumMod val="65000"/>
                    <a:lumOff val="35000"/>
                  </a:schemeClr>
                </a:solidFill>
                <a:latin typeface="Bookman Old Style" panose="02050604050505020204" pitchFamily="18" charset="0"/>
              </a:rPr>
              <a:t>I CRITERI DI SELEZIONE</a:t>
            </a:r>
            <a:endParaRPr lang="it-IT" sz="1500" i="1" dirty="0">
              <a:solidFill>
                <a:schemeClr val="tx1">
                  <a:lumMod val="65000"/>
                  <a:lumOff val="35000"/>
                </a:schemeClr>
              </a:solidFill>
              <a:latin typeface="Bookman Old Style" panose="02050604050505020204" pitchFamily="18" charset="0"/>
            </a:endParaRP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1. I criteri di selezione riguardano esclusivamente:</a:t>
            </a:r>
          </a:p>
          <a:p>
            <a:pPr algn="just"/>
            <a:r>
              <a:rPr lang="it-IT" sz="1500" b="1" i="1" dirty="0">
                <a:solidFill>
                  <a:schemeClr val="tx1">
                    <a:lumMod val="65000"/>
                    <a:lumOff val="35000"/>
                  </a:schemeClr>
                </a:solidFill>
                <a:latin typeface="Bookman Old Style" panose="02050604050505020204" pitchFamily="18" charset="0"/>
              </a:rPr>
              <a:t>	a) i requisiti di idoneità professionale;</a:t>
            </a:r>
          </a:p>
          <a:p>
            <a:pPr algn="just"/>
            <a:r>
              <a:rPr lang="it-IT" sz="1500" b="1" i="1" dirty="0">
                <a:solidFill>
                  <a:schemeClr val="tx1">
                    <a:lumMod val="65000"/>
                    <a:lumOff val="35000"/>
                  </a:schemeClr>
                </a:solidFill>
                <a:latin typeface="Bookman Old Style" panose="02050604050505020204" pitchFamily="18" charset="0"/>
              </a:rPr>
              <a:t>	b) la capacità economica e finanziaria;</a:t>
            </a:r>
          </a:p>
          <a:p>
            <a:pPr algn="just"/>
            <a:r>
              <a:rPr lang="it-IT" sz="1500" b="1" i="1" dirty="0">
                <a:solidFill>
                  <a:schemeClr val="tx1">
                    <a:lumMod val="65000"/>
                    <a:lumOff val="35000"/>
                  </a:schemeClr>
                </a:solidFill>
                <a:latin typeface="Bookman Old Style" panose="02050604050505020204" pitchFamily="18" charset="0"/>
              </a:rPr>
              <a:t>	c) le capacità tecniche e professionali.</a:t>
            </a:r>
          </a:p>
          <a:p>
            <a:pPr algn="just"/>
            <a:r>
              <a:rPr lang="it-IT" sz="1500" i="1" dirty="0">
                <a:solidFill>
                  <a:schemeClr val="tx1">
                    <a:lumMod val="65000"/>
                    <a:lumOff val="35000"/>
                  </a:schemeClr>
                </a:solidFill>
                <a:latin typeface="Bookman Old Style" panose="02050604050505020204" pitchFamily="18" charset="0"/>
              </a:rPr>
              <a:t>2. I requisiti e le capacità di cui al comma 1 sono attinenti e proporzionati all'oggetto dell'appalto, tenendo presente </a:t>
            </a:r>
            <a:r>
              <a:rPr lang="it-IT" sz="1500" b="1" i="1" dirty="0">
                <a:solidFill>
                  <a:schemeClr val="tx1">
                    <a:lumMod val="65000"/>
                    <a:lumOff val="35000"/>
                  </a:schemeClr>
                </a:solidFill>
                <a:latin typeface="Bookman Old Style" panose="02050604050505020204" pitchFamily="18" charset="0"/>
              </a:rPr>
              <a:t>l'interesse pubblico ad avere il più ampio numero di potenziali partecipanti, nel rispetto dei principi di trasparenza e rotazione</a:t>
            </a:r>
            <a:r>
              <a:rPr lang="it-IT" sz="1500" i="1" dirty="0">
                <a:solidFill>
                  <a:schemeClr val="tx1">
                    <a:lumMod val="65000"/>
                    <a:lumOff val="35000"/>
                  </a:schemeClr>
                </a:solidFill>
                <a:latin typeface="Bookman Old Style" panose="02050604050505020204" pitchFamily="18" charset="0"/>
              </a:rPr>
              <a:t>. Per i lavori, con il regolamento di cui all’articolo 216, comma 27-octies, sono disciplinati, nel rispetto dei principi di cui al presente articolo e anche al fine di </a:t>
            </a:r>
            <a:r>
              <a:rPr lang="it-IT" sz="1500" b="1" i="1" dirty="0">
                <a:solidFill>
                  <a:schemeClr val="tx1">
                    <a:lumMod val="65000"/>
                    <a:lumOff val="35000"/>
                  </a:schemeClr>
                </a:solidFill>
                <a:latin typeface="Bookman Old Style" panose="02050604050505020204" pitchFamily="18" charset="0"/>
              </a:rPr>
              <a:t>favorire l'accesso da parte delle microimprese e delle piccole e medie imprese</a:t>
            </a:r>
            <a:r>
              <a:rPr lang="it-IT" sz="1500" i="1" dirty="0">
                <a:solidFill>
                  <a:schemeClr val="tx1">
                    <a:lumMod val="65000"/>
                    <a:lumOff val="35000"/>
                  </a:schemeClr>
                </a:solidFill>
                <a:latin typeface="Bookman Old Style" panose="02050604050505020204" pitchFamily="18" charset="0"/>
              </a:rPr>
              <a:t>, il sistema di qualificazione, i casi e le modalità di avvalimento, i requisiti e le capacità che devono essere posseduti dal concorrente, anche in riferimento ai consorzi di cui all'articolo 45, lettere b) e c) e la documentazione richiesta ai fini della dimostrazione del loro possesso di cui all'allegato XVII. Fino all'adozione di detto regolamento, si applica l'articolo 216, comma 14.</a:t>
            </a:r>
          </a:p>
        </p:txBody>
      </p:sp>
    </p:spTree>
    <p:extLst>
      <p:ext uri="{BB962C8B-B14F-4D97-AF65-F5344CB8AC3E}">
        <p14:creationId xmlns:p14="http://schemas.microsoft.com/office/powerpoint/2010/main" val="323827667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95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88163" y="442713"/>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15907" y="536593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00402" y="70594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00402" y="79889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05071" y="571961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05071" y="581256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16532" y="309332"/>
            <a:ext cx="9988497" cy="5170646"/>
          </a:xfrm>
          <a:prstGeom prst="rect">
            <a:avLst/>
          </a:prstGeom>
          <a:noFill/>
        </p:spPr>
        <p:txBody>
          <a:bodyPr wrap="square" rtlCol="0">
            <a:spAutoFit/>
          </a:bodyPr>
          <a:lstStyle/>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3. Ai fini della sussistenza dei requisiti di cui al comma 1, lettera a), i concorrenti alle gare, se cittadini italiani o di altro Stato membro residenti in Italia, devono essere </a:t>
            </a:r>
            <a:r>
              <a:rPr lang="it-IT" sz="1500" b="1" i="1" dirty="0">
                <a:solidFill>
                  <a:schemeClr val="tx1">
                    <a:lumMod val="65000"/>
                    <a:lumOff val="35000"/>
                  </a:schemeClr>
                </a:solidFill>
                <a:latin typeface="Bookman Old Style" panose="02050604050505020204" pitchFamily="18" charset="0"/>
              </a:rPr>
              <a:t>iscritti nel registro della camera di commercio</a:t>
            </a:r>
            <a:r>
              <a:rPr lang="it-IT" sz="1500" i="1" dirty="0">
                <a:solidFill>
                  <a:schemeClr val="tx1">
                    <a:lumMod val="65000"/>
                    <a:lumOff val="35000"/>
                  </a:schemeClr>
                </a:solidFill>
                <a:latin typeface="Bookman Old Style" panose="02050604050505020204" pitchFamily="18" charset="0"/>
              </a:rPr>
              <a:t>, industria, artigianato e agricoltura o nel registro delle commissioni provinciali per l'artigianato, o presso i competenti ordini professionali. Al cittadino di altro Stato membro non residente in Italia, è richiesta la prova dell'iscrizione, secondo le modalità vigenti nello Stato di residenza, in uno dei registri professionali o commerciali di cui all'allegato XVI, mediante dichiarazione giurata o secondo le modalità vigenti nello Stato membro nel quale è stabilito ovvero mediante attestazione, sotto la propria responsabilità, che il certificato prodotto è stato rilasciato da uno dei registri professionali o commerciali istituiti nel Paese in cui è residente. Nelle procedure di aggiudicazione degli appalti pubblici di servizi, se i candidati o gli offerenti devono essere in possesso di una particolare autorizzazione ovvero appartenere a una particolare organizzazione per poter prestare nel proprio Paese d'origine i servizi in questione, la stazione appaltante può chiedere loro di provare il possesso di tale autorizzazione ovvero l'appartenenza all'organizzazione.</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4. Per gli appalti di servizi e forniture, ai fini della verifica del possesso dei requisiti di cui al comma 1, lettera b), le stazioni appaltanti, nel bando di gara, possono richiedere:</a:t>
            </a:r>
          </a:p>
          <a:p>
            <a:pPr algn="just"/>
            <a:r>
              <a:rPr lang="it-IT" sz="1500" i="1" dirty="0">
                <a:solidFill>
                  <a:schemeClr val="tx1">
                    <a:lumMod val="65000"/>
                    <a:lumOff val="35000"/>
                  </a:schemeClr>
                </a:solidFill>
                <a:latin typeface="Bookman Old Style" panose="02050604050505020204" pitchFamily="18" charset="0"/>
              </a:rPr>
              <a:t>	a) che gli operatori economici abbiano un </a:t>
            </a:r>
            <a:r>
              <a:rPr lang="it-IT" sz="1500" b="1" i="1" dirty="0">
                <a:solidFill>
                  <a:schemeClr val="tx1">
                    <a:lumMod val="65000"/>
                    <a:lumOff val="35000"/>
                  </a:schemeClr>
                </a:solidFill>
                <a:latin typeface="Bookman Old Style" panose="02050604050505020204" pitchFamily="18" charset="0"/>
              </a:rPr>
              <a:t>fatturato minimo annuo</a:t>
            </a:r>
            <a:r>
              <a:rPr lang="it-IT" sz="1500" i="1" dirty="0">
                <a:solidFill>
                  <a:schemeClr val="tx1">
                    <a:lumMod val="65000"/>
                    <a:lumOff val="35000"/>
                  </a:schemeClr>
                </a:solidFill>
                <a:latin typeface="Bookman Old Style" panose="02050604050505020204" pitchFamily="18" charset="0"/>
              </a:rPr>
              <a:t>, compreso un determinato 	fatturato minimo nel settore di attività oggetto dell'appalto;</a:t>
            </a:r>
          </a:p>
          <a:p>
            <a:pPr algn="just"/>
            <a:r>
              <a:rPr lang="it-IT" sz="1500" i="1" dirty="0">
                <a:solidFill>
                  <a:schemeClr val="tx1">
                    <a:lumMod val="65000"/>
                    <a:lumOff val="35000"/>
                  </a:schemeClr>
                </a:solidFill>
                <a:latin typeface="Bookman Old Style" panose="02050604050505020204" pitchFamily="18" charset="0"/>
              </a:rPr>
              <a:t>	b) che gli operatori economici forniscano informazioni riguardo ai loro </a:t>
            </a:r>
            <a:r>
              <a:rPr lang="it-IT" sz="1500" b="1" i="1" dirty="0">
                <a:solidFill>
                  <a:schemeClr val="tx1">
                    <a:lumMod val="65000"/>
                    <a:lumOff val="35000"/>
                  </a:schemeClr>
                </a:solidFill>
                <a:latin typeface="Bookman Old Style" panose="02050604050505020204" pitchFamily="18" charset="0"/>
              </a:rPr>
              <a:t>conti annuali </a:t>
            </a:r>
            <a:r>
              <a:rPr lang="it-IT" sz="1500" i="1" dirty="0">
                <a:solidFill>
                  <a:schemeClr val="tx1">
                    <a:lumMod val="65000"/>
                    <a:lumOff val="35000"/>
                  </a:schemeClr>
                </a:solidFill>
                <a:latin typeface="Bookman Old Style" panose="02050604050505020204" pitchFamily="18" charset="0"/>
              </a:rPr>
              <a:t>che 	evidenzino in particolare i rapporti tra attività e passività;</a:t>
            </a:r>
          </a:p>
          <a:p>
            <a:pPr algn="just"/>
            <a:r>
              <a:rPr lang="it-IT" sz="1500" i="1" dirty="0">
                <a:solidFill>
                  <a:schemeClr val="tx1">
                    <a:lumMod val="65000"/>
                    <a:lumOff val="35000"/>
                  </a:schemeClr>
                </a:solidFill>
                <a:latin typeface="Bookman Old Style" panose="02050604050505020204" pitchFamily="18" charset="0"/>
              </a:rPr>
              <a:t>	c) un </a:t>
            </a:r>
            <a:r>
              <a:rPr lang="it-IT" sz="1500" b="1" i="1" dirty="0">
                <a:solidFill>
                  <a:schemeClr val="tx1">
                    <a:lumMod val="65000"/>
                    <a:lumOff val="35000"/>
                  </a:schemeClr>
                </a:solidFill>
                <a:latin typeface="Bookman Old Style" panose="02050604050505020204" pitchFamily="18" charset="0"/>
              </a:rPr>
              <a:t>livello adeguato di copertura assicurativa </a:t>
            </a:r>
            <a:r>
              <a:rPr lang="it-IT" sz="1500" i="1" dirty="0">
                <a:solidFill>
                  <a:schemeClr val="tx1">
                    <a:lumMod val="65000"/>
                    <a:lumOff val="35000"/>
                  </a:schemeClr>
                </a:solidFill>
                <a:latin typeface="Bookman Old Style" panose="02050604050505020204" pitchFamily="18" charset="0"/>
              </a:rPr>
              <a:t>contro i rischi professionali.</a:t>
            </a:r>
            <a:endParaRPr lang="it-IT" sz="1500"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16275815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95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88163" y="442713"/>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15907" y="536593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00402" y="70594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00402" y="79889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05071" y="571961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05071" y="581256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16532" y="309332"/>
            <a:ext cx="9988497" cy="5401479"/>
          </a:xfrm>
          <a:prstGeom prst="rect">
            <a:avLst/>
          </a:prstGeom>
          <a:noFill/>
        </p:spPr>
        <p:txBody>
          <a:bodyPr wrap="square" rtlCol="0">
            <a:spAutoFit/>
          </a:bodyPr>
          <a:lstStyle/>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5. </a:t>
            </a:r>
            <a:r>
              <a:rPr lang="it-IT" sz="1500" b="1" i="1" dirty="0">
                <a:solidFill>
                  <a:schemeClr val="tx1">
                    <a:lumMod val="65000"/>
                    <a:lumOff val="35000"/>
                  </a:schemeClr>
                </a:solidFill>
                <a:latin typeface="Bookman Old Style" panose="02050604050505020204" pitchFamily="18" charset="0"/>
              </a:rPr>
              <a:t>Il fatturato minimo annuo </a:t>
            </a:r>
            <a:r>
              <a:rPr lang="it-IT" sz="1500" i="1" dirty="0">
                <a:solidFill>
                  <a:schemeClr val="tx1">
                    <a:lumMod val="65000"/>
                    <a:lumOff val="35000"/>
                  </a:schemeClr>
                </a:solidFill>
                <a:latin typeface="Bookman Old Style" panose="02050604050505020204" pitchFamily="18" charset="0"/>
              </a:rPr>
              <a:t>richiesto ai sensi del comma 4, lettera a) </a:t>
            </a:r>
            <a:r>
              <a:rPr lang="it-IT" sz="1500" b="1" i="1" dirty="0">
                <a:solidFill>
                  <a:schemeClr val="tx1">
                    <a:lumMod val="65000"/>
                    <a:lumOff val="35000"/>
                  </a:schemeClr>
                </a:solidFill>
                <a:latin typeface="Bookman Old Style" panose="02050604050505020204" pitchFamily="18" charset="0"/>
              </a:rPr>
              <a:t>non può comunque superare il doppio del valore stimato dell'appalto</a:t>
            </a:r>
            <a:r>
              <a:rPr lang="it-IT" sz="1500" i="1" dirty="0">
                <a:solidFill>
                  <a:schemeClr val="tx1">
                    <a:lumMod val="65000"/>
                    <a:lumOff val="35000"/>
                  </a:schemeClr>
                </a:solidFill>
                <a:latin typeface="Bookman Old Style" panose="02050604050505020204" pitchFamily="18" charset="0"/>
              </a:rPr>
              <a:t>, calcolato in relazione al periodo di riferimento dello stesso, salvo in circostanze adeguatamente motivate relative ai rischi specifici connessi alla natura dei servizi e forniture, oggetto di affidamento</a:t>
            </a:r>
            <a:r>
              <a:rPr lang="it-IT" sz="1500" b="1" i="1" dirty="0">
                <a:solidFill>
                  <a:schemeClr val="tx1">
                    <a:lumMod val="65000"/>
                    <a:lumOff val="35000"/>
                  </a:schemeClr>
                </a:solidFill>
                <a:latin typeface="Bookman Old Style" panose="02050604050505020204" pitchFamily="18" charset="0"/>
              </a:rPr>
              <a:t>. La stazione appaltante, ove richieda un fatturato minimo annuo, ne indica le ragioni nei documenti di gara.</a:t>
            </a:r>
            <a:r>
              <a:rPr lang="it-IT" sz="1500" i="1" dirty="0">
                <a:solidFill>
                  <a:schemeClr val="tx1">
                    <a:lumMod val="65000"/>
                    <a:lumOff val="35000"/>
                  </a:schemeClr>
                </a:solidFill>
                <a:latin typeface="Bookman Old Style" panose="02050604050505020204" pitchFamily="18" charset="0"/>
              </a:rPr>
              <a:t> Per gli appalti divisi in lotti, il presente comma si applica per ogni singolo lotto. Tuttavia, le stazioni appaltanti possono fissare il fatturato minimo annuo che gli operatori economici devono avere con riferimento a gruppi di lotti nel caso in cui all'aggiudicatario siano aggiudicati più lotti da eseguirsi contemporaneamente. Se gli appalti basati su un accordo quadro devono essere aggiudicati in seguito alla riapertura della gara, il requisito del fatturato annuo massimo di cui al primo periodo del presente comma è calcolato sulla base del valore massimo atteso dei contratti specifici che saranno eseguiti contemporaneamente, se conosciuto, altrimenti sulla base del valore stimato dell'accordo quadro. Nel caso di sistemi dinamici di acquisizione, il requisito del fatturato annuo massimo è calcolato sulla base del valore massimo atteso degli appalti specifici da aggiudicare nell'ambito di tale sistema.</a:t>
            </a:r>
          </a:p>
          <a:p>
            <a:pPr algn="just"/>
            <a:r>
              <a:rPr lang="it-IT" sz="1500" i="1" dirty="0">
                <a:solidFill>
                  <a:schemeClr val="tx1">
                    <a:lumMod val="65000"/>
                    <a:lumOff val="35000"/>
                  </a:schemeClr>
                </a:solidFill>
                <a:latin typeface="Bookman Old Style" panose="02050604050505020204" pitchFamily="18" charset="0"/>
              </a:rPr>
              <a:t>6. Per gli appalti di servizi e forniture, per i criteri di selezione di cui al comma 1, lettera c), le stazioni appaltanti possono richiedere requisiti per garantire che gli operatori economici possiedano le risorse umane e tecniche e l'esperienza necessarie per eseguire l'appalto con un adeguato standard di qualità. Nelle procedure d'appalto per forniture che necessitano di lavori di posa in opera o di installazione, servizi o lavori, la capacità professionale degli operatori economici di fornire tali servizi o di eseguire l'installazione o i lavori è valutata con riferimento alla loro competenza, efficienza, esperienza e affidabilità. Le informazioni richieste non possono eccedere l'oggetto dell'appalto; l'amministrazione deve, comunque, tener conto dell'esigenza di protezione dei segreti tecnici e commerciali.</a:t>
            </a:r>
          </a:p>
        </p:txBody>
      </p:sp>
    </p:spTree>
    <p:extLst>
      <p:ext uri="{BB962C8B-B14F-4D97-AF65-F5344CB8AC3E}">
        <p14:creationId xmlns:p14="http://schemas.microsoft.com/office/powerpoint/2010/main" val="143460558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Allegato XVII, parte I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88163" y="442713"/>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15907" y="536593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00402" y="70594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00402" y="79889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05071" y="571961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05071" y="581256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16532" y="1047384"/>
            <a:ext cx="9988497" cy="2631490"/>
          </a:xfrm>
          <a:prstGeom prst="rect">
            <a:avLst/>
          </a:prstGeom>
          <a:noFill/>
        </p:spPr>
        <p:txBody>
          <a:bodyPr wrap="square" rtlCol="0">
            <a:spAutoFit/>
          </a:bodyPr>
          <a:lstStyle/>
          <a:p>
            <a:pPr algn="just"/>
            <a:r>
              <a:rPr lang="it-IT" sz="1500" i="1" dirty="0">
                <a:solidFill>
                  <a:schemeClr val="tx1">
                    <a:lumMod val="65000"/>
                    <a:lumOff val="35000"/>
                  </a:schemeClr>
                </a:solidFill>
                <a:latin typeface="Bookman Old Style" panose="02050604050505020204" pitchFamily="18" charset="0"/>
              </a:rPr>
              <a:t>Di regola, la capacità economica e finanziaria dell'operatore economico può essere provata mediante una o più delle seguenti referenze:</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a) idonee </a:t>
            </a:r>
            <a:r>
              <a:rPr lang="it-IT" sz="1500" b="1" i="1" dirty="0">
                <a:solidFill>
                  <a:schemeClr val="tx1">
                    <a:lumMod val="65000"/>
                    <a:lumOff val="35000"/>
                  </a:schemeClr>
                </a:solidFill>
                <a:latin typeface="Bookman Old Style" panose="02050604050505020204" pitchFamily="18" charset="0"/>
              </a:rPr>
              <a:t>dichiarazioni bancarie </a:t>
            </a:r>
            <a:r>
              <a:rPr lang="it-IT" sz="1500" i="1" dirty="0">
                <a:solidFill>
                  <a:schemeClr val="tx1">
                    <a:lumMod val="65000"/>
                    <a:lumOff val="35000"/>
                  </a:schemeClr>
                </a:solidFill>
                <a:latin typeface="Bookman Old Style" panose="02050604050505020204" pitchFamily="18" charset="0"/>
              </a:rPr>
              <a:t>o, se del caso, comprovata copertura assicurativa contro i rischi professionali;</a:t>
            </a:r>
          </a:p>
          <a:p>
            <a:pPr algn="just"/>
            <a:r>
              <a:rPr lang="it-IT" sz="1500" i="1" dirty="0">
                <a:solidFill>
                  <a:schemeClr val="tx1">
                    <a:lumMod val="65000"/>
                    <a:lumOff val="35000"/>
                  </a:schemeClr>
                </a:solidFill>
                <a:latin typeface="Bookman Old Style" panose="02050604050505020204" pitchFamily="18" charset="0"/>
              </a:rPr>
              <a:t>b) presentazione dei </a:t>
            </a:r>
            <a:r>
              <a:rPr lang="it-IT" sz="1500" b="1" i="1" dirty="0">
                <a:solidFill>
                  <a:schemeClr val="tx1">
                    <a:lumMod val="65000"/>
                    <a:lumOff val="35000"/>
                  </a:schemeClr>
                </a:solidFill>
                <a:latin typeface="Bookman Old Style" panose="02050604050505020204" pitchFamily="18" charset="0"/>
              </a:rPr>
              <a:t>bilanci</a:t>
            </a:r>
            <a:r>
              <a:rPr lang="it-IT" sz="1500" i="1" dirty="0">
                <a:solidFill>
                  <a:schemeClr val="tx1">
                    <a:lumMod val="65000"/>
                    <a:lumOff val="35000"/>
                  </a:schemeClr>
                </a:solidFill>
                <a:latin typeface="Bookman Old Style" panose="02050604050505020204" pitchFamily="18" charset="0"/>
              </a:rPr>
              <a:t> o di estratti di bilancio, qualora la pubblicazione del bilancio sia obbligatoria in base alla legislazione del paese di stabilimento dell'operatore economico;</a:t>
            </a:r>
          </a:p>
          <a:p>
            <a:pPr algn="just"/>
            <a:r>
              <a:rPr lang="it-IT" sz="1500" i="1" dirty="0">
                <a:solidFill>
                  <a:schemeClr val="tx1">
                    <a:lumMod val="65000"/>
                    <a:lumOff val="35000"/>
                  </a:schemeClr>
                </a:solidFill>
                <a:latin typeface="Bookman Old Style" panose="02050604050505020204" pitchFamily="18" charset="0"/>
              </a:rPr>
              <a:t>c) una </a:t>
            </a:r>
            <a:r>
              <a:rPr lang="it-IT" sz="1500" b="1" i="1" dirty="0">
                <a:solidFill>
                  <a:schemeClr val="tx1">
                    <a:lumMod val="65000"/>
                    <a:lumOff val="35000"/>
                  </a:schemeClr>
                </a:solidFill>
                <a:latin typeface="Bookman Old Style" panose="02050604050505020204" pitchFamily="18" charset="0"/>
              </a:rPr>
              <a:t>dichiarazione concernente il fatturato globale </a:t>
            </a:r>
            <a:r>
              <a:rPr lang="it-IT" sz="1500" i="1" dirty="0">
                <a:solidFill>
                  <a:schemeClr val="tx1">
                    <a:lumMod val="65000"/>
                    <a:lumOff val="35000"/>
                  </a:schemeClr>
                </a:solidFill>
                <a:latin typeface="Bookman Old Style" panose="02050604050505020204" pitchFamily="18" charset="0"/>
              </a:rPr>
              <a:t>e, se del caso, il fatturato del settore di attività oggetto dell'appalto, </a:t>
            </a:r>
            <a:r>
              <a:rPr lang="it-IT" sz="1500" b="1" i="1" dirty="0">
                <a:solidFill>
                  <a:schemeClr val="tx1">
                    <a:lumMod val="65000"/>
                    <a:lumOff val="35000"/>
                  </a:schemeClr>
                </a:solidFill>
                <a:latin typeface="Bookman Old Style" panose="02050604050505020204" pitchFamily="18" charset="0"/>
              </a:rPr>
              <a:t>al massimo per gli ultimi tre esercizi </a:t>
            </a:r>
            <a:r>
              <a:rPr lang="it-IT" sz="1500" i="1" dirty="0">
                <a:solidFill>
                  <a:schemeClr val="tx1">
                    <a:lumMod val="65000"/>
                    <a:lumOff val="35000"/>
                  </a:schemeClr>
                </a:solidFill>
                <a:latin typeface="Bookman Old Style" panose="02050604050505020204" pitchFamily="18" charset="0"/>
              </a:rPr>
              <a:t>disponibili in base alla data di costituzione o all'avvio delle attività dell'operatore economico, nella misura in cui le informazioni su tali fatturati siano disponibili.</a:t>
            </a:r>
          </a:p>
        </p:txBody>
      </p:sp>
    </p:spTree>
    <p:extLst>
      <p:ext uri="{BB962C8B-B14F-4D97-AF65-F5344CB8AC3E}">
        <p14:creationId xmlns:p14="http://schemas.microsoft.com/office/powerpoint/2010/main" val="3428272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2" name="Rettangolo 1">
            <a:extLst>
              <a:ext uri="{FF2B5EF4-FFF2-40B4-BE49-F238E27FC236}">
                <a16:creationId xmlns:a16="http://schemas.microsoft.com/office/drawing/2014/main" id="{66BBD6E2-6EF1-46A3-8D25-8296A09147D2}"/>
              </a:ext>
            </a:extLst>
          </p:cNvPr>
          <p:cNvSpPr/>
          <p:nvPr/>
        </p:nvSpPr>
        <p:spPr>
          <a:xfrm>
            <a:off x="360147" y="3150316"/>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riangolo isoscele 2">
            <a:extLst>
              <a:ext uri="{FF2B5EF4-FFF2-40B4-BE49-F238E27FC236}">
                <a16:creationId xmlns:a16="http://schemas.microsoft.com/office/drawing/2014/main" id="{FFA5F86C-AC2E-4CD6-B308-CDAAF0AD279D}"/>
              </a:ext>
            </a:extLst>
          </p:cNvPr>
          <p:cNvSpPr/>
          <p:nvPr/>
        </p:nvSpPr>
        <p:spPr>
          <a:xfrm rot="10800000">
            <a:off x="360147" y="3585918"/>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5CB69558-0EE4-4380-9D59-C3274EEA8CD3}"/>
              </a:ext>
            </a:extLst>
          </p:cNvPr>
          <p:cNvSpPr/>
          <p:nvPr/>
        </p:nvSpPr>
        <p:spPr>
          <a:xfrm>
            <a:off x="-80682" y="3863778"/>
            <a:ext cx="1227268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59B4E658-CE76-4C27-A43C-6A3E92444E7A}"/>
              </a:ext>
            </a:extLst>
          </p:cNvPr>
          <p:cNvSpPr/>
          <p:nvPr/>
        </p:nvSpPr>
        <p:spPr>
          <a:xfrm>
            <a:off x="7361086" y="3150890"/>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Triangolo isoscele 22">
            <a:extLst>
              <a:ext uri="{FF2B5EF4-FFF2-40B4-BE49-F238E27FC236}">
                <a16:creationId xmlns:a16="http://schemas.microsoft.com/office/drawing/2014/main" id="{C442F05F-A4BB-4474-A2C3-9EFB761E4A26}"/>
              </a:ext>
            </a:extLst>
          </p:cNvPr>
          <p:cNvSpPr/>
          <p:nvPr/>
        </p:nvSpPr>
        <p:spPr>
          <a:xfrm rot="10800000">
            <a:off x="7361086" y="3611739"/>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9FF94F13-5AF5-4F2D-8B5D-BE64813E9E15}"/>
              </a:ext>
            </a:extLst>
          </p:cNvPr>
          <p:cNvSpPr/>
          <p:nvPr/>
        </p:nvSpPr>
        <p:spPr>
          <a:xfrm>
            <a:off x="3941445" y="3125069"/>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Triangolo isoscele 27">
            <a:extLst>
              <a:ext uri="{FF2B5EF4-FFF2-40B4-BE49-F238E27FC236}">
                <a16:creationId xmlns:a16="http://schemas.microsoft.com/office/drawing/2014/main" id="{64DC716E-6DE0-4306-8B3C-5079EC09BFA8}"/>
              </a:ext>
            </a:extLst>
          </p:cNvPr>
          <p:cNvSpPr/>
          <p:nvPr/>
        </p:nvSpPr>
        <p:spPr>
          <a:xfrm rot="10800000">
            <a:off x="3941445" y="3585918"/>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Google Shape;641;p50">
            <a:extLst>
              <a:ext uri="{FF2B5EF4-FFF2-40B4-BE49-F238E27FC236}">
                <a16:creationId xmlns:a16="http://schemas.microsoft.com/office/drawing/2014/main" id="{86E9A005-C940-4746-8144-6CB657397541}"/>
              </a:ext>
            </a:extLst>
          </p:cNvPr>
          <p:cNvSpPr txBox="1">
            <a:spLocks/>
          </p:cNvSpPr>
          <p:nvPr/>
        </p:nvSpPr>
        <p:spPr>
          <a:xfrm>
            <a:off x="267756" y="46907"/>
            <a:ext cx="3318126" cy="115707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pPr>
            <a:r>
              <a:rPr lang="it-IT" sz="1330" b="1" dirty="0">
                <a:solidFill>
                  <a:schemeClr val="tx1">
                    <a:lumMod val="65000"/>
                    <a:lumOff val="35000"/>
                  </a:schemeClr>
                </a:solidFill>
                <a:latin typeface="Bookman Old Style" panose="02050604050505020204" pitchFamily="18" charset="0"/>
              </a:rPr>
              <a:t>L. 28 gennaio 2016, n. 11 </a:t>
            </a: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Deleghe al Governo per l’attuazione delle direttive 2014/23/UE, 2014/24/UE e 2014/25/UE del Parlamento europeo e del Consiglio, del 26 febbraio 2014, sull’aggiudicazione dei contratti di concessione, sugli appalti pubblici e sulle procedure d’appalto degli enti erogatori nei settori dell’acqua, dell’energia, dei trasporti e dei servizi postali, nonché per il riordino della disciplina vigente in materia di contratti pubblici relativi a lavori, servizi e forniture</a:t>
            </a:r>
            <a:r>
              <a:rPr lang="it-IT" sz="1330" dirty="0">
                <a:solidFill>
                  <a:schemeClr val="tx1">
                    <a:lumMod val="65000"/>
                    <a:lumOff val="35000"/>
                  </a:schemeClr>
                </a:solidFill>
                <a:latin typeface="Bookman Old Style" panose="02050604050505020204" pitchFamily="18" charset="0"/>
              </a:rPr>
              <a:t>»</a:t>
            </a:r>
          </a:p>
          <a:p>
            <a:pPr marL="0" indent="0">
              <a:spcBef>
                <a:spcPts val="0"/>
              </a:spcBef>
              <a:buFont typeface="Arial" panose="020B0604020202020204" pitchFamily="34" charset="0"/>
              <a:buNone/>
            </a:pPr>
            <a:r>
              <a:rPr lang="it-IT" sz="1330" dirty="0">
                <a:solidFill>
                  <a:schemeClr val="tx1">
                    <a:lumMod val="65000"/>
                    <a:lumOff val="35000"/>
                  </a:schemeClr>
                </a:solidFill>
                <a:latin typeface="Bookman Old Style" panose="02050604050505020204" pitchFamily="18" charset="0"/>
              </a:rPr>
              <a:t>(G.U. n. 23 del 29 gennaio 2016)</a:t>
            </a:r>
          </a:p>
        </p:txBody>
      </p:sp>
      <p:sp>
        <p:nvSpPr>
          <p:cNvPr id="38" name="Google Shape;641;p50">
            <a:extLst>
              <a:ext uri="{FF2B5EF4-FFF2-40B4-BE49-F238E27FC236}">
                <a16:creationId xmlns:a16="http://schemas.microsoft.com/office/drawing/2014/main" id="{8CE19E25-7020-4ED7-AD70-5D698D4FCD3E}"/>
              </a:ext>
            </a:extLst>
          </p:cNvPr>
          <p:cNvSpPr txBox="1">
            <a:spLocks/>
          </p:cNvSpPr>
          <p:nvPr/>
        </p:nvSpPr>
        <p:spPr>
          <a:xfrm>
            <a:off x="3839819" y="516675"/>
            <a:ext cx="3318126" cy="115707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it-IT" sz="1330" b="1" dirty="0">
                <a:solidFill>
                  <a:schemeClr val="tx1">
                    <a:lumMod val="65000"/>
                    <a:lumOff val="35000"/>
                  </a:schemeClr>
                </a:solidFill>
                <a:latin typeface="Bookman Old Style" panose="02050604050505020204" pitchFamily="18" charset="0"/>
              </a:rPr>
              <a:t>D.lgs. 18 aprile 2016, n. 50</a:t>
            </a:r>
          </a:p>
          <a:p>
            <a:pPr marL="0" indent="0" algn="just">
              <a:spcBef>
                <a:spcPts val="0"/>
              </a:spcBef>
              <a:buNone/>
            </a:pPr>
            <a:r>
              <a:rPr lang="it-IT" sz="1330" b="1"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Attuazione delle direttive 2014/23/UE, 2014/24/UE e 2014/25/UE sull'aggiudicazione dei contratti di concessione, sugli appalti pubblici e sulle procedure d'appalto degli enti erogatori nei settori dell'acqua, dell'energia, dei trasporti e dei servizi postali, nonché per il riordino della disciplina vigente in materia di contratti pubblici relativi a lavori, servizi e forniture.</a:t>
            </a:r>
            <a:r>
              <a:rPr lang="it-IT" sz="1330" dirty="0">
                <a:solidFill>
                  <a:schemeClr val="tx1">
                    <a:lumMod val="65000"/>
                    <a:lumOff val="35000"/>
                  </a:schemeClr>
                </a:solidFill>
                <a:latin typeface="Bookman Old Style" panose="02050604050505020204" pitchFamily="18" charset="0"/>
              </a:rPr>
              <a:t>»</a:t>
            </a:r>
          </a:p>
          <a:p>
            <a:pPr marL="0" indent="0">
              <a:spcBef>
                <a:spcPts val="0"/>
              </a:spcBef>
              <a:buFont typeface="Arial" panose="020B0604020202020204" pitchFamily="34" charset="0"/>
              <a:buNone/>
            </a:pPr>
            <a:r>
              <a:rPr lang="it-IT" sz="1330" dirty="0">
                <a:solidFill>
                  <a:schemeClr val="tx1">
                    <a:lumMod val="65000"/>
                    <a:lumOff val="35000"/>
                  </a:schemeClr>
                </a:solidFill>
                <a:latin typeface="Bookman Old Style" panose="02050604050505020204" pitchFamily="18" charset="0"/>
              </a:rPr>
              <a:t>(G.U. n. 91 del 19 aprile 2016)</a:t>
            </a:r>
          </a:p>
        </p:txBody>
      </p:sp>
      <p:sp>
        <p:nvSpPr>
          <p:cNvPr id="39" name="Google Shape;641;p50">
            <a:extLst>
              <a:ext uri="{FF2B5EF4-FFF2-40B4-BE49-F238E27FC236}">
                <a16:creationId xmlns:a16="http://schemas.microsoft.com/office/drawing/2014/main" id="{BD611039-30A4-4AA6-A6D7-2FED4F4BF64E}"/>
              </a:ext>
            </a:extLst>
          </p:cNvPr>
          <p:cNvSpPr txBox="1">
            <a:spLocks/>
          </p:cNvSpPr>
          <p:nvPr/>
        </p:nvSpPr>
        <p:spPr>
          <a:xfrm>
            <a:off x="7269290" y="173215"/>
            <a:ext cx="4232428" cy="115707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it-IT" sz="1330" b="1" dirty="0">
                <a:solidFill>
                  <a:schemeClr val="tx1">
                    <a:lumMod val="65000"/>
                    <a:lumOff val="35000"/>
                  </a:schemeClr>
                </a:solidFill>
                <a:latin typeface="Bookman Old Style" panose="02050604050505020204" pitchFamily="18" charset="0"/>
              </a:rPr>
              <a:t>Avviso di rettifica</a:t>
            </a:r>
          </a:p>
          <a:p>
            <a:pPr marL="0" indent="0" algn="just">
              <a:spcBef>
                <a:spcPts val="0"/>
              </a:spcBef>
              <a:buNone/>
            </a:pP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Comunicato relativo al decreto legislativo 18 aprile 2016, n. 50, recante: «Attuazione delle direttive 2014/23/UE, 2014/24/UE e 2014/25/UE sull'aggiudicazione dei contratti di concessione, sugli appalti pubblici e sulle procedure d'appalto degli enti erogatori nei settori dell'acqua, dell'energia, dei trasporti e dei servizi postali, nonché per il riordino della disciplina vigente in materia di contratti pubblici relativi a lavori, servizi e forniture». (Decreto legislativo pubblicato nel Supplemento ordinario N. 10/L alla Gazzetta Ufficiale - Serie generale - n. 91 del 19 aprile 2016)</a:t>
            </a:r>
            <a:r>
              <a:rPr lang="it-IT" sz="1330" dirty="0">
                <a:solidFill>
                  <a:schemeClr val="tx1">
                    <a:lumMod val="65000"/>
                    <a:lumOff val="35000"/>
                  </a:schemeClr>
                </a:solidFill>
                <a:latin typeface="Bookman Old Style" panose="02050604050505020204" pitchFamily="18" charset="0"/>
              </a:rPr>
              <a:t>»</a:t>
            </a:r>
          </a:p>
          <a:p>
            <a:pPr marL="0" indent="0">
              <a:spcBef>
                <a:spcPts val="0"/>
              </a:spcBef>
              <a:buFont typeface="Arial" panose="020B0604020202020204" pitchFamily="34" charset="0"/>
              <a:buNone/>
            </a:pPr>
            <a:r>
              <a:rPr lang="it-IT" sz="1330" dirty="0">
                <a:solidFill>
                  <a:schemeClr val="tx1">
                    <a:lumMod val="65000"/>
                    <a:lumOff val="35000"/>
                  </a:schemeClr>
                </a:solidFill>
                <a:latin typeface="Bookman Old Style" panose="02050604050505020204" pitchFamily="18" charset="0"/>
              </a:rPr>
              <a:t>(G.U. n. 164 del 15 luglio 2016)</a:t>
            </a:r>
          </a:p>
        </p:txBody>
      </p:sp>
      <p:grpSp>
        <p:nvGrpSpPr>
          <p:cNvPr id="40" name="Google Shape;7839;p72">
            <a:extLst>
              <a:ext uri="{FF2B5EF4-FFF2-40B4-BE49-F238E27FC236}">
                <a16:creationId xmlns:a16="http://schemas.microsoft.com/office/drawing/2014/main" id="{655B76FE-0E14-48D6-98C9-E74ED1AED482}"/>
              </a:ext>
            </a:extLst>
          </p:cNvPr>
          <p:cNvGrpSpPr/>
          <p:nvPr/>
        </p:nvGrpSpPr>
        <p:grpSpPr>
          <a:xfrm>
            <a:off x="459997" y="3290467"/>
            <a:ext cx="343849" cy="341724"/>
            <a:chOff x="-13095575" y="2073400"/>
            <a:chExt cx="356025" cy="353825"/>
          </a:xfrm>
          <a:solidFill>
            <a:schemeClr val="bg1"/>
          </a:solidFill>
        </p:grpSpPr>
        <p:sp>
          <p:nvSpPr>
            <p:cNvPr id="41" name="Google Shape;7840;p72">
              <a:extLst>
                <a:ext uri="{FF2B5EF4-FFF2-40B4-BE49-F238E27FC236}">
                  <a16:creationId xmlns:a16="http://schemas.microsoft.com/office/drawing/2014/main" id="{2401C4BA-77F3-4689-BFDA-AE04CC9F8A2E}"/>
                </a:ext>
              </a:extLst>
            </p:cNvPr>
            <p:cNvSpPr/>
            <p:nvPr/>
          </p:nvSpPr>
          <p:spPr>
            <a:xfrm>
              <a:off x="-13095575" y="2073400"/>
              <a:ext cx="356025" cy="353825"/>
            </a:xfrm>
            <a:custGeom>
              <a:avLst/>
              <a:gdLst/>
              <a:ahLst/>
              <a:cxnLst/>
              <a:rect l="l" t="t" r="r" b="b"/>
              <a:pathLst>
                <a:path w="14241" h="14153" extrusionOk="0">
                  <a:moveTo>
                    <a:pt x="12886" y="820"/>
                  </a:moveTo>
                  <a:cubicBezTo>
                    <a:pt x="13107" y="820"/>
                    <a:pt x="13327" y="1041"/>
                    <a:pt x="13327" y="1261"/>
                  </a:cubicBezTo>
                  <a:lnTo>
                    <a:pt x="13327" y="9578"/>
                  </a:lnTo>
                  <a:cubicBezTo>
                    <a:pt x="13327" y="9799"/>
                    <a:pt x="13107" y="9988"/>
                    <a:pt x="12886" y="9988"/>
                  </a:cubicBezTo>
                  <a:lnTo>
                    <a:pt x="1261" y="9988"/>
                  </a:lnTo>
                  <a:cubicBezTo>
                    <a:pt x="1040" y="9988"/>
                    <a:pt x="851" y="9799"/>
                    <a:pt x="851" y="9578"/>
                  </a:cubicBezTo>
                  <a:lnTo>
                    <a:pt x="851" y="1261"/>
                  </a:lnTo>
                  <a:cubicBezTo>
                    <a:pt x="851" y="1041"/>
                    <a:pt x="1040" y="820"/>
                    <a:pt x="1261" y="820"/>
                  </a:cubicBezTo>
                  <a:close/>
                  <a:moveTo>
                    <a:pt x="1261" y="1"/>
                  </a:moveTo>
                  <a:cubicBezTo>
                    <a:pt x="599" y="1"/>
                    <a:pt x="1" y="568"/>
                    <a:pt x="1" y="1261"/>
                  </a:cubicBezTo>
                  <a:lnTo>
                    <a:pt x="1" y="9578"/>
                  </a:lnTo>
                  <a:cubicBezTo>
                    <a:pt x="1" y="10240"/>
                    <a:pt x="568" y="10839"/>
                    <a:pt x="1261" y="10839"/>
                  </a:cubicBezTo>
                  <a:lnTo>
                    <a:pt x="6270" y="10839"/>
                  </a:lnTo>
                  <a:lnTo>
                    <a:pt x="4285" y="13485"/>
                  </a:lnTo>
                  <a:cubicBezTo>
                    <a:pt x="4191" y="13674"/>
                    <a:pt x="4191" y="13895"/>
                    <a:pt x="4380" y="14052"/>
                  </a:cubicBezTo>
                  <a:cubicBezTo>
                    <a:pt x="4465" y="14109"/>
                    <a:pt x="4562" y="14140"/>
                    <a:pt x="4659" y="14140"/>
                  </a:cubicBezTo>
                  <a:cubicBezTo>
                    <a:pt x="4776" y="14140"/>
                    <a:pt x="4892" y="14093"/>
                    <a:pt x="4978" y="13989"/>
                  </a:cubicBezTo>
                  <a:lnTo>
                    <a:pt x="6711" y="11658"/>
                  </a:lnTo>
                  <a:lnTo>
                    <a:pt x="6711" y="12918"/>
                  </a:lnTo>
                  <a:cubicBezTo>
                    <a:pt x="6711" y="13138"/>
                    <a:pt x="6900" y="13359"/>
                    <a:pt x="7089" y="13359"/>
                  </a:cubicBezTo>
                  <a:cubicBezTo>
                    <a:pt x="7310" y="13359"/>
                    <a:pt x="7530" y="13138"/>
                    <a:pt x="7530" y="12918"/>
                  </a:cubicBezTo>
                  <a:lnTo>
                    <a:pt x="7530" y="11658"/>
                  </a:lnTo>
                  <a:lnTo>
                    <a:pt x="9263" y="13989"/>
                  </a:lnTo>
                  <a:cubicBezTo>
                    <a:pt x="9335" y="14096"/>
                    <a:pt x="9457" y="14153"/>
                    <a:pt x="9584" y="14153"/>
                  </a:cubicBezTo>
                  <a:cubicBezTo>
                    <a:pt x="9681" y="14153"/>
                    <a:pt x="9780" y="14120"/>
                    <a:pt x="9862" y="14052"/>
                  </a:cubicBezTo>
                  <a:cubicBezTo>
                    <a:pt x="10051" y="13926"/>
                    <a:pt x="10082" y="13674"/>
                    <a:pt x="9925" y="13485"/>
                  </a:cubicBezTo>
                  <a:lnTo>
                    <a:pt x="7971" y="10839"/>
                  </a:lnTo>
                  <a:lnTo>
                    <a:pt x="12981" y="10839"/>
                  </a:lnTo>
                  <a:cubicBezTo>
                    <a:pt x="13642" y="10839"/>
                    <a:pt x="14241" y="10272"/>
                    <a:pt x="14241" y="9578"/>
                  </a:cubicBezTo>
                  <a:lnTo>
                    <a:pt x="14241" y="1261"/>
                  </a:lnTo>
                  <a:cubicBezTo>
                    <a:pt x="14146" y="600"/>
                    <a:pt x="13579" y="1"/>
                    <a:pt x="128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41;p72">
              <a:extLst>
                <a:ext uri="{FF2B5EF4-FFF2-40B4-BE49-F238E27FC236}">
                  <a16:creationId xmlns:a16="http://schemas.microsoft.com/office/drawing/2014/main" id="{FFDC0A4C-4E5F-4D46-ADB1-E499E9C40EBD}"/>
                </a:ext>
              </a:extLst>
            </p:cNvPr>
            <p:cNvSpPr/>
            <p:nvPr/>
          </p:nvSpPr>
          <p:spPr>
            <a:xfrm>
              <a:off x="-13055400" y="2115150"/>
              <a:ext cx="271750" cy="187475"/>
            </a:xfrm>
            <a:custGeom>
              <a:avLst/>
              <a:gdLst/>
              <a:ahLst/>
              <a:cxnLst/>
              <a:rect l="l" t="t" r="r" b="b"/>
              <a:pathLst>
                <a:path w="10870" h="7499" extrusionOk="0">
                  <a:moveTo>
                    <a:pt x="3781" y="820"/>
                  </a:moveTo>
                  <a:cubicBezTo>
                    <a:pt x="4474" y="820"/>
                    <a:pt x="5041" y="1355"/>
                    <a:pt x="5041" y="2017"/>
                  </a:cubicBezTo>
                  <a:lnTo>
                    <a:pt x="5041" y="6648"/>
                  </a:lnTo>
                  <a:lnTo>
                    <a:pt x="882" y="6648"/>
                  </a:lnTo>
                  <a:lnTo>
                    <a:pt x="882" y="820"/>
                  </a:lnTo>
                  <a:close/>
                  <a:moveTo>
                    <a:pt x="10050" y="851"/>
                  </a:moveTo>
                  <a:lnTo>
                    <a:pt x="10050" y="6680"/>
                  </a:lnTo>
                  <a:lnTo>
                    <a:pt x="5892" y="6680"/>
                  </a:lnTo>
                  <a:lnTo>
                    <a:pt x="5892" y="2080"/>
                  </a:lnTo>
                  <a:cubicBezTo>
                    <a:pt x="5892" y="1418"/>
                    <a:pt x="6427" y="851"/>
                    <a:pt x="7152" y="851"/>
                  </a:cubicBezTo>
                  <a:close/>
                  <a:moveTo>
                    <a:pt x="441" y="1"/>
                  </a:moveTo>
                  <a:cubicBezTo>
                    <a:pt x="221" y="1"/>
                    <a:pt x="0" y="190"/>
                    <a:pt x="0" y="410"/>
                  </a:cubicBezTo>
                  <a:lnTo>
                    <a:pt x="0" y="7089"/>
                  </a:lnTo>
                  <a:cubicBezTo>
                    <a:pt x="0" y="7310"/>
                    <a:pt x="221" y="7499"/>
                    <a:pt x="441" y="7499"/>
                  </a:cubicBezTo>
                  <a:lnTo>
                    <a:pt x="10397" y="7499"/>
                  </a:lnTo>
                  <a:cubicBezTo>
                    <a:pt x="10649" y="7499"/>
                    <a:pt x="10838" y="7310"/>
                    <a:pt x="10838" y="7089"/>
                  </a:cubicBezTo>
                  <a:lnTo>
                    <a:pt x="10838" y="410"/>
                  </a:lnTo>
                  <a:cubicBezTo>
                    <a:pt x="10869" y="190"/>
                    <a:pt x="10680" y="1"/>
                    <a:pt x="10460" y="1"/>
                  </a:cubicBezTo>
                  <a:lnTo>
                    <a:pt x="7089" y="1"/>
                  </a:lnTo>
                  <a:cubicBezTo>
                    <a:pt x="6427" y="1"/>
                    <a:pt x="5829" y="316"/>
                    <a:pt x="5451" y="820"/>
                  </a:cubicBezTo>
                  <a:cubicBezTo>
                    <a:pt x="5041" y="284"/>
                    <a:pt x="4474" y="1"/>
                    <a:pt x="3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42;p72">
              <a:extLst>
                <a:ext uri="{FF2B5EF4-FFF2-40B4-BE49-F238E27FC236}">
                  <a16:creationId xmlns:a16="http://schemas.microsoft.com/office/drawing/2014/main" id="{74AE8A57-06A8-4FBF-83B6-629CC388054A}"/>
                </a:ext>
              </a:extLst>
            </p:cNvPr>
            <p:cNvSpPr/>
            <p:nvPr/>
          </p:nvSpPr>
          <p:spPr>
            <a:xfrm>
              <a:off x="-12887650" y="2156100"/>
              <a:ext cx="63050" cy="22100"/>
            </a:xfrm>
            <a:custGeom>
              <a:avLst/>
              <a:gdLst/>
              <a:ahLst/>
              <a:cxnLst/>
              <a:rect l="l" t="t" r="r" b="b"/>
              <a:pathLst>
                <a:path w="2522" h="884" extrusionOk="0">
                  <a:moveTo>
                    <a:pt x="442" y="1"/>
                  </a:moveTo>
                  <a:cubicBezTo>
                    <a:pt x="190" y="1"/>
                    <a:pt x="1" y="190"/>
                    <a:pt x="1" y="442"/>
                  </a:cubicBezTo>
                  <a:cubicBezTo>
                    <a:pt x="1" y="663"/>
                    <a:pt x="190" y="883"/>
                    <a:pt x="442" y="883"/>
                  </a:cubicBezTo>
                  <a:lnTo>
                    <a:pt x="2112" y="883"/>
                  </a:lnTo>
                  <a:cubicBezTo>
                    <a:pt x="2364" y="883"/>
                    <a:pt x="2521" y="663"/>
                    <a:pt x="2521" y="442"/>
                  </a:cubicBezTo>
                  <a:cubicBezTo>
                    <a:pt x="2521" y="190"/>
                    <a:pt x="2332" y="1"/>
                    <a:pt x="21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43;p72">
              <a:extLst>
                <a:ext uri="{FF2B5EF4-FFF2-40B4-BE49-F238E27FC236}">
                  <a16:creationId xmlns:a16="http://schemas.microsoft.com/office/drawing/2014/main" id="{8EEEA171-DB1F-482E-A52D-C4741E0979E2}"/>
                </a:ext>
              </a:extLst>
            </p:cNvPr>
            <p:cNvSpPr/>
            <p:nvPr/>
          </p:nvSpPr>
          <p:spPr>
            <a:xfrm>
              <a:off x="-12888425" y="2198650"/>
              <a:ext cx="63025" cy="21275"/>
            </a:xfrm>
            <a:custGeom>
              <a:avLst/>
              <a:gdLst/>
              <a:ahLst/>
              <a:cxnLst/>
              <a:rect l="l" t="t" r="r" b="b"/>
              <a:pathLst>
                <a:path w="2521" h="851" extrusionOk="0">
                  <a:moveTo>
                    <a:pt x="410" y="0"/>
                  </a:moveTo>
                  <a:cubicBezTo>
                    <a:pt x="189" y="0"/>
                    <a:pt x="0" y="189"/>
                    <a:pt x="0" y="410"/>
                  </a:cubicBezTo>
                  <a:cubicBezTo>
                    <a:pt x="0" y="662"/>
                    <a:pt x="189" y="851"/>
                    <a:pt x="410" y="851"/>
                  </a:cubicBezTo>
                  <a:lnTo>
                    <a:pt x="2111" y="851"/>
                  </a:lnTo>
                  <a:cubicBezTo>
                    <a:pt x="2363" y="851"/>
                    <a:pt x="2521" y="662"/>
                    <a:pt x="2521" y="410"/>
                  </a:cubicBezTo>
                  <a:cubicBezTo>
                    <a:pt x="2521" y="189"/>
                    <a:pt x="2363" y="0"/>
                    <a:pt x="21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44;p72">
              <a:extLst>
                <a:ext uri="{FF2B5EF4-FFF2-40B4-BE49-F238E27FC236}">
                  <a16:creationId xmlns:a16="http://schemas.microsoft.com/office/drawing/2014/main" id="{D364F87B-A9EE-448F-9219-A3129871B149}"/>
                </a:ext>
              </a:extLst>
            </p:cNvPr>
            <p:cNvSpPr/>
            <p:nvPr/>
          </p:nvSpPr>
          <p:spPr>
            <a:xfrm>
              <a:off x="-12888425" y="2239600"/>
              <a:ext cx="63025" cy="22075"/>
            </a:xfrm>
            <a:custGeom>
              <a:avLst/>
              <a:gdLst/>
              <a:ahLst/>
              <a:cxnLst/>
              <a:rect l="l" t="t" r="r" b="b"/>
              <a:pathLst>
                <a:path w="2521" h="883" extrusionOk="0">
                  <a:moveTo>
                    <a:pt x="410" y="0"/>
                  </a:moveTo>
                  <a:cubicBezTo>
                    <a:pt x="189" y="0"/>
                    <a:pt x="0" y="221"/>
                    <a:pt x="0" y="442"/>
                  </a:cubicBezTo>
                  <a:cubicBezTo>
                    <a:pt x="0" y="694"/>
                    <a:pt x="189" y="883"/>
                    <a:pt x="410" y="883"/>
                  </a:cubicBezTo>
                  <a:lnTo>
                    <a:pt x="2111" y="883"/>
                  </a:lnTo>
                  <a:cubicBezTo>
                    <a:pt x="2363" y="883"/>
                    <a:pt x="2521" y="694"/>
                    <a:pt x="2521" y="442"/>
                  </a:cubicBezTo>
                  <a:cubicBezTo>
                    <a:pt x="2521" y="221"/>
                    <a:pt x="2363" y="0"/>
                    <a:pt x="21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45;p72">
              <a:extLst>
                <a:ext uri="{FF2B5EF4-FFF2-40B4-BE49-F238E27FC236}">
                  <a16:creationId xmlns:a16="http://schemas.microsoft.com/office/drawing/2014/main" id="{51A1FD1A-D829-4CE3-94A0-23EA001A9919}"/>
                </a:ext>
              </a:extLst>
            </p:cNvPr>
            <p:cNvSpPr/>
            <p:nvPr/>
          </p:nvSpPr>
          <p:spPr>
            <a:xfrm>
              <a:off x="-13012875" y="2156100"/>
              <a:ext cx="63025" cy="22100"/>
            </a:xfrm>
            <a:custGeom>
              <a:avLst/>
              <a:gdLst/>
              <a:ahLst/>
              <a:cxnLst/>
              <a:rect l="l" t="t" r="r" b="b"/>
              <a:pathLst>
                <a:path w="2521" h="884" extrusionOk="0">
                  <a:moveTo>
                    <a:pt x="410" y="1"/>
                  </a:moveTo>
                  <a:cubicBezTo>
                    <a:pt x="158" y="1"/>
                    <a:pt x="1" y="190"/>
                    <a:pt x="1" y="442"/>
                  </a:cubicBezTo>
                  <a:cubicBezTo>
                    <a:pt x="1" y="663"/>
                    <a:pt x="190" y="883"/>
                    <a:pt x="410" y="883"/>
                  </a:cubicBezTo>
                  <a:lnTo>
                    <a:pt x="2080" y="883"/>
                  </a:lnTo>
                  <a:cubicBezTo>
                    <a:pt x="2332" y="883"/>
                    <a:pt x="2521" y="663"/>
                    <a:pt x="2521" y="442"/>
                  </a:cubicBezTo>
                  <a:cubicBezTo>
                    <a:pt x="2521" y="190"/>
                    <a:pt x="2332" y="1"/>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46;p72">
              <a:extLst>
                <a:ext uri="{FF2B5EF4-FFF2-40B4-BE49-F238E27FC236}">
                  <a16:creationId xmlns:a16="http://schemas.microsoft.com/office/drawing/2014/main" id="{783B38DF-18B7-46D7-B50A-ED58832CE6A6}"/>
                </a:ext>
              </a:extLst>
            </p:cNvPr>
            <p:cNvSpPr/>
            <p:nvPr/>
          </p:nvSpPr>
          <p:spPr>
            <a:xfrm>
              <a:off x="-13012875" y="2198650"/>
              <a:ext cx="63025" cy="21275"/>
            </a:xfrm>
            <a:custGeom>
              <a:avLst/>
              <a:gdLst/>
              <a:ahLst/>
              <a:cxnLst/>
              <a:rect l="l" t="t" r="r" b="b"/>
              <a:pathLst>
                <a:path w="2521" h="851" extrusionOk="0">
                  <a:moveTo>
                    <a:pt x="410" y="0"/>
                  </a:moveTo>
                  <a:cubicBezTo>
                    <a:pt x="158" y="0"/>
                    <a:pt x="1" y="189"/>
                    <a:pt x="1" y="410"/>
                  </a:cubicBezTo>
                  <a:cubicBezTo>
                    <a:pt x="1" y="662"/>
                    <a:pt x="190" y="851"/>
                    <a:pt x="410" y="851"/>
                  </a:cubicBezTo>
                  <a:lnTo>
                    <a:pt x="2080" y="851"/>
                  </a:lnTo>
                  <a:cubicBezTo>
                    <a:pt x="2332" y="851"/>
                    <a:pt x="2521" y="662"/>
                    <a:pt x="2521" y="410"/>
                  </a:cubicBezTo>
                  <a:cubicBezTo>
                    <a:pt x="2521" y="189"/>
                    <a:pt x="2332"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47;p72">
              <a:extLst>
                <a:ext uri="{FF2B5EF4-FFF2-40B4-BE49-F238E27FC236}">
                  <a16:creationId xmlns:a16="http://schemas.microsoft.com/office/drawing/2014/main" id="{F42DBD5D-9408-4C72-A92C-397114001992}"/>
                </a:ext>
              </a:extLst>
            </p:cNvPr>
            <p:cNvSpPr/>
            <p:nvPr/>
          </p:nvSpPr>
          <p:spPr>
            <a:xfrm>
              <a:off x="-13012875" y="2239600"/>
              <a:ext cx="63025" cy="22075"/>
            </a:xfrm>
            <a:custGeom>
              <a:avLst/>
              <a:gdLst/>
              <a:ahLst/>
              <a:cxnLst/>
              <a:rect l="l" t="t" r="r" b="b"/>
              <a:pathLst>
                <a:path w="2521" h="883" extrusionOk="0">
                  <a:moveTo>
                    <a:pt x="410" y="0"/>
                  </a:moveTo>
                  <a:cubicBezTo>
                    <a:pt x="158" y="0"/>
                    <a:pt x="1" y="221"/>
                    <a:pt x="1" y="442"/>
                  </a:cubicBezTo>
                  <a:cubicBezTo>
                    <a:pt x="1" y="694"/>
                    <a:pt x="190" y="883"/>
                    <a:pt x="410" y="883"/>
                  </a:cubicBezTo>
                  <a:lnTo>
                    <a:pt x="2080" y="883"/>
                  </a:lnTo>
                  <a:cubicBezTo>
                    <a:pt x="2332" y="883"/>
                    <a:pt x="2521" y="694"/>
                    <a:pt x="2521" y="442"/>
                  </a:cubicBezTo>
                  <a:cubicBezTo>
                    <a:pt x="2521" y="221"/>
                    <a:pt x="2332"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6220;p68">
            <a:extLst>
              <a:ext uri="{FF2B5EF4-FFF2-40B4-BE49-F238E27FC236}">
                <a16:creationId xmlns:a16="http://schemas.microsoft.com/office/drawing/2014/main" id="{8B5EC765-0BA4-4150-BA35-DB45DEA23394}"/>
              </a:ext>
            </a:extLst>
          </p:cNvPr>
          <p:cNvSpPr/>
          <p:nvPr/>
        </p:nvSpPr>
        <p:spPr>
          <a:xfrm>
            <a:off x="4061754" y="3267750"/>
            <a:ext cx="298638" cy="342995"/>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6607;p69">
            <a:extLst>
              <a:ext uri="{FF2B5EF4-FFF2-40B4-BE49-F238E27FC236}">
                <a16:creationId xmlns:a16="http://schemas.microsoft.com/office/drawing/2014/main" id="{ED8976A7-E9F6-4804-91BD-E94BC4A95199}"/>
              </a:ext>
            </a:extLst>
          </p:cNvPr>
          <p:cNvGrpSpPr/>
          <p:nvPr/>
        </p:nvGrpSpPr>
        <p:grpSpPr>
          <a:xfrm>
            <a:off x="7461449" y="3276714"/>
            <a:ext cx="338529" cy="334031"/>
            <a:chOff x="-34421275" y="2631050"/>
            <a:chExt cx="295375" cy="291450"/>
          </a:xfrm>
          <a:solidFill>
            <a:schemeClr val="bg1"/>
          </a:solidFill>
        </p:grpSpPr>
        <p:sp>
          <p:nvSpPr>
            <p:cNvPr id="51" name="Google Shape;6608;p69">
              <a:extLst>
                <a:ext uri="{FF2B5EF4-FFF2-40B4-BE49-F238E27FC236}">
                  <a16:creationId xmlns:a16="http://schemas.microsoft.com/office/drawing/2014/main" id="{905F0B20-D4B7-4A12-9F17-87B24EA8395B}"/>
                </a:ext>
              </a:extLst>
            </p:cNvPr>
            <p:cNvSpPr/>
            <p:nvPr/>
          </p:nvSpPr>
          <p:spPr>
            <a:xfrm>
              <a:off x="-34421275" y="2639125"/>
              <a:ext cx="288275" cy="283375"/>
            </a:xfrm>
            <a:custGeom>
              <a:avLst/>
              <a:gdLst/>
              <a:ahLst/>
              <a:cxnLst/>
              <a:rect l="l" t="t" r="r" b="b"/>
              <a:pathLst>
                <a:path w="11531" h="11335" extrusionOk="0">
                  <a:moveTo>
                    <a:pt x="5592" y="717"/>
                  </a:moveTo>
                  <a:cubicBezTo>
                    <a:pt x="5679" y="717"/>
                    <a:pt x="5766" y="749"/>
                    <a:pt x="5829" y="812"/>
                  </a:cubicBezTo>
                  <a:lnTo>
                    <a:pt x="10680" y="5663"/>
                  </a:lnTo>
                  <a:cubicBezTo>
                    <a:pt x="10775" y="5758"/>
                    <a:pt x="10775" y="6010"/>
                    <a:pt x="10680" y="6136"/>
                  </a:cubicBezTo>
                  <a:cubicBezTo>
                    <a:pt x="10617" y="6183"/>
                    <a:pt x="10523" y="6207"/>
                    <a:pt x="10432" y="6207"/>
                  </a:cubicBezTo>
                  <a:cubicBezTo>
                    <a:pt x="10342" y="6207"/>
                    <a:pt x="10255" y="6183"/>
                    <a:pt x="10208" y="6136"/>
                  </a:cubicBezTo>
                  <a:lnTo>
                    <a:pt x="5356" y="1284"/>
                  </a:lnTo>
                  <a:cubicBezTo>
                    <a:pt x="5230" y="1158"/>
                    <a:pt x="5230" y="938"/>
                    <a:pt x="5356" y="812"/>
                  </a:cubicBezTo>
                  <a:cubicBezTo>
                    <a:pt x="5419" y="749"/>
                    <a:pt x="5506" y="717"/>
                    <a:pt x="5592" y="717"/>
                  </a:cubicBezTo>
                  <a:close/>
                  <a:moveTo>
                    <a:pt x="8444" y="7239"/>
                  </a:moveTo>
                  <a:lnTo>
                    <a:pt x="8538" y="7396"/>
                  </a:lnTo>
                  <a:cubicBezTo>
                    <a:pt x="8696" y="7554"/>
                    <a:pt x="8664" y="7806"/>
                    <a:pt x="8475" y="7932"/>
                  </a:cubicBezTo>
                  <a:lnTo>
                    <a:pt x="5923" y="9223"/>
                  </a:lnTo>
                  <a:cubicBezTo>
                    <a:pt x="5873" y="9261"/>
                    <a:pt x="5819" y="9278"/>
                    <a:pt x="5763" y="9278"/>
                  </a:cubicBezTo>
                  <a:cubicBezTo>
                    <a:pt x="5678" y="9278"/>
                    <a:pt x="5590" y="9237"/>
                    <a:pt x="5514" y="9160"/>
                  </a:cubicBezTo>
                  <a:lnTo>
                    <a:pt x="5230" y="8877"/>
                  </a:lnTo>
                  <a:cubicBezTo>
                    <a:pt x="6301" y="8089"/>
                    <a:pt x="7341" y="7617"/>
                    <a:pt x="8444" y="7239"/>
                  </a:cubicBezTo>
                  <a:close/>
                  <a:moveTo>
                    <a:pt x="5230" y="2198"/>
                  </a:moveTo>
                  <a:lnTo>
                    <a:pt x="9294" y="6230"/>
                  </a:lnTo>
                  <a:cubicBezTo>
                    <a:pt x="7908" y="6703"/>
                    <a:pt x="5797" y="7270"/>
                    <a:pt x="3560" y="9381"/>
                  </a:cubicBezTo>
                  <a:lnTo>
                    <a:pt x="2080" y="7932"/>
                  </a:lnTo>
                  <a:cubicBezTo>
                    <a:pt x="3340" y="6608"/>
                    <a:pt x="4285" y="5033"/>
                    <a:pt x="4852" y="3395"/>
                  </a:cubicBezTo>
                  <a:lnTo>
                    <a:pt x="5230" y="2198"/>
                  </a:lnTo>
                  <a:close/>
                  <a:moveTo>
                    <a:pt x="1138" y="8089"/>
                  </a:moveTo>
                  <a:cubicBezTo>
                    <a:pt x="1229" y="8089"/>
                    <a:pt x="1323" y="8121"/>
                    <a:pt x="1386" y="8184"/>
                  </a:cubicBezTo>
                  <a:lnTo>
                    <a:pt x="3308" y="10105"/>
                  </a:lnTo>
                  <a:cubicBezTo>
                    <a:pt x="3434" y="10231"/>
                    <a:pt x="3434" y="10452"/>
                    <a:pt x="3308" y="10578"/>
                  </a:cubicBezTo>
                  <a:cubicBezTo>
                    <a:pt x="3245" y="10641"/>
                    <a:pt x="3159" y="10673"/>
                    <a:pt x="3072" y="10673"/>
                  </a:cubicBezTo>
                  <a:cubicBezTo>
                    <a:pt x="2985" y="10673"/>
                    <a:pt x="2899" y="10641"/>
                    <a:pt x="2836" y="10578"/>
                  </a:cubicBezTo>
                  <a:lnTo>
                    <a:pt x="914" y="8656"/>
                  </a:lnTo>
                  <a:cubicBezTo>
                    <a:pt x="788" y="8530"/>
                    <a:pt x="788" y="8278"/>
                    <a:pt x="914" y="8184"/>
                  </a:cubicBezTo>
                  <a:cubicBezTo>
                    <a:pt x="961" y="8121"/>
                    <a:pt x="1048" y="8089"/>
                    <a:pt x="1138" y="8089"/>
                  </a:cubicBezTo>
                  <a:close/>
                  <a:moveTo>
                    <a:pt x="5565" y="0"/>
                  </a:moveTo>
                  <a:cubicBezTo>
                    <a:pt x="5301" y="0"/>
                    <a:pt x="5041" y="103"/>
                    <a:pt x="4852" y="307"/>
                  </a:cubicBezTo>
                  <a:cubicBezTo>
                    <a:pt x="4474" y="654"/>
                    <a:pt x="4442" y="1158"/>
                    <a:pt x="4694" y="1568"/>
                  </a:cubicBezTo>
                  <a:lnTo>
                    <a:pt x="4159" y="3143"/>
                  </a:lnTo>
                  <a:cubicBezTo>
                    <a:pt x="3655" y="4655"/>
                    <a:pt x="2710" y="6199"/>
                    <a:pt x="1575" y="7428"/>
                  </a:cubicBezTo>
                  <a:cubicBezTo>
                    <a:pt x="1422" y="7357"/>
                    <a:pt x="1259" y="7321"/>
                    <a:pt x="1100" y="7321"/>
                  </a:cubicBezTo>
                  <a:cubicBezTo>
                    <a:pt x="834" y="7321"/>
                    <a:pt x="575" y="7420"/>
                    <a:pt x="378" y="7617"/>
                  </a:cubicBezTo>
                  <a:cubicBezTo>
                    <a:pt x="0" y="8026"/>
                    <a:pt x="0" y="8688"/>
                    <a:pt x="378" y="9066"/>
                  </a:cubicBezTo>
                  <a:lnTo>
                    <a:pt x="2363" y="11051"/>
                  </a:lnTo>
                  <a:cubicBezTo>
                    <a:pt x="2552" y="11240"/>
                    <a:pt x="2820" y="11334"/>
                    <a:pt x="3088" y="11334"/>
                  </a:cubicBezTo>
                  <a:cubicBezTo>
                    <a:pt x="3356" y="11334"/>
                    <a:pt x="3623" y="11240"/>
                    <a:pt x="3812" y="11051"/>
                  </a:cubicBezTo>
                  <a:cubicBezTo>
                    <a:pt x="4127" y="10736"/>
                    <a:pt x="4222" y="10263"/>
                    <a:pt x="4001" y="9853"/>
                  </a:cubicBezTo>
                  <a:cubicBezTo>
                    <a:pt x="4222" y="9664"/>
                    <a:pt x="4442" y="9475"/>
                    <a:pt x="4694" y="9286"/>
                  </a:cubicBezTo>
                  <a:lnTo>
                    <a:pt x="5041" y="9633"/>
                  </a:lnTo>
                  <a:cubicBezTo>
                    <a:pt x="5238" y="9830"/>
                    <a:pt x="5496" y="9928"/>
                    <a:pt x="5755" y="9928"/>
                  </a:cubicBezTo>
                  <a:cubicBezTo>
                    <a:pt x="5910" y="9928"/>
                    <a:pt x="6065" y="9893"/>
                    <a:pt x="6207" y="9822"/>
                  </a:cubicBezTo>
                  <a:lnTo>
                    <a:pt x="8790" y="8530"/>
                  </a:lnTo>
                  <a:cubicBezTo>
                    <a:pt x="9357" y="8215"/>
                    <a:pt x="9515" y="7459"/>
                    <a:pt x="9137" y="6986"/>
                  </a:cubicBezTo>
                  <a:lnTo>
                    <a:pt x="9893" y="6766"/>
                  </a:lnTo>
                  <a:cubicBezTo>
                    <a:pt x="10050" y="6858"/>
                    <a:pt x="10229" y="6906"/>
                    <a:pt x="10412" y="6906"/>
                  </a:cubicBezTo>
                  <a:cubicBezTo>
                    <a:pt x="10668" y="6906"/>
                    <a:pt x="10932" y="6811"/>
                    <a:pt x="11153" y="6608"/>
                  </a:cubicBezTo>
                  <a:cubicBezTo>
                    <a:pt x="11531" y="6199"/>
                    <a:pt x="11531" y="5537"/>
                    <a:pt x="11153" y="5128"/>
                  </a:cubicBezTo>
                  <a:lnTo>
                    <a:pt x="6301" y="307"/>
                  </a:lnTo>
                  <a:cubicBezTo>
                    <a:pt x="6096" y="103"/>
                    <a:pt x="5829" y="0"/>
                    <a:pt x="55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09;p69">
              <a:extLst>
                <a:ext uri="{FF2B5EF4-FFF2-40B4-BE49-F238E27FC236}">
                  <a16:creationId xmlns:a16="http://schemas.microsoft.com/office/drawing/2014/main" id="{800EE88E-7EEE-4DEA-B9B6-E349547B617D}"/>
                </a:ext>
              </a:extLst>
            </p:cNvPr>
            <p:cNvSpPr/>
            <p:nvPr/>
          </p:nvSpPr>
          <p:spPr>
            <a:xfrm>
              <a:off x="-34181850" y="2644625"/>
              <a:ext cx="41775" cy="41575"/>
            </a:xfrm>
            <a:custGeom>
              <a:avLst/>
              <a:gdLst/>
              <a:ahLst/>
              <a:cxnLst/>
              <a:rect l="l" t="t" r="r" b="b"/>
              <a:pathLst>
                <a:path w="1671" h="1663" extrusionOk="0">
                  <a:moveTo>
                    <a:pt x="1328" y="1"/>
                  </a:moveTo>
                  <a:cubicBezTo>
                    <a:pt x="1237" y="1"/>
                    <a:pt x="1151" y="40"/>
                    <a:pt x="1103" y="119"/>
                  </a:cubicBezTo>
                  <a:lnTo>
                    <a:pt x="95" y="1096"/>
                  </a:lnTo>
                  <a:cubicBezTo>
                    <a:pt x="1" y="1222"/>
                    <a:pt x="1" y="1442"/>
                    <a:pt x="95" y="1568"/>
                  </a:cubicBezTo>
                  <a:cubicBezTo>
                    <a:pt x="158" y="1631"/>
                    <a:pt x="253" y="1663"/>
                    <a:pt x="343" y="1663"/>
                  </a:cubicBezTo>
                  <a:cubicBezTo>
                    <a:pt x="434" y="1663"/>
                    <a:pt x="521" y="1631"/>
                    <a:pt x="568" y="1568"/>
                  </a:cubicBezTo>
                  <a:lnTo>
                    <a:pt x="1576" y="592"/>
                  </a:lnTo>
                  <a:cubicBezTo>
                    <a:pt x="1671" y="466"/>
                    <a:pt x="1671" y="213"/>
                    <a:pt x="1576" y="119"/>
                  </a:cubicBezTo>
                  <a:cubicBezTo>
                    <a:pt x="1513" y="40"/>
                    <a:pt x="1418" y="1"/>
                    <a:pt x="13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10;p69">
              <a:extLst>
                <a:ext uri="{FF2B5EF4-FFF2-40B4-BE49-F238E27FC236}">
                  <a16:creationId xmlns:a16="http://schemas.microsoft.com/office/drawing/2014/main" id="{A38E8E8D-16D8-4357-80F1-47B9CD5EF5E9}"/>
                </a:ext>
              </a:extLst>
            </p:cNvPr>
            <p:cNvSpPr/>
            <p:nvPr/>
          </p:nvSpPr>
          <p:spPr>
            <a:xfrm>
              <a:off x="-34217275" y="2631050"/>
              <a:ext cx="17350" cy="41775"/>
            </a:xfrm>
            <a:custGeom>
              <a:avLst/>
              <a:gdLst/>
              <a:ahLst/>
              <a:cxnLst/>
              <a:rect l="l" t="t" r="r" b="b"/>
              <a:pathLst>
                <a:path w="694" h="1671" extrusionOk="0">
                  <a:moveTo>
                    <a:pt x="347" y="0"/>
                  </a:moveTo>
                  <a:cubicBezTo>
                    <a:pt x="158" y="0"/>
                    <a:pt x="0" y="158"/>
                    <a:pt x="0" y="347"/>
                  </a:cubicBezTo>
                  <a:lnTo>
                    <a:pt x="0" y="1324"/>
                  </a:lnTo>
                  <a:cubicBezTo>
                    <a:pt x="0" y="1513"/>
                    <a:pt x="158" y="1670"/>
                    <a:pt x="347" y="1670"/>
                  </a:cubicBezTo>
                  <a:cubicBezTo>
                    <a:pt x="536" y="1670"/>
                    <a:pt x="693" y="1513"/>
                    <a:pt x="693" y="1324"/>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611;p69">
              <a:extLst>
                <a:ext uri="{FF2B5EF4-FFF2-40B4-BE49-F238E27FC236}">
                  <a16:creationId xmlns:a16="http://schemas.microsoft.com/office/drawing/2014/main" id="{F960A212-D25E-4FFA-BC46-5BC6C73235F4}"/>
                </a:ext>
              </a:extLst>
            </p:cNvPr>
            <p:cNvSpPr/>
            <p:nvPr/>
          </p:nvSpPr>
          <p:spPr>
            <a:xfrm>
              <a:off x="-34168450" y="2704300"/>
              <a:ext cx="42550" cy="18125"/>
            </a:xfrm>
            <a:custGeom>
              <a:avLst/>
              <a:gdLst/>
              <a:ahLst/>
              <a:cxnLst/>
              <a:rect l="l" t="t" r="r" b="b"/>
              <a:pathLst>
                <a:path w="1702" h="725" extrusionOk="0">
                  <a:moveTo>
                    <a:pt x="347" y="0"/>
                  </a:moveTo>
                  <a:cubicBezTo>
                    <a:pt x="158" y="0"/>
                    <a:pt x="0" y="158"/>
                    <a:pt x="0" y="378"/>
                  </a:cubicBezTo>
                  <a:cubicBezTo>
                    <a:pt x="0" y="567"/>
                    <a:pt x="158" y="725"/>
                    <a:pt x="347" y="725"/>
                  </a:cubicBezTo>
                  <a:lnTo>
                    <a:pt x="1355" y="725"/>
                  </a:lnTo>
                  <a:cubicBezTo>
                    <a:pt x="1544" y="725"/>
                    <a:pt x="1702" y="567"/>
                    <a:pt x="1702" y="378"/>
                  </a:cubicBezTo>
                  <a:cubicBezTo>
                    <a:pt x="1670" y="158"/>
                    <a:pt x="1544"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04616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Allegato XVII, parte II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88163" y="442713"/>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15907" y="536593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00402" y="70594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00402" y="79889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05071" y="571961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05071" y="581256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16532" y="309332"/>
            <a:ext cx="9988497" cy="5401479"/>
          </a:xfrm>
          <a:prstGeom prst="rect">
            <a:avLst/>
          </a:prstGeom>
          <a:noFill/>
        </p:spPr>
        <p:txBody>
          <a:bodyPr wrap="square" rtlCol="0">
            <a:spAutoFit/>
          </a:bodyPr>
          <a:lstStyle/>
          <a:p>
            <a:pPr algn="just"/>
            <a:r>
              <a:rPr lang="it-IT" sz="1500" i="1" dirty="0">
                <a:solidFill>
                  <a:schemeClr val="tx1">
                    <a:lumMod val="65000"/>
                    <a:lumOff val="35000"/>
                  </a:schemeClr>
                </a:solidFill>
                <a:latin typeface="Bookman Old Style" panose="02050604050505020204" pitchFamily="18" charset="0"/>
              </a:rPr>
              <a:t>Mezzi per provare le </a:t>
            </a:r>
            <a:r>
              <a:rPr lang="it-IT" sz="1500" b="1" i="1" dirty="0">
                <a:solidFill>
                  <a:schemeClr val="tx1">
                    <a:lumMod val="65000"/>
                    <a:lumOff val="35000"/>
                  </a:schemeClr>
                </a:solidFill>
                <a:latin typeface="Bookman Old Style" panose="02050604050505020204" pitchFamily="18" charset="0"/>
              </a:rPr>
              <a:t>capacità tecniche </a:t>
            </a:r>
            <a:r>
              <a:rPr lang="it-IT" sz="1500" i="1" dirty="0">
                <a:solidFill>
                  <a:schemeClr val="tx1">
                    <a:lumMod val="65000"/>
                    <a:lumOff val="35000"/>
                  </a:schemeClr>
                </a:solidFill>
                <a:latin typeface="Bookman Old Style" panose="02050604050505020204" pitchFamily="18" charset="0"/>
              </a:rPr>
              <a:t>degli operatori economici di cui all'articolo 83:</a:t>
            </a:r>
          </a:p>
          <a:p>
            <a:pPr algn="just"/>
            <a:r>
              <a:rPr lang="it-IT" sz="1500" i="1" dirty="0">
                <a:solidFill>
                  <a:schemeClr val="tx1">
                    <a:lumMod val="65000"/>
                    <a:lumOff val="35000"/>
                  </a:schemeClr>
                </a:solidFill>
                <a:latin typeface="Bookman Old Style" panose="02050604050505020204" pitchFamily="18" charset="0"/>
              </a:rPr>
              <a:t>a) i seguenti elenchi:</a:t>
            </a:r>
          </a:p>
          <a:p>
            <a:pPr algn="just"/>
            <a:r>
              <a:rPr lang="it-IT" sz="1500" i="1" dirty="0">
                <a:solidFill>
                  <a:schemeClr val="tx1">
                    <a:lumMod val="65000"/>
                    <a:lumOff val="35000"/>
                  </a:schemeClr>
                </a:solidFill>
                <a:latin typeface="Bookman Old Style" panose="02050604050505020204" pitchFamily="18" charset="0"/>
              </a:rPr>
              <a:t>	i) un </a:t>
            </a:r>
            <a:r>
              <a:rPr lang="it-IT" sz="1500" b="1" i="1" dirty="0">
                <a:solidFill>
                  <a:schemeClr val="tx1">
                    <a:lumMod val="65000"/>
                    <a:lumOff val="35000"/>
                  </a:schemeClr>
                </a:solidFill>
                <a:latin typeface="Bookman Old Style" panose="02050604050505020204" pitchFamily="18" charset="0"/>
              </a:rPr>
              <a:t>elenco dei lavori eseguiti negli ultimi cinque anni</a:t>
            </a:r>
            <a:r>
              <a:rPr lang="it-IT" sz="1500" i="1" dirty="0">
                <a:solidFill>
                  <a:schemeClr val="tx1">
                    <a:lumMod val="65000"/>
                    <a:lumOff val="35000"/>
                  </a:schemeClr>
                </a:solidFill>
                <a:latin typeface="Bookman Old Style" panose="02050604050505020204" pitchFamily="18" charset="0"/>
              </a:rPr>
              <a:t>; tale elenco è corredato di certificati 	di corretta esecuzione e buon esito dei lavori più importanti; se necessario per assicurare un 	livello adeguato di concorrenza, le amministrazioni aggiudicatrici possono precisare che sarà 	presa in considerazione la prova relativa ai lavori analoghi realizzati più di cinque anni prima;</a:t>
            </a:r>
          </a:p>
          <a:p>
            <a:pPr algn="just"/>
            <a:r>
              <a:rPr lang="it-IT" sz="1500" i="1" dirty="0">
                <a:solidFill>
                  <a:schemeClr val="tx1">
                    <a:lumMod val="65000"/>
                    <a:lumOff val="35000"/>
                  </a:schemeClr>
                </a:solidFill>
                <a:latin typeface="Bookman Old Style" panose="02050604050505020204" pitchFamily="18" charset="0"/>
              </a:rPr>
              <a:t>	ii) un </a:t>
            </a:r>
            <a:r>
              <a:rPr lang="it-IT" sz="1500" b="1" i="1" dirty="0">
                <a:solidFill>
                  <a:schemeClr val="tx1">
                    <a:lumMod val="65000"/>
                    <a:lumOff val="35000"/>
                  </a:schemeClr>
                </a:solidFill>
                <a:latin typeface="Bookman Old Style" panose="02050604050505020204" pitchFamily="18" charset="0"/>
              </a:rPr>
              <a:t>elenco delle principali forniture o dei principali servizi effettuati negli ultimi tre 	anni</a:t>
            </a:r>
            <a:r>
              <a:rPr lang="it-IT" sz="1500" i="1" dirty="0">
                <a:solidFill>
                  <a:schemeClr val="tx1">
                    <a:lumMod val="65000"/>
                    <a:lumOff val="35000"/>
                  </a:schemeClr>
                </a:solidFill>
                <a:latin typeface="Bookman Old Style" panose="02050604050505020204" pitchFamily="18" charset="0"/>
              </a:rPr>
              <a:t>, con indicazione dei rispettivi importi, date e destinatari, pubblici o privati. Se necessario 	per assicurare un livello adeguato di concorrenza, le amministrazioni aggiudicatrici possono 	precisare che sarà preso in considerazione la prova relativa a forniture o a servizi forniti o 	effettuati più di tre anni prima;</a:t>
            </a:r>
          </a:p>
          <a:p>
            <a:pPr algn="just"/>
            <a:r>
              <a:rPr lang="it-IT" sz="1500" i="1" dirty="0">
                <a:solidFill>
                  <a:schemeClr val="tx1">
                    <a:lumMod val="65000"/>
                    <a:lumOff val="35000"/>
                  </a:schemeClr>
                </a:solidFill>
                <a:latin typeface="Bookman Old Style" panose="02050604050505020204" pitchFamily="18" charset="0"/>
              </a:rPr>
              <a:t>b) </a:t>
            </a:r>
            <a:r>
              <a:rPr lang="it-IT" sz="1500" b="1" i="1" dirty="0">
                <a:solidFill>
                  <a:schemeClr val="tx1">
                    <a:lumMod val="65000"/>
                    <a:lumOff val="35000"/>
                  </a:schemeClr>
                </a:solidFill>
                <a:latin typeface="Bookman Old Style" panose="02050604050505020204" pitchFamily="18" charset="0"/>
              </a:rPr>
              <a:t>l'indicazione dei tecnici o degli organismi tecnici</a:t>
            </a:r>
            <a:r>
              <a:rPr lang="it-IT" sz="1500" i="1" dirty="0">
                <a:solidFill>
                  <a:schemeClr val="tx1">
                    <a:lumMod val="65000"/>
                    <a:lumOff val="35000"/>
                  </a:schemeClr>
                </a:solidFill>
                <a:latin typeface="Bookman Old Style" panose="02050604050505020204" pitchFamily="18" charset="0"/>
              </a:rPr>
              <a:t>, che facciano o meno parte integrante dell'operatore economico, e più particolarmente di quelli responsabili del controllo della qualità e, per gli appalti pubblici di lavori, quelli di cui l'imprenditore disporrà per l'esecuzione dell'opera;</a:t>
            </a:r>
          </a:p>
          <a:p>
            <a:pPr algn="just"/>
            <a:r>
              <a:rPr lang="it-IT" sz="1500" i="1" dirty="0">
                <a:solidFill>
                  <a:schemeClr val="tx1">
                    <a:lumMod val="65000"/>
                    <a:lumOff val="35000"/>
                  </a:schemeClr>
                </a:solidFill>
                <a:latin typeface="Bookman Old Style" panose="02050604050505020204" pitchFamily="18" charset="0"/>
              </a:rPr>
              <a:t>c) una </a:t>
            </a:r>
            <a:r>
              <a:rPr lang="it-IT" sz="1500" b="1" i="1" dirty="0">
                <a:solidFill>
                  <a:schemeClr val="tx1">
                    <a:lumMod val="65000"/>
                    <a:lumOff val="35000"/>
                  </a:schemeClr>
                </a:solidFill>
                <a:latin typeface="Bookman Old Style" panose="02050604050505020204" pitchFamily="18" charset="0"/>
              </a:rPr>
              <a:t>descrizione delle attrezzature tecniche </a:t>
            </a:r>
            <a:r>
              <a:rPr lang="it-IT" sz="1500" i="1" dirty="0">
                <a:solidFill>
                  <a:schemeClr val="tx1">
                    <a:lumMod val="65000"/>
                    <a:lumOff val="35000"/>
                  </a:schemeClr>
                </a:solidFill>
                <a:latin typeface="Bookman Old Style" panose="02050604050505020204" pitchFamily="18" charset="0"/>
              </a:rPr>
              <a:t>e delle misure adottate dall'operatore economico per garantire la qualità, nonché degli strumenti di studio e di ricerca della sua impresa;</a:t>
            </a:r>
          </a:p>
          <a:p>
            <a:pPr algn="just"/>
            <a:r>
              <a:rPr lang="it-IT" sz="1500" i="1" dirty="0">
                <a:solidFill>
                  <a:schemeClr val="tx1">
                    <a:lumMod val="65000"/>
                    <a:lumOff val="35000"/>
                  </a:schemeClr>
                </a:solidFill>
                <a:latin typeface="Bookman Old Style" panose="02050604050505020204" pitchFamily="18" charset="0"/>
              </a:rPr>
              <a:t>d) </a:t>
            </a:r>
            <a:r>
              <a:rPr lang="it-IT" sz="1500" b="1" i="1" dirty="0">
                <a:solidFill>
                  <a:schemeClr val="tx1">
                    <a:lumMod val="65000"/>
                    <a:lumOff val="35000"/>
                  </a:schemeClr>
                </a:solidFill>
                <a:latin typeface="Bookman Old Style" panose="02050604050505020204" pitchFamily="18" charset="0"/>
              </a:rPr>
              <a:t>un'indicazione dei sistemi di gestione e di tracciabilità della catena di approvvigionamento </a:t>
            </a:r>
            <a:r>
              <a:rPr lang="it-IT" sz="1500" i="1" dirty="0">
                <a:solidFill>
                  <a:schemeClr val="tx1">
                    <a:lumMod val="65000"/>
                    <a:lumOff val="35000"/>
                  </a:schemeClr>
                </a:solidFill>
                <a:latin typeface="Bookman Old Style" panose="02050604050505020204" pitchFamily="18" charset="0"/>
              </a:rPr>
              <a:t>che l'operatore economico potrà applicare durante l'esecuzione del contratto;</a:t>
            </a:r>
          </a:p>
          <a:p>
            <a:pPr algn="just"/>
            <a:r>
              <a:rPr lang="it-IT" sz="1500" i="1" dirty="0">
                <a:solidFill>
                  <a:schemeClr val="tx1">
                    <a:lumMod val="65000"/>
                    <a:lumOff val="35000"/>
                  </a:schemeClr>
                </a:solidFill>
                <a:latin typeface="Bookman Old Style" panose="02050604050505020204" pitchFamily="18" charset="0"/>
              </a:rPr>
              <a:t>	i) </a:t>
            </a:r>
            <a:r>
              <a:rPr lang="it-IT" sz="1500" b="1" i="1" dirty="0">
                <a:solidFill>
                  <a:schemeClr val="tx1">
                    <a:lumMod val="65000"/>
                    <a:lumOff val="35000"/>
                  </a:schemeClr>
                </a:solidFill>
                <a:latin typeface="Bookman Old Style" panose="02050604050505020204" pitchFamily="18" charset="0"/>
              </a:rPr>
              <a:t>campioni, descrizioni o fotografie </a:t>
            </a:r>
            <a:r>
              <a:rPr lang="it-IT" sz="1500" i="1" dirty="0">
                <a:solidFill>
                  <a:schemeClr val="tx1">
                    <a:lumMod val="65000"/>
                    <a:lumOff val="35000"/>
                  </a:schemeClr>
                </a:solidFill>
                <a:latin typeface="Bookman Old Style" panose="02050604050505020204" pitchFamily="18" charset="0"/>
              </a:rPr>
              <a:t>la cui autenticità deve poter essere certificata a richiesta 	dall'amministrazione aggiudicatrice;</a:t>
            </a:r>
          </a:p>
          <a:p>
            <a:pPr algn="just"/>
            <a:r>
              <a:rPr lang="it-IT" sz="1500" i="1" dirty="0">
                <a:solidFill>
                  <a:schemeClr val="tx1">
                    <a:lumMod val="65000"/>
                    <a:lumOff val="35000"/>
                  </a:schemeClr>
                </a:solidFill>
                <a:latin typeface="Bookman Old Style" panose="02050604050505020204" pitchFamily="18" charset="0"/>
              </a:rPr>
              <a:t>	ii) </a:t>
            </a:r>
            <a:r>
              <a:rPr lang="it-IT" sz="1500" b="1" i="1" dirty="0">
                <a:solidFill>
                  <a:schemeClr val="tx1">
                    <a:lumMod val="65000"/>
                    <a:lumOff val="35000"/>
                  </a:schemeClr>
                </a:solidFill>
                <a:latin typeface="Bookman Old Style" panose="02050604050505020204" pitchFamily="18" charset="0"/>
              </a:rPr>
              <a:t>certificati rilasciati da istituti o servizi ufficiali incaricati del controllo della 	qualità, </a:t>
            </a:r>
            <a:r>
              <a:rPr lang="it-IT" sz="1500" i="1" dirty="0">
                <a:solidFill>
                  <a:schemeClr val="tx1">
                    <a:lumMod val="65000"/>
                    <a:lumOff val="35000"/>
                  </a:schemeClr>
                </a:solidFill>
                <a:latin typeface="Bookman Old Style" panose="02050604050505020204" pitchFamily="18" charset="0"/>
              </a:rPr>
              <a:t>di riconosciuta competenza, i quali attestino la conformità di prodotti ben individuati 	mediante riferimenti a determinate specifiche tecniche o norme.</a:t>
            </a:r>
          </a:p>
        </p:txBody>
      </p:sp>
    </p:spTree>
    <p:extLst>
      <p:ext uri="{BB962C8B-B14F-4D97-AF65-F5344CB8AC3E}">
        <p14:creationId xmlns:p14="http://schemas.microsoft.com/office/powerpoint/2010/main" val="29140806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Allegato XVII, parte II,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88163" y="442713"/>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15907" y="536593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00402" y="70594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00402" y="79889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05071" y="571961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05071" y="581256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16532" y="309332"/>
            <a:ext cx="9988497" cy="5170646"/>
          </a:xfrm>
          <a:prstGeom prst="rect">
            <a:avLst/>
          </a:prstGeom>
          <a:noFill/>
        </p:spPr>
        <p:txBody>
          <a:bodyPr wrap="square" rtlCol="0">
            <a:spAutoFit/>
          </a:bodyPr>
          <a:lstStyle/>
          <a:p>
            <a:pPr algn="just"/>
            <a:r>
              <a:rPr lang="it-IT" sz="1500" i="1" dirty="0">
                <a:solidFill>
                  <a:schemeClr val="tx1">
                    <a:lumMod val="65000"/>
                    <a:lumOff val="35000"/>
                  </a:schemeClr>
                </a:solidFill>
                <a:latin typeface="Bookman Old Style" panose="02050604050505020204" pitchFamily="18" charset="0"/>
              </a:rPr>
              <a:t>e) qualora i prodotti da fornire o i servizi da prestare siano di natura complessa o, eccezionalmente, siano richiesti per una finalità particolare, una verifica eseguita dall'amministrazione aggiudicatrice</a:t>
            </a:r>
          </a:p>
          <a:p>
            <a:pPr algn="just"/>
            <a:r>
              <a:rPr lang="it-IT" sz="1500" i="1" dirty="0">
                <a:solidFill>
                  <a:schemeClr val="tx1">
                    <a:lumMod val="65000"/>
                    <a:lumOff val="35000"/>
                  </a:schemeClr>
                </a:solidFill>
                <a:latin typeface="Bookman Old Style" panose="02050604050505020204" pitchFamily="18" charset="0"/>
              </a:rPr>
              <a:t>o, per suo conto, da un organismo ufficiale competente del paese in cui il fornitore o il prestatore dei servizi è stabilito, purché tale organismo acconsenta; la verifica verte sulle capacità di produzione del fornitore e sulla capacità tecnica del prestatore di servizi e, se necessario, sugli strumenti di studio e di ricerca di cui egli dispone, nonché sulle misure adottate per garantire la qualità;</a:t>
            </a:r>
          </a:p>
          <a:p>
            <a:pPr algn="just"/>
            <a:r>
              <a:rPr lang="it-IT" sz="1500" i="1" dirty="0">
                <a:solidFill>
                  <a:schemeClr val="tx1">
                    <a:lumMod val="65000"/>
                    <a:lumOff val="35000"/>
                  </a:schemeClr>
                </a:solidFill>
                <a:latin typeface="Bookman Old Style" panose="02050604050505020204" pitchFamily="18" charset="0"/>
              </a:rPr>
              <a:t>f) l'indicazione dei titoli di studio e professionali del prestatore di servizi o dell'imprenditore o dei dirigenti dell'impresa, a condizione che non siano valutati tra i criteri di aggiudicazione;</a:t>
            </a:r>
          </a:p>
          <a:p>
            <a:pPr algn="just"/>
            <a:r>
              <a:rPr lang="it-IT" sz="1500" i="1" dirty="0">
                <a:solidFill>
                  <a:schemeClr val="tx1">
                    <a:lumMod val="65000"/>
                    <a:lumOff val="35000"/>
                  </a:schemeClr>
                </a:solidFill>
                <a:latin typeface="Bookman Old Style" panose="02050604050505020204" pitchFamily="18" charset="0"/>
              </a:rPr>
              <a:t>g) un'indicazione delle misure di gestione ambientale che l'operatore economico potrà applicare durante l'esecuzione del contratto;</a:t>
            </a:r>
          </a:p>
          <a:p>
            <a:pPr algn="just"/>
            <a:r>
              <a:rPr lang="it-IT" sz="1500" i="1" dirty="0">
                <a:solidFill>
                  <a:schemeClr val="tx1">
                    <a:lumMod val="65000"/>
                    <a:lumOff val="35000"/>
                  </a:schemeClr>
                </a:solidFill>
                <a:latin typeface="Bookman Old Style" panose="02050604050505020204" pitchFamily="18" charset="0"/>
              </a:rPr>
              <a:t>h) una dichiarazione indicante l'organico medio annuo dell'imprenditore o del prestatore di servizi e il numero dei dirigenti durante gli ultimi tre anni;</a:t>
            </a:r>
          </a:p>
          <a:p>
            <a:pPr algn="just"/>
            <a:r>
              <a:rPr lang="it-IT" sz="1500" i="1" dirty="0">
                <a:solidFill>
                  <a:schemeClr val="tx1">
                    <a:lumMod val="65000"/>
                    <a:lumOff val="35000"/>
                  </a:schemeClr>
                </a:solidFill>
                <a:latin typeface="Bookman Old Style" panose="02050604050505020204" pitchFamily="18" charset="0"/>
              </a:rPr>
              <a:t>i) una dichiarazione indicante l'attrezzatura, il materiale e l'equipaggiamento tecnico di cui l'imprenditore o il prestatore di servizi disporrà per eseguire l'appalto;</a:t>
            </a:r>
          </a:p>
          <a:p>
            <a:pPr algn="just"/>
            <a:r>
              <a:rPr lang="it-IT" sz="1500" i="1" dirty="0">
                <a:solidFill>
                  <a:schemeClr val="tx1">
                    <a:lumMod val="65000"/>
                    <a:lumOff val="35000"/>
                  </a:schemeClr>
                </a:solidFill>
                <a:latin typeface="Bookman Old Style" panose="02050604050505020204" pitchFamily="18" charset="0"/>
              </a:rPr>
              <a:t>j) un'indicazione della parte di appalto che l'operatore economico intende eventualmente subappaltare;</a:t>
            </a:r>
          </a:p>
          <a:p>
            <a:pPr algn="just"/>
            <a:r>
              <a:rPr lang="it-IT" sz="1500" i="1" dirty="0">
                <a:solidFill>
                  <a:schemeClr val="tx1">
                    <a:lumMod val="65000"/>
                    <a:lumOff val="35000"/>
                  </a:schemeClr>
                </a:solidFill>
                <a:latin typeface="Bookman Old Style" panose="02050604050505020204" pitchFamily="18" charset="0"/>
              </a:rPr>
              <a:t>k) per i prodotti da fornire:</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i) campioni, descrizioni o fotografie la cui autenticità deve poter essere certificata a richiesta dall'amministrazione aggiudicatrice;</a:t>
            </a:r>
          </a:p>
          <a:p>
            <a:pPr algn="just"/>
            <a:r>
              <a:rPr lang="it-IT" sz="1500" i="1" dirty="0">
                <a:solidFill>
                  <a:schemeClr val="tx1">
                    <a:lumMod val="65000"/>
                    <a:lumOff val="35000"/>
                  </a:schemeClr>
                </a:solidFill>
                <a:latin typeface="Bookman Old Style" panose="02050604050505020204" pitchFamily="18" charset="0"/>
              </a:rPr>
              <a:t>ii) certificati rilasciati da istituti o servizi ufficiali incaricati del controllo della qualità, di riconosciuta competenza, i quali attestino la conformità di prodotti ben individuati mediante riferimenti a determinate specifiche tecniche o norme.</a:t>
            </a:r>
          </a:p>
        </p:txBody>
      </p:sp>
    </p:spTree>
    <p:extLst>
      <p:ext uri="{BB962C8B-B14F-4D97-AF65-F5344CB8AC3E}">
        <p14:creationId xmlns:p14="http://schemas.microsoft.com/office/powerpoint/2010/main" val="28610691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231BCED6-E0F8-4E01-9E2B-6989473620EE}"/>
              </a:ext>
            </a:extLst>
          </p:cNvPr>
          <p:cNvSpPr txBox="1"/>
          <p:nvPr/>
        </p:nvSpPr>
        <p:spPr>
          <a:xfrm>
            <a:off x="4807738" y="4512076"/>
            <a:ext cx="4067099" cy="553998"/>
          </a:xfrm>
          <a:prstGeom prst="rect">
            <a:avLst/>
          </a:prstGeom>
          <a:noFill/>
        </p:spPr>
        <p:txBody>
          <a:bodyPr wrap="square" rtlCol="0">
            <a:spAutoFit/>
          </a:bodyPr>
          <a:lstStyle/>
          <a:p>
            <a:pPr algn="ctr"/>
            <a:r>
              <a:rPr lang="it-IT" sz="3000" b="1" dirty="0">
                <a:solidFill>
                  <a:schemeClr val="tx1">
                    <a:lumMod val="65000"/>
                    <a:lumOff val="35000"/>
                  </a:schemeClr>
                </a:solidFill>
                <a:latin typeface="Bookman Old Style" panose="02050604050505020204" pitchFamily="18" charset="0"/>
              </a:rPr>
              <a:t>L’AVVALIMENTO</a:t>
            </a:r>
          </a:p>
        </p:txBody>
      </p:sp>
      <p:sp>
        <p:nvSpPr>
          <p:cNvPr id="5" name="CasellaDiTesto 4">
            <a:extLst>
              <a:ext uri="{FF2B5EF4-FFF2-40B4-BE49-F238E27FC236}">
                <a16:creationId xmlns:a16="http://schemas.microsoft.com/office/drawing/2014/main" id="{6321444A-FC42-4ED1-9CA7-D3FD62370941}"/>
              </a:ext>
            </a:extLst>
          </p:cNvPr>
          <p:cNvSpPr txBox="1"/>
          <p:nvPr/>
        </p:nvSpPr>
        <p:spPr>
          <a:xfrm>
            <a:off x="1695450" y="3130674"/>
            <a:ext cx="3184226"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7.1</a:t>
            </a:r>
          </a:p>
        </p:txBody>
      </p:sp>
      <p:grpSp>
        <p:nvGrpSpPr>
          <p:cNvPr id="6" name="Google Shape;8977;p49">
            <a:extLst>
              <a:ext uri="{FF2B5EF4-FFF2-40B4-BE49-F238E27FC236}">
                <a16:creationId xmlns:a16="http://schemas.microsoft.com/office/drawing/2014/main" id="{E2784FF0-097F-4A7D-B978-D666CC7FB657}"/>
              </a:ext>
            </a:extLst>
          </p:cNvPr>
          <p:cNvGrpSpPr/>
          <p:nvPr/>
        </p:nvGrpSpPr>
        <p:grpSpPr>
          <a:xfrm>
            <a:off x="5689219" y="1662360"/>
            <a:ext cx="813561" cy="788844"/>
            <a:chOff x="2141000" y="1954475"/>
            <a:chExt cx="296975" cy="296175"/>
          </a:xfrm>
          <a:solidFill>
            <a:schemeClr val="tx1">
              <a:lumMod val="65000"/>
              <a:lumOff val="35000"/>
            </a:schemeClr>
          </a:solidFill>
        </p:grpSpPr>
        <p:sp>
          <p:nvSpPr>
            <p:cNvPr id="7" name="Google Shape;8978;p49">
              <a:extLst>
                <a:ext uri="{FF2B5EF4-FFF2-40B4-BE49-F238E27FC236}">
                  <a16:creationId xmlns:a16="http://schemas.microsoft.com/office/drawing/2014/main" id="{1A3124E3-8072-41F7-92C6-FEFA187CB23A}"/>
                </a:ext>
              </a:extLst>
            </p:cNvPr>
            <p:cNvSpPr/>
            <p:nvPr/>
          </p:nvSpPr>
          <p:spPr>
            <a:xfrm>
              <a:off x="2280425" y="1989925"/>
              <a:ext cx="104775" cy="68550"/>
            </a:xfrm>
            <a:custGeom>
              <a:avLst/>
              <a:gdLst/>
              <a:ahLst/>
              <a:cxnLst/>
              <a:rect l="l" t="t" r="r" b="b"/>
              <a:pathLst>
                <a:path w="4191" h="2742" extrusionOk="0">
                  <a:moveTo>
                    <a:pt x="347" y="0"/>
                  </a:moveTo>
                  <a:cubicBezTo>
                    <a:pt x="158" y="0"/>
                    <a:pt x="0" y="158"/>
                    <a:pt x="0" y="347"/>
                  </a:cubicBezTo>
                  <a:cubicBezTo>
                    <a:pt x="0" y="505"/>
                    <a:pt x="158" y="662"/>
                    <a:pt x="315" y="662"/>
                  </a:cubicBezTo>
                  <a:lnTo>
                    <a:pt x="2426" y="662"/>
                  </a:lnTo>
                  <a:cubicBezTo>
                    <a:pt x="2615" y="662"/>
                    <a:pt x="2773" y="820"/>
                    <a:pt x="2773" y="1009"/>
                  </a:cubicBezTo>
                  <a:lnTo>
                    <a:pt x="2773" y="1576"/>
                  </a:lnTo>
                  <a:lnTo>
                    <a:pt x="2678" y="1450"/>
                  </a:lnTo>
                  <a:cubicBezTo>
                    <a:pt x="2615" y="1387"/>
                    <a:pt x="2521" y="1355"/>
                    <a:pt x="2430" y="1355"/>
                  </a:cubicBezTo>
                  <a:cubicBezTo>
                    <a:pt x="2340" y="1355"/>
                    <a:pt x="2253" y="1387"/>
                    <a:pt x="2206" y="1450"/>
                  </a:cubicBezTo>
                  <a:cubicBezTo>
                    <a:pt x="2080" y="1576"/>
                    <a:pt x="2080" y="1796"/>
                    <a:pt x="2206" y="1922"/>
                  </a:cubicBezTo>
                  <a:lnTo>
                    <a:pt x="2899" y="2647"/>
                  </a:lnTo>
                  <a:cubicBezTo>
                    <a:pt x="2993" y="2710"/>
                    <a:pt x="3056" y="2741"/>
                    <a:pt x="3151" y="2741"/>
                  </a:cubicBezTo>
                  <a:cubicBezTo>
                    <a:pt x="3214" y="2741"/>
                    <a:pt x="3340" y="2710"/>
                    <a:pt x="3371" y="2647"/>
                  </a:cubicBezTo>
                  <a:lnTo>
                    <a:pt x="4096" y="1922"/>
                  </a:lnTo>
                  <a:cubicBezTo>
                    <a:pt x="4191" y="1796"/>
                    <a:pt x="4191" y="1576"/>
                    <a:pt x="4096" y="1450"/>
                  </a:cubicBezTo>
                  <a:cubicBezTo>
                    <a:pt x="4033" y="1387"/>
                    <a:pt x="3938" y="1355"/>
                    <a:pt x="3848" y="1355"/>
                  </a:cubicBezTo>
                  <a:cubicBezTo>
                    <a:pt x="3757" y="1355"/>
                    <a:pt x="3671" y="1387"/>
                    <a:pt x="3623" y="1450"/>
                  </a:cubicBezTo>
                  <a:lnTo>
                    <a:pt x="3497" y="1576"/>
                  </a:lnTo>
                  <a:lnTo>
                    <a:pt x="3497" y="1009"/>
                  </a:lnTo>
                  <a:cubicBezTo>
                    <a:pt x="3497" y="442"/>
                    <a:pt x="3025" y="0"/>
                    <a:pt x="2458"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979;p49">
              <a:extLst>
                <a:ext uri="{FF2B5EF4-FFF2-40B4-BE49-F238E27FC236}">
                  <a16:creationId xmlns:a16="http://schemas.microsoft.com/office/drawing/2014/main" id="{EE6ADD2F-ABDC-41F5-9280-28FFDBB7C163}"/>
                </a:ext>
              </a:extLst>
            </p:cNvPr>
            <p:cNvSpPr/>
            <p:nvPr/>
          </p:nvSpPr>
          <p:spPr>
            <a:xfrm>
              <a:off x="2174875" y="2145875"/>
              <a:ext cx="105575" cy="69325"/>
            </a:xfrm>
            <a:custGeom>
              <a:avLst/>
              <a:gdLst/>
              <a:ahLst/>
              <a:cxnLst/>
              <a:rect l="l" t="t" r="r" b="b"/>
              <a:pathLst>
                <a:path w="4223" h="2773" extrusionOk="0">
                  <a:moveTo>
                    <a:pt x="1056" y="0"/>
                  </a:moveTo>
                  <a:cubicBezTo>
                    <a:pt x="969" y="0"/>
                    <a:pt x="883" y="32"/>
                    <a:pt x="820" y="95"/>
                  </a:cubicBezTo>
                  <a:lnTo>
                    <a:pt x="95" y="820"/>
                  </a:lnTo>
                  <a:cubicBezTo>
                    <a:pt x="1" y="914"/>
                    <a:pt x="1" y="1166"/>
                    <a:pt x="95" y="1292"/>
                  </a:cubicBezTo>
                  <a:cubicBezTo>
                    <a:pt x="158" y="1339"/>
                    <a:pt x="253" y="1363"/>
                    <a:pt x="343" y="1363"/>
                  </a:cubicBezTo>
                  <a:cubicBezTo>
                    <a:pt x="434" y="1363"/>
                    <a:pt x="521" y="1339"/>
                    <a:pt x="568" y="1292"/>
                  </a:cubicBezTo>
                  <a:lnTo>
                    <a:pt x="694" y="1166"/>
                  </a:lnTo>
                  <a:lnTo>
                    <a:pt x="694" y="1702"/>
                  </a:lnTo>
                  <a:cubicBezTo>
                    <a:pt x="757" y="2300"/>
                    <a:pt x="1229" y="2773"/>
                    <a:pt x="1765" y="2773"/>
                  </a:cubicBezTo>
                  <a:lnTo>
                    <a:pt x="3844" y="2773"/>
                  </a:lnTo>
                  <a:cubicBezTo>
                    <a:pt x="4065" y="2773"/>
                    <a:pt x="4222" y="2615"/>
                    <a:pt x="4222" y="2426"/>
                  </a:cubicBezTo>
                  <a:cubicBezTo>
                    <a:pt x="4222" y="2237"/>
                    <a:pt x="4065" y="2080"/>
                    <a:pt x="3844" y="2080"/>
                  </a:cubicBezTo>
                  <a:lnTo>
                    <a:pt x="1765" y="2080"/>
                  </a:lnTo>
                  <a:cubicBezTo>
                    <a:pt x="1576" y="2080"/>
                    <a:pt x="1418" y="1922"/>
                    <a:pt x="1418" y="1702"/>
                  </a:cubicBezTo>
                  <a:lnTo>
                    <a:pt x="1418" y="1166"/>
                  </a:lnTo>
                  <a:lnTo>
                    <a:pt x="1544" y="1292"/>
                  </a:lnTo>
                  <a:cubicBezTo>
                    <a:pt x="1592" y="1339"/>
                    <a:pt x="1678" y="1363"/>
                    <a:pt x="1769" y="1363"/>
                  </a:cubicBezTo>
                  <a:cubicBezTo>
                    <a:pt x="1859" y="1363"/>
                    <a:pt x="1954" y="1339"/>
                    <a:pt x="2017" y="1292"/>
                  </a:cubicBezTo>
                  <a:cubicBezTo>
                    <a:pt x="2112" y="1166"/>
                    <a:pt x="2112" y="914"/>
                    <a:pt x="2017" y="820"/>
                  </a:cubicBezTo>
                  <a:lnTo>
                    <a:pt x="1292" y="95"/>
                  </a:lnTo>
                  <a:cubicBezTo>
                    <a:pt x="1229" y="32"/>
                    <a:pt x="1143" y="0"/>
                    <a:pt x="1056"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980;p49">
              <a:extLst>
                <a:ext uri="{FF2B5EF4-FFF2-40B4-BE49-F238E27FC236}">
                  <a16:creationId xmlns:a16="http://schemas.microsoft.com/office/drawing/2014/main" id="{07161D03-F3FA-467A-9B73-2F350D7C6E49}"/>
                </a:ext>
              </a:extLst>
            </p:cNvPr>
            <p:cNvSpPr/>
            <p:nvPr/>
          </p:nvSpPr>
          <p:spPr>
            <a:xfrm>
              <a:off x="2141000" y="1954475"/>
              <a:ext cx="139450" cy="174100"/>
            </a:xfrm>
            <a:custGeom>
              <a:avLst/>
              <a:gdLst/>
              <a:ahLst/>
              <a:cxnLst/>
              <a:rect l="l" t="t" r="r" b="b"/>
              <a:pathLst>
                <a:path w="5578" h="6964" extrusionOk="0">
                  <a:moveTo>
                    <a:pt x="2773" y="694"/>
                  </a:moveTo>
                  <a:cubicBezTo>
                    <a:pt x="3372" y="694"/>
                    <a:pt x="3782" y="1166"/>
                    <a:pt x="3782" y="1734"/>
                  </a:cubicBezTo>
                  <a:cubicBezTo>
                    <a:pt x="3782" y="2301"/>
                    <a:pt x="3309" y="2742"/>
                    <a:pt x="2773" y="2742"/>
                  </a:cubicBezTo>
                  <a:cubicBezTo>
                    <a:pt x="2175" y="2742"/>
                    <a:pt x="1734" y="2269"/>
                    <a:pt x="1734" y="1734"/>
                  </a:cubicBezTo>
                  <a:cubicBezTo>
                    <a:pt x="1734" y="1166"/>
                    <a:pt x="2206" y="694"/>
                    <a:pt x="2773" y="694"/>
                  </a:cubicBezTo>
                  <a:close/>
                  <a:moveTo>
                    <a:pt x="2773" y="3466"/>
                  </a:moveTo>
                  <a:cubicBezTo>
                    <a:pt x="3908" y="3466"/>
                    <a:pt x="4853" y="4411"/>
                    <a:pt x="4853" y="5546"/>
                  </a:cubicBezTo>
                  <a:lnTo>
                    <a:pt x="4853" y="6270"/>
                  </a:lnTo>
                  <a:lnTo>
                    <a:pt x="694" y="6270"/>
                  </a:lnTo>
                  <a:lnTo>
                    <a:pt x="694" y="5546"/>
                  </a:lnTo>
                  <a:cubicBezTo>
                    <a:pt x="694" y="4411"/>
                    <a:pt x="1639" y="3466"/>
                    <a:pt x="2773" y="3466"/>
                  </a:cubicBezTo>
                  <a:close/>
                  <a:moveTo>
                    <a:pt x="2805" y="1"/>
                  </a:moveTo>
                  <a:cubicBezTo>
                    <a:pt x="1860" y="1"/>
                    <a:pt x="1072" y="788"/>
                    <a:pt x="1072" y="1734"/>
                  </a:cubicBezTo>
                  <a:cubicBezTo>
                    <a:pt x="1072" y="2238"/>
                    <a:pt x="1324" y="2710"/>
                    <a:pt x="1671" y="3025"/>
                  </a:cubicBezTo>
                  <a:cubicBezTo>
                    <a:pt x="726" y="3466"/>
                    <a:pt x="64" y="4443"/>
                    <a:pt x="64" y="5577"/>
                  </a:cubicBezTo>
                  <a:lnTo>
                    <a:pt x="64" y="6617"/>
                  </a:lnTo>
                  <a:cubicBezTo>
                    <a:pt x="1" y="6806"/>
                    <a:pt x="159" y="6963"/>
                    <a:pt x="379" y="6963"/>
                  </a:cubicBezTo>
                  <a:lnTo>
                    <a:pt x="5199" y="6963"/>
                  </a:lnTo>
                  <a:cubicBezTo>
                    <a:pt x="5420" y="6963"/>
                    <a:pt x="5577" y="6806"/>
                    <a:pt x="5577" y="6617"/>
                  </a:cubicBezTo>
                  <a:lnTo>
                    <a:pt x="5577" y="5577"/>
                  </a:lnTo>
                  <a:cubicBezTo>
                    <a:pt x="5577" y="4443"/>
                    <a:pt x="4884" y="3498"/>
                    <a:pt x="3939" y="3025"/>
                  </a:cubicBezTo>
                  <a:cubicBezTo>
                    <a:pt x="4317" y="2710"/>
                    <a:pt x="4538" y="2238"/>
                    <a:pt x="4538" y="1734"/>
                  </a:cubicBezTo>
                  <a:cubicBezTo>
                    <a:pt x="4538" y="788"/>
                    <a:pt x="3750" y="1"/>
                    <a:pt x="2805"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981;p49">
              <a:extLst>
                <a:ext uri="{FF2B5EF4-FFF2-40B4-BE49-F238E27FC236}">
                  <a16:creationId xmlns:a16="http://schemas.microsoft.com/office/drawing/2014/main" id="{25890D06-494B-4A03-BB13-61C2F719DA04}"/>
                </a:ext>
              </a:extLst>
            </p:cNvPr>
            <p:cNvSpPr/>
            <p:nvPr/>
          </p:nvSpPr>
          <p:spPr>
            <a:xfrm>
              <a:off x="2298525" y="2076550"/>
              <a:ext cx="139450" cy="174100"/>
            </a:xfrm>
            <a:custGeom>
              <a:avLst/>
              <a:gdLst/>
              <a:ahLst/>
              <a:cxnLst/>
              <a:rect l="l" t="t" r="r" b="b"/>
              <a:pathLst>
                <a:path w="5578" h="6964" extrusionOk="0">
                  <a:moveTo>
                    <a:pt x="2773" y="663"/>
                  </a:moveTo>
                  <a:cubicBezTo>
                    <a:pt x="3372" y="663"/>
                    <a:pt x="3782" y="1135"/>
                    <a:pt x="3782" y="1702"/>
                  </a:cubicBezTo>
                  <a:cubicBezTo>
                    <a:pt x="3782" y="2238"/>
                    <a:pt x="3309" y="2710"/>
                    <a:pt x="2773" y="2710"/>
                  </a:cubicBezTo>
                  <a:cubicBezTo>
                    <a:pt x="2175" y="2710"/>
                    <a:pt x="1734" y="2238"/>
                    <a:pt x="1734" y="1702"/>
                  </a:cubicBezTo>
                  <a:cubicBezTo>
                    <a:pt x="1734" y="1135"/>
                    <a:pt x="2175" y="663"/>
                    <a:pt x="2773" y="663"/>
                  </a:cubicBezTo>
                  <a:close/>
                  <a:moveTo>
                    <a:pt x="2773" y="3467"/>
                  </a:moveTo>
                  <a:cubicBezTo>
                    <a:pt x="3908" y="3467"/>
                    <a:pt x="4853" y="4412"/>
                    <a:pt x="4853" y="5546"/>
                  </a:cubicBezTo>
                  <a:lnTo>
                    <a:pt x="4853" y="6270"/>
                  </a:lnTo>
                  <a:lnTo>
                    <a:pt x="694" y="6270"/>
                  </a:lnTo>
                  <a:lnTo>
                    <a:pt x="694" y="5546"/>
                  </a:lnTo>
                  <a:cubicBezTo>
                    <a:pt x="694" y="4412"/>
                    <a:pt x="1639" y="3467"/>
                    <a:pt x="2773" y="3467"/>
                  </a:cubicBezTo>
                  <a:close/>
                  <a:moveTo>
                    <a:pt x="2773" y="1"/>
                  </a:moveTo>
                  <a:cubicBezTo>
                    <a:pt x="1828" y="1"/>
                    <a:pt x="1041" y="789"/>
                    <a:pt x="1041" y="1734"/>
                  </a:cubicBezTo>
                  <a:cubicBezTo>
                    <a:pt x="1041" y="2238"/>
                    <a:pt x="1261" y="2710"/>
                    <a:pt x="1608" y="3025"/>
                  </a:cubicBezTo>
                  <a:cubicBezTo>
                    <a:pt x="663" y="3467"/>
                    <a:pt x="1" y="4443"/>
                    <a:pt x="1" y="5546"/>
                  </a:cubicBezTo>
                  <a:lnTo>
                    <a:pt x="1" y="6617"/>
                  </a:lnTo>
                  <a:cubicBezTo>
                    <a:pt x="1" y="6806"/>
                    <a:pt x="159" y="6964"/>
                    <a:pt x="379" y="6964"/>
                  </a:cubicBezTo>
                  <a:lnTo>
                    <a:pt x="5199" y="6964"/>
                  </a:lnTo>
                  <a:cubicBezTo>
                    <a:pt x="5420" y="6964"/>
                    <a:pt x="5577" y="6806"/>
                    <a:pt x="5577" y="6617"/>
                  </a:cubicBezTo>
                  <a:lnTo>
                    <a:pt x="5577" y="5546"/>
                  </a:lnTo>
                  <a:cubicBezTo>
                    <a:pt x="5514" y="4412"/>
                    <a:pt x="4853" y="3467"/>
                    <a:pt x="3908" y="3025"/>
                  </a:cubicBezTo>
                  <a:cubicBezTo>
                    <a:pt x="4254" y="2710"/>
                    <a:pt x="4506" y="2238"/>
                    <a:pt x="4506" y="1734"/>
                  </a:cubicBezTo>
                  <a:cubicBezTo>
                    <a:pt x="4506" y="789"/>
                    <a:pt x="3719" y="1"/>
                    <a:pt x="2773"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4240456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89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88163" y="442713"/>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15907" y="536593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00402" y="70594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00402" y="79889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05071" y="571961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05071" y="581256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16532" y="309332"/>
            <a:ext cx="9988497" cy="5401479"/>
          </a:xfrm>
          <a:prstGeom prst="rect">
            <a:avLst/>
          </a:prstGeom>
          <a:noFill/>
        </p:spPr>
        <p:txBody>
          <a:bodyPr wrap="square" rtlCol="0">
            <a:spAutoFit/>
          </a:bodyPr>
          <a:lstStyle/>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1. L'operatore economico, singolo o in raggruppamento di cui all'articolo 45, per un determinato appalto, può soddisfare la richiesta relativa al possesso dei requisiti di carattere economico, finanziario, tecnico e professionale di cui all'articolo 83, comma 1, lettere b) e c), necessari per partecipare ad una procedura di gara, e, in ogni caso, con esclusione dei requisiti di cui all'articolo 80, avvalendosi delle capacità di altri soggetti, anche partecipanti al raggruppamento, a prescindere dalla natura giuridica dei suoi legami con questi ultimi. Per quanto riguarda i criteri relativi all'indicazione dei titoli di studio e professionali di cui all'allegato XVII, parte II, lettera f), o alle esperienze professionali pertinenti, gli operatori economici possono tuttavia avvalersi delle capacità di altri soggetti solo se questi ultimi eseguono direttamente i lavori o i servizi per cui tali capacità sono richieste. L'operatore economico che vuole avvalersi delle capacità di altri soggetti allega, oltre all'eventuale attestazione SOA dell'impresa ausiliaria, una dichiarazione sottoscritta dalla stessa attestante il possesso da parte di quest'ultima dei requisiti generali di cui all'articolo 80 nonché il possesso dei requisiti tecnici e delle risorse oggetto di avvalimento. L'operatore economico dimostra alla stazione appaltante che disporrà dei mezzi necessari mediante presentazione di una dichiarazione sottoscritta dall'impresa ausiliaria con cui quest'ultima si obbliga verso il concorrente e verso la stazione appaltante a mettere a disposizione per tutta la durata dell'appalto le risorse necessarie di cui è carente il concorrente. Nel caso di dichiarazioni mendaci, ferma restando l'applicazione dell'articolo 80, comma 12, nei confronti dei sottoscrittori, la stazione appaltante esclude il concorrente e escute la garanzia. Il concorrente allega, altresì, alla domanda di partecipazione in originale o copia autentica il contratto in virtù del quale l'impresa ausiliaria si obbliga nei confronti del concorrente a fornire i requisiti e a mettere a disposizione le risorse necessarie per tutta la durata dell'appalto. A tal fine, il contratto di avvalimento contiene, a pena di nullità, la specificazione dei requisiti forniti e delle risorse messe a disposizione dall'impresa ausiliaria.</a:t>
            </a:r>
          </a:p>
        </p:txBody>
      </p:sp>
    </p:spTree>
    <p:extLst>
      <p:ext uri="{BB962C8B-B14F-4D97-AF65-F5344CB8AC3E}">
        <p14:creationId xmlns:p14="http://schemas.microsoft.com/office/powerpoint/2010/main" val="394590348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89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88163" y="442713"/>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15907" y="536593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00402" y="70594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00402" y="79889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05071" y="571961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05071" y="581256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16532" y="309332"/>
            <a:ext cx="9988497" cy="5632311"/>
          </a:xfrm>
          <a:prstGeom prst="rect">
            <a:avLst/>
          </a:prstGeom>
          <a:noFill/>
        </p:spPr>
        <p:txBody>
          <a:bodyPr wrap="square" rtlCol="0">
            <a:spAutoFit/>
          </a:bodyPr>
          <a:lstStyle/>
          <a:p>
            <a:pPr algn="just"/>
            <a:r>
              <a:rPr lang="it-IT" sz="1500" i="1" dirty="0">
                <a:solidFill>
                  <a:schemeClr val="tx1">
                    <a:lumMod val="65000"/>
                    <a:lumOff val="35000"/>
                  </a:schemeClr>
                </a:solidFill>
                <a:latin typeface="Bookman Old Style" panose="02050604050505020204" pitchFamily="18" charset="0"/>
              </a:rPr>
              <a:t>2. Nei settori speciali, se le norme e i criteri oggettivi per l'esclusione e la selezione degli operatori economici che richiedono di essere qualificati in un sistema di qualificazione comportano requisiti relativi alle capacità economiche e finanziarie dell'operatore economico o alle sue capacità tecniche e professionali, questi può avvalersi, se necessario, della capacità di altri soggetti, indipendentemente dalla natura giuridica dei legami con essi. Resta fermo quanto previsto dal comma 1, periodi secondo e terzo, da intendersi quest'ultimo riferito all'ambito temporale di validità del sistema di qualificazione.</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3. La stazione appaltante verifica, conformemente agli articoli 85, 86 e 88, se i soggetti della cui capacità l'operatore economico intende avvalersi, soddisfano i pertinenti criteri di selezione o se sussistono motivi di esclusione ai sensi dell'articolo 80. Essa impone all'operatore economico di sostituire i soggetti che non soddisfano un pertinente criterio di selezione o per i quali sussistono motivi obbligatori di esclusione. Nel bando di gara possono essere altresì indicati i casi in cui l'operatore economico deve sostituire un soggetto per il quale sussistono motivi non obbligatori di esclusione, purché si tratti di requisiti tecnici.</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4. Nel caso di appalti di lavori, di appalti di servizi e operazioni di posa in opera o installazione nel quadro di un appalto di fornitura, le stazioni appaltanti possono prevedere nei documenti di gara che taluni compiti essenziali siano direttamente svolti dall'offerente o, nel caso di un'offerta presentata da un raggruppamento di operatori economici, da un partecipante al raggruppamento.</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5. Il concorrente e l'impresa ausiliaria sono responsabili in solido nei confronti della stazione appaltante in relazione alle prestazioni oggetto del contratto. Gli obblighi previsti dalla normativa antimafia a carico del concorrente si applicano anche nei confronti del soggetto ausiliario, in ragione dell'importo dell'appalto posto a base di gara.</a:t>
            </a:r>
          </a:p>
          <a:p>
            <a:pPr algn="just"/>
            <a:endParaRPr lang="it-IT" sz="1500" i="1"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13459247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89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88163" y="442713"/>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15907" y="536593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00402" y="70594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00402" y="79889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05071" y="571961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05071" y="581256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16532" y="597870"/>
            <a:ext cx="9988497" cy="4939814"/>
          </a:xfrm>
          <a:prstGeom prst="rect">
            <a:avLst/>
          </a:prstGeom>
          <a:noFill/>
        </p:spPr>
        <p:txBody>
          <a:bodyPr wrap="square" rtlCol="0">
            <a:spAutoFit/>
          </a:bodyPr>
          <a:lstStyle/>
          <a:p>
            <a:pPr algn="just"/>
            <a:r>
              <a:rPr lang="it-IT" sz="1500" i="1" dirty="0">
                <a:solidFill>
                  <a:schemeClr val="tx1">
                    <a:lumMod val="65000"/>
                    <a:lumOff val="35000"/>
                  </a:schemeClr>
                </a:solidFill>
                <a:latin typeface="Bookman Old Style" panose="02050604050505020204" pitchFamily="18" charset="0"/>
              </a:rPr>
              <a:t>6. E' ammesso l'avvalimento di più imprese ausiliarie. L'ausiliario non può avvalersi a sua volta di altro soggetto.</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7. In relazione a ciascuna gara non è consentito, a pena di esclusione, che della stessa impresa ausiliaria si avvalga più di un concorrente, ovvero che partecipino sia l'impresa ausiliaria che quella che si avvale dei requisiti.</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8. Il contratto è in ogni caso eseguito dall'impresa che partecipa alla gara, alla quale è rilasciato il certificato di esecuzione, e l'impresa ausiliaria può assumere il ruolo di subappaltatore nei limiti dei requisiti prestati.</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9. In relazione a ciascun affidamento la stazione appaltante esegue in corso d'esecuzione le verifiche sostanziali circa l'effettivo possesso dei requisiti e delle risorse oggetto dell'avvalimento da parte dell'impresa ausiliaria, nonché l'effettivo impiego delle risorse medesime nell'esecuzione dell'appalto. A tal fine il responsabile unico del procedimento accerta in corso d'opera che le prestazioni oggetto di contratto sono svolte direttamente dalle risorse umane e strumentali dell'impresa ausiliaria che il titolare del contratto utilizza in adempimento degli obblighi derivanti dal contratto di avvalimento, pena la risoluzione del contratto d'appalto. Ha inoltre l'obbligo di inviare ad entrambe le parti del contratto di avvalimento le comunicazioni di cui all'articolo 52 e quelle inerenti all'esecuzione dei lavori. La stazione appaltante trasmette all'Autorità tutte le dichiarazioni di avvalimento, indicando altresì l'aggiudicatario, per l'esercizio della vigilanza, e per la prescritta pubblicità.</a:t>
            </a:r>
          </a:p>
        </p:txBody>
      </p:sp>
    </p:spTree>
    <p:extLst>
      <p:ext uri="{BB962C8B-B14F-4D97-AF65-F5344CB8AC3E}">
        <p14:creationId xmlns:p14="http://schemas.microsoft.com/office/powerpoint/2010/main" val="37743840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89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88163" y="442713"/>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790844" y="4692890"/>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00402" y="70594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00402" y="79889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680008" y="504657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680008" y="513952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16532" y="1017472"/>
            <a:ext cx="9988497" cy="3554819"/>
          </a:xfrm>
          <a:prstGeom prst="rect">
            <a:avLst/>
          </a:prstGeom>
          <a:noFill/>
        </p:spPr>
        <p:txBody>
          <a:bodyPr wrap="square" rtlCol="0">
            <a:spAutoFit/>
          </a:bodyPr>
          <a:lstStyle/>
          <a:p>
            <a:pPr algn="just"/>
            <a:r>
              <a:rPr lang="it-IT" sz="1500" i="1" dirty="0">
                <a:solidFill>
                  <a:schemeClr val="tx1">
                    <a:lumMod val="65000"/>
                    <a:lumOff val="35000"/>
                  </a:schemeClr>
                </a:solidFill>
                <a:latin typeface="Bookman Old Style" panose="02050604050505020204" pitchFamily="18" charset="0"/>
              </a:rPr>
              <a:t>10. L'avvalimento non è ammesso per soddisfare il requisito dell'iscrizione all'Albo nazionale dei gestori ambientali di cui all'articolo 212 del decreto legislativo 3 aprile 2006, n. 152.</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11. Non è ammesso l'avvalimento qualora nell'oggetto dell'appalto o della concessione di lavori rientrino opere per le quali sono necessari lavori o componenti di notevole contenuto tecnologico o di rilevante complessità tecnica, quali strutture, impianti e opere speciali. E' considerato rilevante, ai fini della sussistenza dei presupposti di cui al primo periodo, che il valore dell'opera superi il dieci per cento dell'importo totale dei lavori. Con il regolamento di cui all’articolo 216, comma 27-octies è definito l'elenco delle opere di cui al presente comma, nonché i requisiti di specializzazione richiesti per la qualificazione ai fini dell’ottenimento dell’attestazione di qualificazione degli esecutori di cui all’articolo 84, che possono essere periodicamente revisionati. Fino alla data di entrata in vigore del regolamento di cui all’articolo 216, comma 27-octies, si applica la disposizione transitoria ivi prevista.</a:t>
            </a:r>
          </a:p>
          <a:p>
            <a:pPr algn="just"/>
            <a:r>
              <a:rPr lang="it-IT" sz="1500" dirty="0">
                <a:solidFill>
                  <a:schemeClr val="tx1">
                    <a:lumMod val="65000"/>
                    <a:lumOff val="35000"/>
                  </a:schemeClr>
                </a:solidFill>
                <a:latin typeface="Bookman Old Style" panose="02050604050505020204" pitchFamily="18" charset="0"/>
              </a:rPr>
              <a:t>(comma così modificato dall'art. 1, comma 20, lettera s), della legge n. 55 del 2019)</a:t>
            </a:r>
          </a:p>
          <a:p>
            <a:pPr algn="just"/>
            <a:r>
              <a:rPr lang="it-IT" sz="1500" dirty="0">
                <a:solidFill>
                  <a:schemeClr val="tx1">
                    <a:lumMod val="65000"/>
                    <a:lumOff val="35000"/>
                  </a:schemeClr>
                </a:solidFill>
                <a:latin typeface="Bookman Old Style" panose="02050604050505020204" pitchFamily="18" charset="0"/>
              </a:rPr>
              <a:t>(il decreto ministeriale (MIT) 10 novembre 2016, n. 248 è stato pubblicato sulla G.U. n. 3 del 4 gennaio 2017)</a:t>
            </a:r>
          </a:p>
        </p:txBody>
      </p:sp>
    </p:spTree>
    <p:extLst>
      <p:ext uri="{BB962C8B-B14F-4D97-AF65-F5344CB8AC3E}">
        <p14:creationId xmlns:p14="http://schemas.microsoft.com/office/powerpoint/2010/main" val="29508131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08213557-F8FF-4A52-BFE1-A2B0D8DED595}"/>
              </a:ext>
            </a:extLst>
          </p:cNvPr>
          <p:cNvGraphicFramePr>
            <a:graphicFrameLocks noGrp="1"/>
          </p:cNvGraphicFramePr>
          <p:nvPr>
            <p:extLst>
              <p:ext uri="{D42A27DB-BD31-4B8C-83A1-F6EECF244321}">
                <p14:modId xmlns:p14="http://schemas.microsoft.com/office/powerpoint/2010/main" val="2450488108"/>
              </p:ext>
            </p:extLst>
          </p:nvPr>
        </p:nvGraphicFramePr>
        <p:xfrm>
          <a:off x="2032000" y="2196041"/>
          <a:ext cx="8128000" cy="1559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24869029"/>
                    </a:ext>
                  </a:extLst>
                </a:gridCol>
                <a:gridCol w="4064000">
                  <a:extLst>
                    <a:ext uri="{9D8B030D-6E8A-4147-A177-3AD203B41FA5}">
                      <a16:colId xmlns:a16="http://schemas.microsoft.com/office/drawing/2014/main" val="3431387711"/>
                    </a:ext>
                  </a:extLst>
                </a:gridCol>
              </a:tblGrid>
              <a:tr h="370840">
                <a:tc gridSpan="2">
                  <a:txBody>
                    <a:bodyPr/>
                    <a:lstStyle/>
                    <a:p>
                      <a:pPr algn="ctr"/>
                      <a:r>
                        <a:rPr lang="it-IT" sz="1800" dirty="0" err="1">
                          <a:solidFill>
                            <a:schemeClr val="tx1">
                              <a:lumMod val="65000"/>
                              <a:lumOff val="35000"/>
                            </a:schemeClr>
                          </a:solidFill>
                          <a:latin typeface="Book Antiqua" panose="02040602050305030304" pitchFamily="18" charset="0"/>
                        </a:rPr>
                        <a:t>Titpi</a:t>
                      </a:r>
                      <a:r>
                        <a:rPr lang="it-IT" sz="1800" dirty="0">
                          <a:solidFill>
                            <a:schemeClr val="tx1">
                              <a:lumMod val="65000"/>
                              <a:lumOff val="35000"/>
                            </a:schemeClr>
                          </a:solidFill>
                          <a:latin typeface="Book Antiqua" panose="02040602050305030304" pitchFamily="18" charset="0"/>
                        </a:rPr>
                        <a:t> di </a:t>
                      </a:r>
                      <a:r>
                        <a:rPr lang="it-IT" sz="1800" dirty="0" err="1">
                          <a:solidFill>
                            <a:schemeClr val="tx1">
                              <a:lumMod val="65000"/>
                              <a:lumOff val="35000"/>
                            </a:schemeClr>
                          </a:solidFill>
                          <a:latin typeface="Book Antiqua" panose="02040602050305030304" pitchFamily="18" charset="0"/>
                        </a:rPr>
                        <a:t>avvvalimento</a:t>
                      </a:r>
                      <a:endParaRPr lang="it-IT" sz="1800" dirty="0">
                        <a:solidFill>
                          <a:schemeClr val="tx1">
                            <a:lumMod val="65000"/>
                            <a:lumOff val="35000"/>
                          </a:schemeClr>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30767"/>
                  </a:ext>
                </a:extLst>
              </a:tr>
              <a:tr h="370840">
                <a:tc>
                  <a:txBody>
                    <a:bodyPr/>
                    <a:lstStyle/>
                    <a:p>
                      <a:pPr algn="ctr"/>
                      <a:r>
                        <a:rPr lang="it-IT" sz="1200" dirty="0">
                          <a:solidFill>
                            <a:schemeClr val="tx1">
                              <a:lumMod val="65000"/>
                              <a:lumOff val="35000"/>
                            </a:schemeClr>
                          </a:solidFill>
                          <a:latin typeface="Book Antiqua" panose="02040602050305030304" pitchFamily="18" charset="0"/>
                        </a:rPr>
                        <a:t>Avvalimento </a:t>
                      </a:r>
                      <a:r>
                        <a:rPr lang="it-IT" sz="1200" b="1" dirty="0">
                          <a:solidFill>
                            <a:schemeClr val="tx1">
                              <a:lumMod val="65000"/>
                              <a:lumOff val="35000"/>
                            </a:schemeClr>
                          </a:solidFill>
                          <a:latin typeface="Book Antiqua" panose="02040602050305030304" pitchFamily="18" charset="0"/>
                        </a:rPr>
                        <a:t>operativo</a:t>
                      </a:r>
                    </a:p>
                    <a:p>
                      <a:pPr algn="ctr"/>
                      <a:endParaRPr lang="it-IT" sz="1200" b="1" dirty="0">
                        <a:solidFill>
                          <a:schemeClr val="tx1">
                            <a:lumMod val="65000"/>
                            <a:lumOff val="35000"/>
                          </a:schemeClr>
                        </a:solidFill>
                        <a:latin typeface="Book Antiqua" panose="02040602050305030304" pitchFamily="18" charset="0"/>
                      </a:endParaRPr>
                    </a:p>
                    <a:p>
                      <a:pPr algn="l"/>
                      <a:r>
                        <a:rPr lang="it-IT" sz="1200" dirty="0">
                          <a:solidFill>
                            <a:schemeClr val="tx1">
                              <a:lumMod val="65000"/>
                              <a:lumOff val="35000"/>
                            </a:schemeClr>
                          </a:solidFill>
                          <a:latin typeface="Book Antiqua" panose="02040602050305030304" pitchFamily="18" charset="0"/>
                        </a:rPr>
                        <a:t>L’ausiliaria mette a disposizione le risorse per l’esecuzione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dirty="0">
                          <a:solidFill>
                            <a:schemeClr val="tx1">
                              <a:lumMod val="65000"/>
                              <a:lumOff val="35000"/>
                            </a:schemeClr>
                          </a:solidFill>
                          <a:latin typeface="Book Antiqua" panose="02040602050305030304" pitchFamily="18" charset="0"/>
                        </a:rPr>
                        <a:t>Avvalimento </a:t>
                      </a:r>
                      <a:r>
                        <a:rPr lang="it-IT" sz="1200" b="1" dirty="0">
                          <a:solidFill>
                            <a:schemeClr val="tx1">
                              <a:lumMod val="65000"/>
                              <a:lumOff val="35000"/>
                            </a:schemeClr>
                          </a:solidFill>
                          <a:latin typeface="Book Antiqua" panose="02040602050305030304" pitchFamily="18" charset="0"/>
                        </a:rPr>
                        <a:t>di garanzia</a:t>
                      </a:r>
                    </a:p>
                    <a:p>
                      <a:pPr algn="ctr"/>
                      <a:endParaRPr lang="it-IT" sz="1200" b="1" dirty="0">
                        <a:solidFill>
                          <a:schemeClr val="tx1">
                            <a:lumMod val="65000"/>
                            <a:lumOff val="35000"/>
                          </a:schemeClr>
                        </a:solidFill>
                        <a:latin typeface="Book Antiqua" panose="02040602050305030304" pitchFamily="18" charset="0"/>
                      </a:endParaRPr>
                    </a:p>
                    <a:p>
                      <a:pPr algn="l"/>
                      <a:r>
                        <a:rPr lang="it-IT" sz="1200" dirty="0">
                          <a:solidFill>
                            <a:schemeClr val="tx1">
                              <a:lumMod val="65000"/>
                              <a:lumOff val="35000"/>
                            </a:schemeClr>
                          </a:solidFill>
                          <a:latin typeface="Book Antiqua" panose="02040602050305030304" pitchFamily="18" charset="0"/>
                        </a:rPr>
                        <a:t>L’ausiliaria mette a disposizione la solidità economica e finanziaria</a:t>
                      </a:r>
                    </a:p>
                    <a:p>
                      <a:pPr algn="l"/>
                      <a:endParaRPr lang="it-IT" sz="1200" dirty="0">
                        <a:solidFill>
                          <a:schemeClr val="tx1">
                            <a:lumMod val="65000"/>
                            <a:lumOff val="35000"/>
                          </a:schemeClr>
                        </a:solidFill>
                        <a:latin typeface="Book Antiqua" panose="02040602050305030304" pitchFamily="18" charset="0"/>
                      </a:endParaRPr>
                    </a:p>
                    <a:p>
                      <a:pPr algn="l"/>
                      <a:endParaRPr lang="it-IT" sz="1200" dirty="0">
                        <a:solidFill>
                          <a:schemeClr val="tx1">
                            <a:lumMod val="65000"/>
                            <a:lumOff val="35000"/>
                          </a:schemeClr>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604659"/>
                  </a:ext>
                </a:extLst>
              </a:tr>
            </a:tbl>
          </a:graphicData>
        </a:graphic>
      </p:graphicFrame>
    </p:spTree>
    <p:extLst>
      <p:ext uri="{BB962C8B-B14F-4D97-AF65-F5344CB8AC3E}">
        <p14:creationId xmlns:p14="http://schemas.microsoft.com/office/powerpoint/2010/main" val="89237388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231BCED6-E0F8-4E01-9E2B-6989473620EE}"/>
              </a:ext>
            </a:extLst>
          </p:cNvPr>
          <p:cNvSpPr txBox="1"/>
          <p:nvPr/>
        </p:nvSpPr>
        <p:spPr>
          <a:xfrm>
            <a:off x="5010150" y="4054876"/>
            <a:ext cx="3927100" cy="1015663"/>
          </a:xfrm>
          <a:prstGeom prst="rect">
            <a:avLst/>
          </a:prstGeom>
          <a:noFill/>
        </p:spPr>
        <p:txBody>
          <a:bodyPr wrap="square" rtlCol="0">
            <a:spAutoFit/>
          </a:bodyPr>
          <a:lstStyle/>
          <a:p>
            <a:pPr algn="ctr"/>
            <a:r>
              <a:rPr lang="it-IT" sz="3000" b="1" dirty="0">
                <a:solidFill>
                  <a:schemeClr val="tx1">
                    <a:lumMod val="65000"/>
                    <a:lumOff val="35000"/>
                  </a:schemeClr>
                </a:solidFill>
                <a:latin typeface="Bookman Old Style" panose="02050604050505020204" pitchFamily="18" charset="0"/>
              </a:rPr>
              <a:t>IL SOCCORSO ISTRUTTORIO</a:t>
            </a:r>
          </a:p>
        </p:txBody>
      </p:sp>
      <p:grpSp>
        <p:nvGrpSpPr>
          <p:cNvPr id="9" name="Google Shape;6903;p70">
            <a:extLst>
              <a:ext uri="{FF2B5EF4-FFF2-40B4-BE49-F238E27FC236}">
                <a16:creationId xmlns:a16="http://schemas.microsoft.com/office/drawing/2014/main" id="{0C89DD5B-A053-462B-B9D7-BFF5F447D873}"/>
              </a:ext>
            </a:extLst>
          </p:cNvPr>
          <p:cNvGrpSpPr/>
          <p:nvPr/>
        </p:nvGrpSpPr>
        <p:grpSpPr>
          <a:xfrm>
            <a:off x="5580478" y="1818722"/>
            <a:ext cx="1031043" cy="899078"/>
            <a:chOff x="-28467625" y="2331750"/>
            <a:chExt cx="296150" cy="296950"/>
          </a:xfrm>
          <a:solidFill>
            <a:schemeClr val="tx1">
              <a:lumMod val="65000"/>
              <a:lumOff val="35000"/>
            </a:schemeClr>
          </a:solidFill>
        </p:grpSpPr>
        <p:sp>
          <p:nvSpPr>
            <p:cNvPr id="10" name="Google Shape;6904;p70">
              <a:extLst>
                <a:ext uri="{FF2B5EF4-FFF2-40B4-BE49-F238E27FC236}">
                  <a16:creationId xmlns:a16="http://schemas.microsoft.com/office/drawing/2014/main" id="{259BC922-BC8E-42E9-9DA4-55CA80A1B6BF}"/>
                </a:ext>
              </a:extLst>
            </p:cNvPr>
            <p:cNvSpPr/>
            <p:nvPr/>
          </p:nvSpPr>
          <p:spPr>
            <a:xfrm>
              <a:off x="-28467625" y="2331750"/>
              <a:ext cx="296150" cy="296950"/>
            </a:xfrm>
            <a:custGeom>
              <a:avLst/>
              <a:gdLst/>
              <a:ahLst/>
              <a:cxnLst/>
              <a:rect l="l" t="t" r="r" b="b"/>
              <a:pathLst>
                <a:path w="11846" h="11878" extrusionOk="0">
                  <a:moveTo>
                    <a:pt x="1733" y="3466"/>
                  </a:moveTo>
                  <a:cubicBezTo>
                    <a:pt x="1922" y="3466"/>
                    <a:pt x="2080" y="3624"/>
                    <a:pt x="2080" y="3813"/>
                  </a:cubicBezTo>
                  <a:cubicBezTo>
                    <a:pt x="2080" y="4002"/>
                    <a:pt x="1922" y="4159"/>
                    <a:pt x="1733" y="4159"/>
                  </a:cubicBezTo>
                  <a:lnTo>
                    <a:pt x="693" y="4159"/>
                  </a:lnTo>
                  <a:lnTo>
                    <a:pt x="693" y="3466"/>
                  </a:lnTo>
                  <a:close/>
                  <a:moveTo>
                    <a:pt x="1418" y="4821"/>
                  </a:moveTo>
                  <a:lnTo>
                    <a:pt x="1418" y="6963"/>
                  </a:lnTo>
                  <a:lnTo>
                    <a:pt x="693" y="6963"/>
                  </a:lnTo>
                  <a:lnTo>
                    <a:pt x="693" y="4821"/>
                  </a:lnTo>
                  <a:close/>
                  <a:moveTo>
                    <a:pt x="1733" y="7656"/>
                  </a:moveTo>
                  <a:cubicBezTo>
                    <a:pt x="1922" y="7656"/>
                    <a:pt x="2080" y="7814"/>
                    <a:pt x="2080" y="8034"/>
                  </a:cubicBezTo>
                  <a:cubicBezTo>
                    <a:pt x="2080" y="8223"/>
                    <a:pt x="1922" y="8381"/>
                    <a:pt x="1733" y="8381"/>
                  </a:cubicBezTo>
                  <a:lnTo>
                    <a:pt x="693" y="8381"/>
                  </a:lnTo>
                  <a:lnTo>
                    <a:pt x="693" y="7656"/>
                  </a:lnTo>
                  <a:close/>
                  <a:moveTo>
                    <a:pt x="9389" y="2080"/>
                  </a:moveTo>
                  <a:cubicBezTo>
                    <a:pt x="9609" y="2080"/>
                    <a:pt x="9767" y="2237"/>
                    <a:pt x="9767" y="2426"/>
                  </a:cubicBezTo>
                  <a:lnTo>
                    <a:pt x="9767" y="9389"/>
                  </a:lnTo>
                  <a:cubicBezTo>
                    <a:pt x="9767" y="9610"/>
                    <a:pt x="9609" y="9767"/>
                    <a:pt x="9389" y="9767"/>
                  </a:cubicBezTo>
                  <a:lnTo>
                    <a:pt x="2426" y="9767"/>
                  </a:lnTo>
                  <a:cubicBezTo>
                    <a:pt x="2237" y="9767"/>
                    <a:pt x="2080" y="9610"/>
                    <a:pt x="2080" y="9389"/>
                  </a:cubicBezTo>
                  <a:lnTo>
                    <a:pt x="2080" y="9011"/>
                  </a:lnTo>
                  <a:cubicBezTo>
                    <a:pt x="2458" y="8853"/>
                    <a:pt x="2773" y="8507"/>
                    <a:pt x="2773" y="8034"/>
                  </a:cubicBezTo>
                  <a:cubicBezTo>
                    <a:pt x="2773" y="7562"/>
                    <a:pt x="2521" y="7184"/>
                    <a:pt x="2080" y="7026"/>
                  </a:cubicBezTo>
                  <a:lnTo>
                    <a:pt x="2080" y="4789"/>
                  </a:lnTo>
                  <a:cubicBezTo>
                    <a:pt x="2458" y="4632"/>
                    <a:pt x="2773" y="4285"/>
                    <a:pt x="2773" y="3813"/>
                  </a:cubicBezTo>
                  <a:cubicBezTo>
                    <a:pt x="2773" y="3340"/>
                    <a:pt x="2521" y="2994"/>
                    <a:pt x="2080" y="2836"/>
                  </a:cubicBezTo>
                  <a:lnTo>
                    <a:pt x="2080" y="2426"/>
                  </a:lnTo>
                  <a:cubicBezTo>
                    <a:pt x="2080" y="2237"/>
                    <a:pt x="2237" y="2080"/>
                    <a:pt x="2426" y="2080"/>
                  </a:cubicBezTo>
                  <a:close/>
                  <a:moveTo>
                    <a:pt x="9389" y="694"/>
                  </a:moveTo>
                  <a:cubicBezTo>
                    <a:pt x="10334" y="694"/>
                    <a:pt x="11121" y="1481"/>
                    <a:pt x="11121" y="2426"/>
                  </a:cubicBezTo>
                  <a:lnTo>
                    <a:pt x="11121" y="9389"/>
                  </a:lnTo>
                  <a:cubicBezTo>
                    <a:pt x="11121" y="10334"/>
                    <a:pt x="10334" y="11122"/>
                    <a:pt x="9389" y="11122"/>
                  </a:cubicBezTo>
                  <a:lnTo>
                    <a:pt x="2426" y="11122"/>
                  </a:lnTo>
                  <a:cubicBezTo>
                    <a:pt x="1481" y="11122"/>
                    <a:pt x="693" y="10334"/>
                    <a:pt x="693" y="9389"/>
                  </a:cubicBezTo>
                  <a:lnTo>
                    <a:pt x="693" y="9042"/>
                  </a:lnTo>
                  <a:lnTo>
                    <a:pt x="1418" y="9042"/>
                  </a:lnTo>
                  <a:lnTo>
                    <a:pt x="1418" y="9389"/>
                  </a:lnTo>
                  <a:cubicBezTo>
                    <a:pt x="1418" y="9988"/>
                    <a:pt x="1891" y="10429"/>
                    <a:pt x="2426" y="10429"/>
                  </a:cubicBezTo>
                  <a:lnTo>
                    <a:pt x="9389" y="10429"/>
                  </a:lnTo>
                  <a:cubicBezTo>
                    <a:pt x="9987" y="10429"/>
                    <a:pt x="10428" y="9956"/>
                    <a:pt x="10428" y="9389"/>
                  </a:cubicBezTo>
                  <a:lnTo>
                    <a:pt x="10428" y="2426"/>
                  </a:lnTo>
                  <a:cubicBezTo>
                    <a:pt x="10428" y="1828"/>
                    <a:pt x="9956" y="1418"/>
                    <a:pt x="9389" y="1418"/>
                  </a:cubicBezTo>
                  <a:lnTo>
                    <a:pt x="2426" y="1418"/>
                  </a:lnTo>
                  <a:cubicBezTo>
                    <a:pt x="1828" y="1418"/>
                    <a:pt x="1418" y="1891"/>
                    <a:pt x="1418" y="2426"/>
                  </a:cubicBezTo>
                  <a:lnTo>
                    <a:pt x="1418" y="2773"/>
                  </a:lnTo>
                  <a:lnTo>
                    <a:pt x="693" y="2773"/>
                  </a:lnTo>
                  <a:lnTo>
                    <a:pt x="693" y="2426"/>
                  </a:lnTo>
                  <a:cubicBezTo>
                    <a:pt x="693" y="1481"/>
                    <a:pt x="1481" y="694"/>
                    <a:pt x="2426" y="694"/>
                  </a:cubicBezTo>
                  <a:close/>
                  <a:moveTo>
                    <a:pt x="2426" y="1"/>
                  </a:moveTo>
                  <a:cubicBezTo>
                    <a:pt x="1103" y="1"/>
                    <a:pt x="0" y="1103"/>
                    <a:pt x="0" y="2426"/>
                  </a:cubicBezTo>
                  <a:lnTo>
                    <a:pt x="0" y="3151"/>
                  </a:lnTo>
                  <a:lnTo>
                    <a:pt x="0" y="4506"/>
                  </a:lnTo>
                  <a:lnTo>
                    <a:pt x="0" y="7341"/>
                  </a:lnTo>
                  <a:lnTo>
                    <a:pt x="0" y="8727"/>
                  </a:lnTo>
                  <a:lnTo>
                    <a:pt x="0" y="9452"/>
                  </a:lnTo>
                  <a:cubicBezTo>
                    <a:pt x="0" y="10775"/>
                    <a:pt x="1103" y="11878"/>
                    <a:pt x="2426" y="11878"/>
                  </a:cubicBezTo>
                  <a:lnTo>
                    <a:pt x="9389" y="11878"/>
                  </a:lnTo>
                  <a:cubicBezTo>
                    <a:pt x="10743" y="11878"/>
                    <a:pt x="11846" y="10775"/>
                    <a:pt x="11846" y="9452"/>
                  </a:cubicBezTo>
                  <a:lnTo>
                    <a:pt x="11846" y="2458"/>
                  </a:lnTo>
                  <a:cubicBezTo>
                    <a:pt x="11846" y="1103"/>
                    <a:pt x="10743" y="1"/>
                    <a:pt x="93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05;p70">
              <a:extLst>
                <a:ext uri="{FF2B5EF4-FFF2-40B4-BE49-F238E27FC236}">
                  <a16:creationId xmlns:a16="http://schemas.microsoft.com/office/drawing/2014/main" id="{8A76C256-20C7-4FA1-A74C-07176DED08D1}"/>
                </a:ext>
              </a:extLst>
            </p:cNvPr>
            <p:cNvSpPr/>
            <p:nvPr/>
          </p:nvSpPr>
          <p:spPr>
            <a:xfrm>
              <a:off x="-28371550" y="2419175"/>
              <a:ext cx="121325" cy="121325"/>
            </a:xfrm>
            <a:custGeom>
              <a:avLst/>
              <a:gdLst/>
              <a:ahLst/>
              <a:cxnLst/>
              <a:rect l="l" t="t" r="r" b="b"/>
              <a:pathLst>
                <a:path w="4853" h="4853" extrusionOk="0">
                  <a:moveTo>
                    <a:pt x="2773" y="662"/>
                  </a:moveTo>
                  <a:lnTo>
                    <a:pt x="2773" y="1670"/>
                  </a:lnTo>
                  <a:cubicBezTo>
                    <a:pt x="2773" y="1891"/>
                    <a:pt x="2931" y="2048"/>
                    <a:pt x="3120" y="2048"/>
                  </a:cubicBezTo>
                  <a:lnTo>
                    <a:pt x="4159" y="2048"/>
                  </a:lnTo>
                  <a:lnTo>
                    <a:pt x="4159" y="2741"/>
                  </a:lnTo>
                  <a:lnTo>
                    <a:pt x="3120" y="2741"/>
                  </a:lnTo>
                  <a:cubicBezTo>
                    <a:pt x="2931" y="2741"/>
                    <a:pt x="2773" y="2899"/>
                    <a:pt x="2773" y="3120"/>
                  </a:cubicBezTo>
                  <a:lnTo>
                    <a:pt x="2773" y="4128"/>
                  </a:lnTo>
                  <a:lnTo>
                    <a:pt x="2049" y="4128"/>
                  </a:lnTo>
                  <a:lnTo>
                    <a:pt x="2049" y="3120"/>
                  </a:lnTo>
                  <a:cubicBezTo>
                    <a:pt x="2049" y="2899"/>
                    <a:pt x="1891" y="2741"/>
                    <a:pt x="1702" y="2741"/>
                  </a:cubicBezTo>
                  <a:lnTo>
                    <a:pt x="662" y="2741"/>
                  </a:lnTo>
                  <a:lnTo>
                    <a:pt x="662" y="2048"/>
                  </a:lnTo>
                  <a:lnTo>
                    <a:pt x="1702" y="2048"/>
                  </a:lnTo>
                  <a:cubicBezTo>
                    <a:pt x="1891" y="2048"/>
                    <a:pt x="2049" y="1891"/>
                    <a:pt x="2049" y="1670"/>
                  </a:cubicBezTo>
                  <a:lnTo>
                    <a:pt x="2049" y="662"/>
                  </a:lnTo>
                  <a:close/>
                  <a:moveTo>
                    <a:pt x="1734" y="1"/>
                  </a:moveTo>
                  <a:cubicBezTo>
                    <a:pt x="1545" y="1"/>
                    <a:pt x="1387" y="158"/>
                    <a:pt x="1387" y="347"/>
                  </a:cubicBezTo>
                  <a:lnTo>
                    <a:pt x="1387" y="1387"/>
                  </a:lnTo>
                  <a:lnTo>
                    <a:pt x="347" y="1387"/>
                  </a:lnTo>
                  <a:cubicBezTo>
                    <a:pt x="158" y="1387"/>
                    <a:pt x="1" y="1544"/>
                    <a:pt x="1" y="1733"/>
                  </a:cubicBezTo>
                  <a:lnTo>
                    <a:pt x="1" y="3120"/>
                  </a:lnTo>
                  <a:cubicBezTo>
                    <a:pt x="1" y="3309"/>
                    <a:pt x="158" y="3466"/>
                    <a:pt x="347" y="3466"/>
                  </a:cubicBezTo>
                  <a:lnTo>
                    <a:pt x="1387" y="3466"/>
                  </a:lnTo>
                  <a:lnTo>
                    <a:pt x="1387" y="4474"/>
                  </a:lnTo>
                  <a:cubicBezTo>
                    <a:pt x="1387" y="4695"/>
                    <a:pt x="1545" y="4852"/>
                    <a:pt x="1734" y="4852"/>
                  </a:cubicBezTo>
                  <a:lnTo>
                    <a:pt x="3120" y="4852"/>
                  </a:lnTo>
                  <a:cubicBezTo>
                    <a:pt x="3309" y="4852"/>
                    <a:pt x="3466" y="4695"/>
                    <a:pt x="3466" y="4474"/>
                  </a:cubicBezTo>
                  <a:lnTo>
                    <a:pt x="3466" y="3466"/>
                  </a:lnTo>
                  <a:lnTo>
                    <a:pt x="4506" y="3466"/>
                  </a:lnTo>
                  <a:cubicBezTo>
                    <a:pt x="4695" y="3466"/>
                    <a:pt x="4853" y="3309"/>
                    <a:pt x="4853" y="3120"/>
                  </a:cubicBezTo>
                  <a:lnTo>
                    <a:pt x="4853" y="1733"/>
                  </a:lnTo>
                  <a:cubicBezTo>
                    <a:pt x="4853" y="1544"/>
                    <a:pt x="4695" y="1387"/>
                    <a:pt x="4506" y="1387"/>
                  </a:cubicBezTo>
                  <a:lnTo>
                    <a:pt x="3466" y="1387"/>
                  </a:lnTo>
                  <a:lnTo>
                    <a:pt x="3466" y="347"/>
                  </a:lnTo>
                  <a:cubicBezTo>
                    <a:pt x="3466" y="158"/>
                    <a:pt x="3309" y="1"/>
                    <a:pt x="3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CasellaDiTesto 6">
            <a:extLst>
              <a:ext uri="{FF2B5EF4-FFF2-40B4-BE49-F238E27FC236}">
                <a16:creationId xmlns:a16="http://schemas.microsoft.com/office/drawing/2014/main" id="{BEDD3DBD-8EC5-44E0-85A5-4B73E252A1F8}"/>
              </a:ext>
            </a:extLst>
          </p:cNvPr>
          <p:cNvSpPr txBox="1"/>
          <p:nvPr/>
        </p:nvSpPr>
        <p:spPr>
          <a:xfrm>
            <a:off x="1695450" y="3130674"/>
            <a:ext cx="3184226"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7.2</a:t>
            </a:r>
          </a:p>
        </p:txBody>
      </p:sp>
    </p:spTree>
    <p:extLst>
      <p:ext uri="{BB962C8B-B14F-4D97-AF65-F5344CB8AC3E}">
        <p14:creationId xmlns:p14="http://schemas.microsoft.com/office/powerpoint/2010/main" val="257553566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83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52924" y="3911600"/>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42088" y="426528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42088" y="43582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881139" y="936864"/>
            <a:ext cx="8496300" cy="3231654"/>
          </a:xfrm>
          <a:prstGeom prst="rect">
            <a:avLst/>
          </a:prstGeom>
          <a:noFill/>
        </p:spPr>
        <p:txBody>
          <a:bodyPr wrap="square" rtlCol="0">
            <a:spAutoFit/>
          </a:bodyPr>
          <a:lstStyle/>
          <a:p>
            <a:pPr algn="just"/>
            <a:r>
              <a:rPr lang="it-IT" sz="1700" i="1" dirty="0">
                <a:solidFill>
                  <a:schemeClr val="tx1">
                    <a:lumMod val="65000"/>
                    <a:lumOff val="35000"/>
                  </a:schemeClr>
                </a:solidFill>
                <a:latin typeface="Bookman Old Style" panose="02050604050505020204" pitchFamily="18" charset="0"/>
              </a:rPr>
              <a:t>9. Le carenze di qualsiasi </a:t>
            </a:r>
            <a:r>
              <a:rPr lang="it-IT" sz="1700" b="1" i="1" u="sng" dirty="0">
                <a:solidFill>
                  <a:schemeClr val="tx1">
                    <a:lumMod val="65000"/>
                    <a:lumOff val="35000"/>
                  </a:schemeClr>
                </a:solidFill>
                <a:latin typeface="Bookman Old Style" panose="02050604050505020204" pitchFamily="18" charset="0"/>
              </a:rPr>
              <a:t>elemento formale </a:t>
            </a:r>
            <a:r>
              <a:rPr lang="it-IT" sz="1700" i="1" dirty="0">
                <a:solidFill>
                  <a:schemeClr val="tx1">
                    <a:lumMod val="65000"/>
                    <a:lumOff val="35000"/>
                  </a:schemeClr>
                </a:solidFill>
                <a:latin typeface="Bookman Old Style" panose="02050604050505020204" pitchFamily="18" charset="0"/>
              </a:rPr>
              <a:t>della domanda possono essere sanate attraverso la procedura di soccorso istruttorio di cui al presente comma. In particolare, in caso di </a:t>
            </a:r>
            <a:r>
              <a:rPr lang="it-IT" sz="1700" b="1" i="1" u="sng" dirty="0">
                <a:solidFill>
                  <a:schemeClr val="tx1">
                    <a:lumMod val="65000"/>
                    <a:lumOff val="35000"/>
                  </a:schemeClr>
                </a:solidFill>
                <a:latin typeface="Bookman Old Style" panose="02050604050505020204" pitchFamily="18" charset="0"/>
              </a:rPr>
              <a:t>mancanza, incompletezza e di ogni altra irregolarità essenziale degli elementi e del documento di gara unico europeo </a:t>
            </a:r>
            <a:r>
              <a:rPr lang="it-IT" sz="1700" i="1" dirty="0">
                <a:solidFill>
                  <a:schemeClr val="tx1">
                    <a:lumMod val="65000"/>
                    <a:lumOff val="35000"/>
                  </a:schemeClr>
                </a:solidFill>
                <a:latin typeface="Bookman Old Style" panose="02050604050505020204" pitchFamily="18" charset="0"/>
              </a:rPr>
              <a:t>di cui all'articolo 85, </a:t>
            </a:r>
            <a:r>
              <a:rPr lang="it-IT" sz="1700" b="1" i="1" u="sng" dirty="0">
                <a:solidFill>
                  <a:schemeClr val="tx1">
                    <a:lumMod val="65000"/>
                    <a:lumOff val="35000"/>
                  </a:schemeClr>
                </a:solidFill>
                <a:latin typeface="Bookman Old Style" panose="02050604050505020204" pitchFamily="18" charset="0"/>
              </a:rPr>
              <a:t>con esclusione di quelle afferenti all'offerta economica e all'offerta tecnica</a:t>
            </a:r>
            <a:r>
              <a:rPr lang="it-IT" sz="1700" i="1" dirty="0">
                <a:solidFill>
                  <a:schemeClr val="tx1">
                    <a:lumMod val="65000"/>
                    <a:lumOff val="35000"/>
                  </a:schemeClr>
                </a:solidFill>
                <a:latin typeface="Bookman Old Style" panose="02050604050505020204" pitchFamily="18" charset="0"/>
              </a:rPr>
              <a:t>, la stazione appaltante assegna al concorrente un termine, non superiore a dieci giorni, perché siano rese, integrate o regolarizzate le dichiarazioni necessarie, indicandone il contenuto e i soggetti che le devono rendere. In caso di inutile decorso del termine di regolarizzazione, il concorrente è escluso dalla gara. Costituiscono irregolarità essenziali non sanabili le carenze della documentazione che non consentono l'individuazione del contenuto o del soggetto responsabile della stessa.</a:t>
            </a:r>
          </a:p>
        </p:txBody>
      </p:sp>
    </p:spTree>
    <p:extLst>
      <p:ext uri="{BB962C8B-B14F-4D97-AF65-F5344CB8AC3E}">
        <p14:creationId xmlns:p14="http://schemas.microsoft.com/office/powerpoint/2010/main" val="3809179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2" name="Rettangolo 1">
            <a:extLst>
              <a:ext uri="{FF2B5EF4-FFF2-40B4-BE49-F238E27FC236}">
                <a16:creationId xmlns:a16="http://schemas.microsoft.com/office/drawing/2014/main" id="{66BBD6E2-6EF1-46A3-8D25-8296A09147D2}"/>
              </a:ext>
            </a:extLst>
          </p:cNvPr>
          <p:cNvSpPr/>
          <p:nvPr/>
        </p:nvSpPr>
        <p:spPr>
          <a:xfrm>
            <a:off x="360147" y="3150316"/>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riangolo isoscele 2">
            <a:extLst>
              <a:ext uri="{FF2B5EF4-FFF2-40B4-BE49-F238E27FC236}">
                <a16:creationId xmlns:a16="http://schemas.microsoft.com/office/drawing/2014/main" id="{FFA5F86C-AC2E-4CD6-B308-CDAAF0AD279D}"/>
              </a:ext>
            </a:extLst>
          </p:cNvPr>
          <p:cNvSpPr/>
          <p:nvPr/>
        </p:nvSpPr>
        <p:spPr>
          <a:xfrm rot="10800000">
            <a:off x="360147" y="3585918"/>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5CB69558-0EE4-4380-9D59-C3274EEA8CD3}"/>
              </a:ext>
            </a:extLst>
          </p:cNvPr>
          <p:cNvSpPr/>
          <p:nvPr/>
        </p:nvSpPr>
        <p:spPr>
          <a:xfrm flipV="1">
            <a:off x="0" y="3857738"/>
            <a:ext cx="9914965"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Google Shape;641;p50">
            <a:extLst>
              <a:ext uri="{FF2B5EF4-FFF2-40B4-BE49-F238E27FC236}">
                <a16:creationId xmlns:a16="http://schemas.microsoft.com/office/drawing/2014/main" id="{86E9A005-C940-4746-8144-6CB657397541}"/>
              </a:ext>
            </a:extLst>
          </p:cNvPr>
          <p:cNvSpPr txBox="1">
            <a:spLocks/>
          </p:cNvSpPr>
          <p:nvPr/>
        </p:nvSpPr>
        <p:spPr>
          <a:xfrm>
            <a:off x="240862" y="1976565"/>
            <a:ext cx="3318126" cy="115707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pPr>
            <a:r>
              <a:rPr lang="it-IT" sz="1330" b="1" dirty="0">
                <a:solidFill>
                  <a:schemeClr val="tx1">
                    <a:lumMod val="65000"/>
                    <a:lumOff val="35000"/>
                  </a:schemeClr>
                </a:solidFill>
                <a:latin typeface="Bookman Old Style" panose="02050604050505020204" pitchFamily="18" charset="0"/>
              </a:rPr>
              <a:t>D.lgs. 19 aprile 2017, n. 56 </a:t>
            </a: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Disposizioni integrative e correttive al decreto legislativo 18 aprile 2016, n. 50</a:t>
            </a:r>
            <a:r>
              <a:rPr lang="it-IT" sz="1330" dirty="0">
                <a:solidFill>
                  <a:schemeClr val="tx1">
                    <a:lumMod val="65000"/>
                    <a:lumOff val="35000"/>
                  </a:schemeClr>
                </a:solidFill>
                <a:latin typeface="Bookman Old Style" panose="02050604050505020204" pitchFamily="18" charset="0"/>
              </a:rPr>
              <a:t>»</a:t>
            </a:r>
          </a:p>
          <a:p>
            <a:pPr marL="0" indent="0">
              <a:spcBef>
                <a:spcPts val="0"/>
              </a:spcBef>
              <a:buFont typeface="Arial" panose="020B0604020202020204" pitchFamily="34" charset="0"/>
              <a:buNone/>
            </a:pPr>
            <a:r>
              <a:rPr lang="it-IT" sz="1330" dirty="0">
                <a:solidFill>
                  <a:schemeClr val="tx1">
                    <a:lumMod val="65000"/>
                    <a:lumOff val="35000"/>
                  </a:schemeClr>
                </a:solidFill>
                <a:latin typeface="Bookman Old Style" panose="02050604050505020204" pitchFamily="18" charset="0"/>
              </a:rPr>
              <a:t>(G.U. n. 103 del 5 maggio 2017)</a:t>
            </a:r>
          </a:p>
        </p:txBody>
      </p:sp>
      <p:sp>
        <p:nvSpPr>
          <p:cNvPr id="27" name="Google Shape;8336;p73">
            <a:extLst>
              <a:ext uri="{FF2B5EF4-FFF2-40B4-BE49-F238E27FC236}">
                <a16:creationId xmlns:a16="http://schemas.microsoft.com/office/drawing/2014/main" id="{4E466B7A-34BB-46E5-AEC7-CB922F1E92AC}"/>
              </a:ext>
            </a:extLst>
          </p:cNvPr>
          <p:cNvSpPr/>
          <p:nvPr/>
        </p:nvSpPr>
        <p:spPr>
          <a:xfrm>
            <a:off x="443639" y="3202491"/>
            <a:ext cx="413216" cy="439253"/>
          </a:xfrm>
          <a:custGeom>
            <a:avLst/>
            <a:gdLst/>
            <a:ahLst/>
            <a:cxnLst/>
            <a:rect l="l" t="t" r="r" b="b"/>
            <a:pathLst>
              <a:path w="12193" h="11674" extrusionOk="0">
                <a:moveTo>
                  <a:pt x="9483" y="1174"/>
                </a:moveTo>
                <a:lnTo>
                  <a:pt x="9483" y="2308"/>
                </a:lnTo>
                <a:cubicBezTo>
                  <a:pt x="9483" y="2497"/>
                  <a:pt x="9641" y="2655"/>
                  <a:pt x="9830" y="2655"/>
                </a:cubicBezTo>
                <a:lnTo>
                  <a:pt x="10901" y="2655"/>
                </a:lnTo>
                <a:lnTo>
                  <a:pt x="9515" y="4041"/>
                </a:lnTo>
                <a:lnTo>
                  <a:pt x="8097" y="4041"/>
                </a:lnTo>
                <a:lnTo>
                  <a:pt x="8097" y="2560"/>
                </a:lnTo>
                <a:lnTo>
                  <a:pt x="9483" y="1174"/>
                </a:lnTo>
                <a:close/>
                <a:moveTo>
                  <a:pt x="4885" y="6181"/>
                </a:moveTo>
                <a:cubicBezTo>
                  <a:pt x="5033" y="6181"/>
                  <a:pt x="5183" y="6212"/>
                  <a:pt x="5325" y="6278"/>
                </a:cubicBezTo>
                <a:lnTo>
                  <a:pt x="4600" y="7003"/>
                </a:lnTo>
                <a:cubicBezTo>
                  <a:pt x="4474" y="7129"/>
                  <a:pt x="4474" y="7349"/>
                  <a:pt x="4600" y="7475"/>
                </a:cubicBezTo>
                <a:cubicBezTo>
                  <a:pt x="4663" y="7538"/>
                  <a:pt x="4750" y="7570"/>
                  <a:pt x="4836" y="7570"/>
                </a:cubicBezTo>
                <a:cubicBezTo>
                  <a:pt x="4923" y="7570"/>
                  <a:pt x="5010" y="7538"/>
                  <a:pt x="5073" y="7475"/>
                </a:cubicBezTo>
                <a:lnTo>
                  <a:pt x="5797" y="6751"/>
                </a:lnTo>
                <a:lnTo>
                  <a:pt x="5797" y="6751"/>
                </a:lnTo>
                <a:cubicBezTo>
                  <a:pt x="5986" y="7160"/>
                  <a:pt x="5892" y="7633"/>
                  <a:pt x="5577" y="7948"/>
                </a:cubicBezTo>
                <a:cubicBezTo>
                  <a:pt x="5388" y="8137"/>
                  <a:pt x="5128" y="8231"/>
                  <a:pt x="4864" y="8231"/>
                </a:cubicBezTo>
                <a:cubicBezTo>
                  <a:pt x="4600" y="8231"/>
                  <a:pt x="4332" y="8137"/>
                  <a:pt x="4127" y="7948"/>
                </a:cubicBezTo>
                <a:cubicBezTo>
                  <a:pt x="3749" y="7538"/>
                  <a:pt x="3749" y="6877"/>
                  <a:pt x="4127" y="6499"/>
                </a:cubicBezTo>
                <a:cubicBezTo>
                  <a:pt x="4333" y="6293"/>
                  <a:pt x="4606" y="6181"/>
                  <a:pt x="4885" y="6181"/>
                </a:cubicBezTo>
                <a:close/>
                <a:moveTo>
                  <a:pt x="4897" y="4831"/>
                </a:moveTo>
                <a:cubicBezTo>
                  <a:pt x="5396" y="4831"/>
                  <a:pt x="5890" y="4990"/>
                  <a:pt x="6301" y="5301"/>
                </a:cubicBezTo>
                <a:lnTo>
                  <a:pt x="5829" y="5774"/>
                </a:lnTo>
                <a:cubicBezTo>
                  <a:pt x="5553" y="5590"/>
                  <a:pt x="5233" y="5499"/>
                  <a:pt x="4911" y="5499"/>
                </a:cubicBezTo>
                <a:cubicBezTo>
                  <a:pt x="4460" y="5499"/>
                  <a:pt x="4004" y="5677"/>
                  <a:pt x="3655" y="6026"/>
                </a:cubicBezTo>
                <a:cubicBezTo>
                  <a:pt x="2993" y="6688"/>
                  <a:pt x="2993" y="7790"/>
                  <a:pt x="3655" y="8420"/>
                </a:cubicBezTo>
                <a:cubicBezTo>
                  <a:pt x="3986" y="8751"/>
                  <a:pt x="4427" y="8917"/>
                  <a:pt x="4864" y="8917"/>
                </a:cubicBezTo>
                <a:cubicBezTo>
                  <a:pt x="5301" y="8917"/>
                  <a:pt x="5734" y="8751"/>
                  <a:pt x="6049" y="8420"/>
                </a:cubicBezTo>
                <a:cubicBezTo>
                  <a:pt x="6648" y="7822"/>
                  <a:pt x="6742" y="6908"/>
                  <a:pt x="6301" y="6246"/>
                </a:cubicBezTo>
                <a:lnTo>
                  <a:pt x="6774" y="5774"/>
                </a:lnTo>
                <a:lnTo>
                  <a:pt x="6774" y="5774"/>
                </a:lnTo>
                <a:cubicBezTo>
                  <a:pt x="7467" y="6719"/>
                  <a:pt x="7404" y="8074"/>
                  <a:pt x="6585" y="8924"/>
                </a:cubicBezTo>
                <a:cubicBezTo>
                  <a:pt x="6112" y="9397"/>
                  <a:pt x="5498" y="9633"/>
                  <a:pt x="4883" y="9633"/>
                </a:cubicBezTo>
                <a:cubicBezTo>
                  <a:pt x="4269" y="9633"/>
                  <a:pt x="3655" y="9397"/>
                  <a:pt x="3182" y="8924"/>
                </a:cubicBezTo>
                <a:cubicBezTo>
                  <a:pt x="2237" y="7979"/>
                  <a:pt x="2237" y="6499"/>
                  <a:pt x="3182" y="5553"/>
                </a:cubicBezTo>
                <a:cubicBezTo>
                  <a:pt x="3667" y="5068"/>
                  <a:pt x="4286" y="4831"/>
                  <a:pt x="4897" y="4831"/>
                </a:cubicBezTo>
                <a:close/>
                <a:moveTo>
                  <a:pt x="4873" y="3463"/>
                </a:moveTo>
                <a:cubicBezTo>
                  <a:pt x="5728" y="3463"/>
                  <a:pt x="6583" y="3748"/>
                  <a:pt x="7278" y="4325"/>
                </a:cubicBezTo>
                <a:lnTo>
                  <a:pt x="6805" y="4797"/>
                </a:lnTo>
                <a:cubicBezTo>
                  <a:pt x="6228" y="4353"/>
                  <a:pt x="5533" y="4125"/>
                  <a:pt x="4844" y="4125"/>
                </a:cubicBezTo>
                <a:cubicBezTo>
                  <a:pt x="4065" y="4125"/>
                  <a:pt x="3294" y="4416"/>
                  <a:pt x="2710" y="5018"/>
                </a:cubicBezTo>
                <a:cubicBezTo>
                  <a:pt x="1481" y="6246"/>
                  <a:pt x="1481" y="8168"/>
                  <a:pt x="2710" y="9397"/>
                </a:cubicBezTo>
                <a:cubicBezTo>
                  <a:pt x="3324" y="10011"/>
                  <a:pt x="4112" y="10318"/>
                  <a:pt x="4899" y="10318"/>
                </a:cubicBezTo>
                <a:cubicBezTo>
                  <a:pt x="5687" y="10318"/>
                  <a:pt x="6474" y="10011"/>
                  <a:pt x="7089" y="9397"/>
                </a:cubicBezTo>
                <a:cubicBezTo>
                  <a:pt x="8223" y="8263"/>
                  <a:pt x="8255" y="6467"/>
                  <a:pt x="7309" y="5301"/>
                </a:cubicBezTo>
                <a:lnTo>
                  <a:pt x="7782" y="4829"/>
                </a:lnTo>
                <a:lnTo>
                  <a:pt x="7782" y="4829"/>
                </a:lnTo>
                <a:cubicBezTo>
                  <a:pt x="8979" y="6278"/>
                  <a:pt x="8885" y="8483"/>
                  <a:pt x="7530" y="9870"/>
                </a:cubicBezTo>
                <a:cubicBezTo>
                  <a:pt x="6790" y="10594"/>
                  <a:pt x="5821" y="10956"/>
                  <a:pt x="4856" y="10956"/>
                </a:cubicBezTo>
                <a:cubicBezTo>
                  <a:pt x="3891" y="10956"/>
                  <a:pt x="2930" y="10594"/>
                  <a:pt x="2206" y="9870"/>
                </a:cubicBezTo>
                <a:cubicBezTo>
                  <a:pt x="756" y="8420"/>
                  <a:pt x="756" y="6026"/>
                  <a:pt x="2206" y="4545"/>
                </a:cubicBezTo>
                <a:cubicBezTo>
                  <a:pt x="2941" y="3827"/>
                  <a:pt x="3907" y="3463"/>
                  <a:pt x="4873" y="3463"/>
                </a:cubicBezTo>
                <a:close/>
                <a:moveTo>
                  <a:pt x="9899" y="0"/>
                </a:moveTo>
                <a:cubicBezTo>
                  <a:pt x="9813" y="0"/>
                  <a:pt x="9722" y="32"/>
                  <a:pt x="9641" y="103"/>
                </a:cubicBezTo>
                <a:lnTo>
                  <a:pt x="7561" y="2182"/>
                </a:lnTo>
                <a:cubicBezTo>
                  <a:pt x="7467" y="2277"/>
                  <a:pt x="7435" y="2340"/>
                  <a:pt x="7435" y="2434"/>
                </a:cubicBezTo>
                <a:lnTo>
                  <a:pt x="7435" y="3600"/>
                </a:lnTo>
                <a:cubicBezTo>
                  <a:pt x="6670" y="3071"/>
                  <a:pt x="5769" y="2807"/>
                  <a:pt x="4868" y="2807"/>
                </a:cubicBezTo>
                <a:cubicBezTo>
                  <a:pt x="3731" y="2807"/>
                  <a:pt x="2595" y="3229"/>
                  <a:pt x="1733" y="4073"/>
                </a:cubicBezTo>
                <a:cubicBezTo>
                  <a:pt x="0" y="5805"/>
                  <a:pt x="0" y="8641"/>
                  <a:pt x="1733" y="10374"/>
                </a:cubicBezTo>
                <a:cubicBezTo>
                  <a:pt x="2599" y="11240"/>
                  <a:pt x="3741" y="11673"/>
                  <a:pt x="4883" y="11673"/>
                </a:cubicBezTo>
                <a:cubicBezTo>
                  <a:pt x="6026" y="11673"/>
                  <a:pt x="7168" y="11240"/>
                  <a:pt x="8034" y="10374"/>
                </a:cubicBezTo>
                <a:cubicBezTo>
                  <a:pt x="9578" y="8861"/>
                  <a:pt x="9735" y="6436"/>
                  <a:pt x="8538" y="4703"/>
                </a:cubicBezTo>
                <a:lnTo>
                  <a:pt x="9672" y="4703"/>
                </a:lnTo>
                <a:cubicBezTo>
                  <a:pt x="9767" y="4703"/>
                  <a:pt x="9893" y="4671"/>
                  <a:pt x="9924" y="4608"/>
                </a:cubicBezTo>
                <a:lnTo>
                  <a:pt x="12004" y="2497"/>
                </a:lnTo>
                <a:cubicBezTo>
                  <a:pt x="12193" y="2308"/>
                  <a:pt x="12035" y="1962"/>
                  <a:pt x="11783" y="1962"/>
                </a:cubicBezTo>
                <a:lnTo>
                  <a:pt x="10239" y="1962"/>
                </a:lnTo>
                <a:lnTo>
                  <a:pt x="10239" y="355"/>
                </a:lnTo>
                <a:cubicBezTo>
                  <a:pt x="10239" y="141"/>
                  <a:pt x="10080" y="0"/>
                  <a:pt x="989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Rettangolo 29">
            <a:extLst>
              <a:ext uri="{FF2B5EF4-FFF2-40B4-BE49-F238E27FC236}">
                <a16:creationId xmlns:a16="http://schemas.microsoft.com/office/drawing/2014/main" id="{C950465C-3C26-4E01-B424-F33C4A9CC381}"/>
              </a:ext>
            </a:extLst>
          </p:cNvPr>
          <p:cNvSpPr/>
          <p:nvPr/>
        </p:nvSpPr>
        <p:spPr>
          <a:xfrm>
            <a:off x="3932559" y="3125069"/>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Triangolo isoscele 30">
            <a:extLst>
              <a:ext uri="{FF2B5EF4-FFF2-40B4-BE49-F238E27FC236}">
                <a16:creationId xmlns:a16="http://schemas.microsoft.com/office/drawing/2014/main" id="{C0B1CC55-E4C2-458F-9282-465CAB2DBC7E}"/>
              </a:ext>
            </a:extLst>
          </p:cNvPr>
          <p:cNvSpPr/>
          <p:nvPr/>
        </p:nvSpPr>
        <p:spPr>
          <a:xfrm rot="10800000">
            <a:off x="3932559" y="3585918"/>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Google Shape;641;p50">
            <a:extLst>
              <a:ext uri="{FF2B5EF4-FFF2-40B4-BE49-F238E27FC236}">
                <a16:creationId xmlns:a16="http://schemas.microsoft.com/office/drawing/2014/main" id="{7B3008E6-A5AC-4E3E-BDE1-64A8CB98C33D}"/>
              </a:ext>
            </a:extLst>
          </p:cNvPr>
          <p:cNvSpPr txBox="1">
            <a:spLocks/>
          </p:cNvSpPr>
          <p:nvPr/>
        </p:nvSpPr>
        <p:spPr>
          <a:xfrm>
            <a:off x="3813004" y="1467520"/>
            <a:ext cx="3851820" cy="360972"/>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it-IT" sz="1330" b="1" dirty="0">
                <a:solidFill>
                  <a:schemeClr val="tx1">
                    <a:lumMod val="65000"/>
                    <a:lumOff val="35000"/>
                  </a:schemeClr>
                </a:solidFill>
                <a:latin typeface="Bookman Old Style" panose="02050604050505020204" pitchFamily="18" charset="0"/>
              </a:rPr>
              <a:t>D.L. 18 aprile 2019, n. 32 </a:t>
            </a:r>
          </a:p>
          <a:p>
            <a:pPr marL="0" indent="0">
              <a:spcBef>
                <a:spcPts val="0"/>
              </a:spcBef>
              <a:buNone/>
            </a:pPr>
            <a:r>
              <a:rPr lang="it-IT" sz="1330" b="1" dirty="0">
                <a:solidFill>
                  <a:schemeClr val="tx1">
                    <a:lumMod val="65000"/>
                    <a:lumOff val="35000"/>
                  </a:schemeClr>
                </a:solidFill>
                <a:latin typeface="Bookman Old Style" panose="02050604050505020204" pitchFamily="18" charset="0"/>
              </a:rPr>
              <a:t>c.d. decreto sblocca-cantieri</a:t>
            </a:r>
          </a:p>
          <a:p>
            <a:pPr marL="0" indent="0" algn="just">
              <a:spcBef>
                <a:spcPts val="0"/>
              </a:spcBef>
              <a:buNone/>
            </a:pPr>
            <a:r>
              <a:rPr lang="it-IT" sz="1330" b="1"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Disposizioni urgenti per il rilancio del settore dei contratti pubblici, per l'accelerazione degli interventi infrastrutturali, di rigenerazione urbana e di ricostruzione a seguito di eventi sismici.»</a:t>
            </a:r>
          </a:p>
          <a:p>
            <a:pPr marL="0" indent="0">
              <a:spcBef>
                <a:spcPts val="0"/>
              </a:spcBef>
              <a:buNone/>
            </a:pPr>
            <a:r>
              <a:rPr lang="it-IT" sz="1330" dirty="0">
                <a:solidFill>
                  <a:schemeClr val="tx1">
                    <a:lumMod val="65000"/>
                    <a:lumOff val="35000"/>
                  </a:schemeClr>
                </a:solidFill>
                <a:latin typeface="Bookman Old Style" panose="02050604050505020204" pitchFamily="18" charset="0"/>
              </a:rPr>
              <a:t>(G.U. n. 92 del 18 aprile 2019)</a:t>
            </a:r>
          </a:p>
        </p:txBody>
      </p:sp>
      <p:sp>
        <p:nvSpPr>
          <p:cNvPr id="33" name="Google Shape;8336;p73">
            <a:extLst>
              <a:ext uri="{FF2B5EF4-FFF2-40B4-BE49-F238E27FC236}">
                <a16:creationId xmlns:a16="http://schemas.microsoft.com/office/drawing/2014/main" id="{F8106C56-370C-4D5B-9F90-46D28BCB2BB8}"/>
              </a:ext>
            </a:extLst>
          </p:cNvPr>
          <p:cNvSpPr/>
          <p:nvPr/>
        </p:nvSpPr>
        <p:spPr>
          <a:xfrm>
            <a:off x="3995579" y="3202491"/>
            <a:ext cx="413216" cy="439253"/>
          </a:xfrm>
          <a:custGeom>
            <a:avLst/>
            <a:gdLst/>
            <a:ahLst/>
            <a:cxnLst/>
            <a:rect l="l" t="t" r="r" b="b"/>
            <a:pathLst>
              <a:path w="12193" h="11674" extrusionOk="0">
                <a:moveTo>
                  <a:pt x="9483" y="1174"/>
                </a:moveTo>
                <a:lnTo>
                  <a:pt x="9483" y="2308"/>
                </a:lnTo>
                <a:cubicBezTo>
                  <a:pt x="9483" y="2497"/>
                  <a:pt x="9641" y="2655"/>
                  <a:pt x="9830" y="2655"/>
                </a:cubicBezTo>
                <a:lnTo>
                  <a:pt x="10901" y="2655"/>
                </a:lnTo>
                <a:lnTo>
                  <a:pt x="9515" y="4041"/>
                </a:lnTo>
                <a:lnTo>
                  <a:pt x="8097" y="4041"/>
                </a:lnTo>
                <a:lnTo>
                  <a:pt x="8097" y="2560"/>
                </a:lnTo>
                <a:lnTo>
                  <a:pt x="9483" y="1174"/>
                </a:lnTo>
                <a:close/>
                <a:moveTo>
                  <a:pt x="4885" y="6181"/>
                </a:moveTo>
                <a:cubicBezTo>
                  <a:pt x="5033" y="6181"/>
                  <a:pt x="5183" y="6212"/>
                  <a:pt x="5325" y="6278"/>
                </a:cubicBezTo>
                <a:lnTo>
                  <a:pt x="4600" y="7003"/>
                </a:lnTo>
                <a:cubicBezTo>
                  <a:pt x="4474" y="7129"/>
                  <a:pt x="4474" y="7349"/>
                  <a:pt x="4600" y="7475"/>
                </a:cubicBezTo>
                <a:cubicBezTo>
                  <a:pt x="4663" y="7538"/>
                  <a:pt x="4750" y="7570"/>
                  <a:pt x="4836" y="7570"/>
                </a:cubicBezTo>
                <a:cubicBezTo>
                  <a:pt x="4923" y="7570"/>
                  <a:pt x="5010" y="7538"/>
                  <a:pt x="5073" y="7475"/>
                </a:cubicBezTo>
                <a:lnTo>
                  <a:pt x="5797" y="6751"/>
                </a:lnTo>
                <a:lnTo>
                  <a:pt x="5797" y="6751"/>
                </a:lnTo>
                <a:cubicBezTo>
                  <a:pt x="5986" y="7160"/>
                  <a:pt x="5892" y="7633"/>
                  <a:pt x="5577" y="7948"/>
                </a:cubicBezTo>
                <a:cubicBezTo>
                  <a:pt x="5388" y="8137"/>
                  <a:pt x="5128" y="8231"/>
                  <a:pt x="4864" y="8231"/>
                </a:cubicBezTo>
                <a:cubicBezTo>
                  <a:pt x="4600" y="8231"/>
                  <a:pt x="4332" y="8137"/>
                  <a:pt x="4127" y="7948"/>
                </a:cubicBezTo>
                <a:cubicBezTo>
                  <a:pt x="3749" y="7538"/>
                  <a:pt x="3749" y="6877"/>
                  <a:pt x="4127" y="6499"/>
                </a:cubicBezTo>
                <a:cubicBezTo>
                  <a:pt x="4333" y="6293"/>
                  <a:pt x="4606" y="6181"/>
                  <a:pt x="4885" y="6181"/>
                </a:cubicBezTo>
                <a:close/>
                <a:moveTo>
                  <a:pt x="4897" y="4831"/>
                </a:moveTo>
                <a:cubicBezTo>
                  <a:pt x="5396" y="4831"/>
                  <a:pt x="5890" y="4990"/>
                  <a:pt x="6301" y="5301"/>
                </a:cubicBezTo>
                <a:lnTo>
                  <a:pt x="5829" y="5774"/>
                </a:lnTo>
                <a:cubicBezTo>
                  <a:pt x="5553" y="5590"/>
                  <a:pt x="5233" y="5499"/>
                  <a:pt x="4911" y="5499"/>
                </a:cubicBezTo>
                <a:cubicBezTo>
                  <a:pt x="4460" y="5499"/>
                  <a:pt x="4004" y="5677"/>
                  <a:pt x="3655" y="6026"/>
                </a:cubicBezTo>
                <a:cubicBezTo>
                  <a:pt x="2993" y="6688"/>
                  <a:pt x="2993" y="7790"/>
                  <a:pt x="3655" y="8420"/>
                </a:cubicBezTo>
                <a:cubicBezTo>
                  <a:pt x="3986" y="8751"/>
                  <a:pt x="4427" y="8917"/>
                  <a:pt x="4864" y="8917"/>
                </a:cubicBezTo>
                <a:cubicBezTo>
                  <a:pt x="5301" y="8917"/>
                  <a:pt x="5734" y="8751"/>
                  <a:pt x="6049" y="8420"/>
                </a:cubicBezTo>
                <a:cubicBezTo>
                  <a:pt x="6648" y="7822"/>
                  <a:pt x="6742" y="6908"/>
                  <a:pt x="6301" y="6246"/>
                </a:cubicBezTo>
                <a:lnTo>
                  <a:pt x="6774" y="5774"/>
                </a:lnTo>
                <a:lnTo>
                  <a:pt x="6774" y="5774"/>
                </a:lnTo>
                <a:cubicBezTo>
                  <a:pt x="7467" y="6719"/>
                  <a:pt x="7404" y="8074"/>
                  <a:pt x="6585" y="8924"/>
                </a:cubicBezTo>
                <a:cubicBezTo>
                  <a:pt x="6112" y="9397"/>
                  <a:pt x="5498" y="9633"/>
                  <a:pt x="4883" y="9633"/>
                </a:cubicBezTo>
                <a:cubicBezTo>
                  <a:pt x="4269" y="9633"/>
                  <a:pt x="3655" y="9397"/>
                  <a:pt x="3182" y="8924"/>
                </a:cubicBezTo>
                <a:cubicBezTo>
                  <a:pt x="2237" y="7979"/>
                  <a:pt x="2237" y="6499"/>
                  <a:pt x="3182" y="5553"/>
                </a:cubicBezTo>
                <a:cubicBezTo>
                  <a:pt x="3667" y="5068"/>
                  <a:pt x="4286" y="4831"/>
                  <a:pt x="4897" y="4831"/>
                </a:cubicBezTo>
                <a:close/>
                <a:moveTo>
                  <a:pt x="4873" y="3463"/>
                </a:moveTo>
                <a:cubicBezTo>
                  <a:pt x="5728" y="3463"/>
                  <a:pt x="6583" y="3748"/>
                  <a:pt x="7278" y="4325"/>
                </a:cubicBezTo>
                <a:lnTo>
                  <a:pt x="6805" y="4797"/>
                </a:lnTo>
                <a:cubicBezTo>
                  <a:pt x="6228" y="4353"/>
                  <a:pt x="5533" y="4125"/>
                  <a:pt x="4844" y="4125"/>
                </a:cubicBezTo>
                <a:cubicBezTo>
                  <a:pt x="4065" y="4125"/>
                  <a:pt x="3294" y="4416"/>
                  <a:pt x="2710" y="5018"/>
                </a:cubicBezTo>
                <a:cubicBezTo>
                  <a:pt x="1481" y="6246"/>
                  <a:pt x="1481" y="8168"/>
                  <a:pt x="2710" y="9397"/>
                </a:cubicBezTo>
                <a:cubicBezTo>
                  <a:pt x="3324" y="10011"/>
                  <a:pt x="4112" y="10318"/>
                  <a:pt x="4899" y="10318"/>
                </a:cubicBezTo>
                <a:cubicBezTo>
                  <a:pt x="5687" y="10318"/>
                  <a:pt x="6474" y="10011"/>
                  <a:pt x="7089" y="9397"/>
                </a:cubicBezTo>
                <a:cubicBezTo>
                  <a:pt x="8223" y="8263"/>
                  <a:pt x="8255" y="6467"/>
                  <a:pt x="7309" y="5301"/>
                </a:cubicBezTo>
                <a:lnTo>
                  <a:pt x="7782" y="4829"/>
                </a:lnTo>
                <a:lnTo>
                  <a:pt x="7782" y="4829"/>
                </a:lnTo>
                <a:cubicBezTo>
                  <a:pt x="8979" y="6278"/>
                  <a:pt x="8885" y="8483"/>
                  <a:pt x="7530" y="9870"/>
                </a:cubicBezTo>
                <a:cubicBezTo>
                  <a:pt x="6790" y="10594"/>
                  <a:pt x="5821" y="10956"/>
                  <a:pt x="4856" y="10956"/>
                </a:cubicBezTo>
                <a:cubicBezTo>
                  <a:pt x="3891" y="10956"/>
                  <a:pt x="2930" y="10594"/>
                  <a:pt x="2206" y="9870"/>
                </a:cubicBezTo>
                <a:cubicBezTo>
                  <a:pt x="756" y="8420"/>
                  <a:pt x="756" y="6026"/>
                  <a:pt x="2206" y="4545"/>
                </a:cubicBezTo>
                <a:cubicBezTo>
                  <a:pt x="2941" y="3827"/>
                  <a:pt x="3907" y="3463"/>
                  <a:pt x="4873" y="3463"/>
                </a:cubicBezTo>
                <a:close/>
                <a:moveTo>
                  <a:pt x="9899" y="0"/>
                </a:moveTo>
                <a:cubicBezTo>
                  <a:pt x="9813" y="0"/>
                  <a:pt x="9722" y="32"/>
                  <a:pt x="9641" y="103"/>
                </a:cubicBezTo>
                <a:lnTo>
                  <a:pt x="7561" y="2182"/>
                </a:lnTo>
                <a:cubicBezTo>
                  <a:pt x="7467" y="2277"/>
                  <a:pt x="7435" y="2340"/>
                  <a:pt x="7435" y="2434"/>
                </a:cubicBezTo>
                <a:lnTo>
                  <a:pt x="7435" y="3600"/>
                </a:lnTo>
                <a:cubicBezTo>
                  <a:pt x="6670" y="3071"/>
                  <a:pt x="5769" y="2807"/>
                  <a:pt x="4868" y="2807"/>
                </a:cubicBezTo>
                <a:cubicBezTo>
                  <a:pt x="3731" y="2807"/>
                  <a:pt x="2595" y="3229"/>
                  <a:pt x="1733" y="4073"/>
                </a:cubicBezTo>
                <a:cubicBezTo>
                  <a:pt x="0" y="5805"/>
                  <a:pt x="0" y="8641"/>
                  <a:pt x="1733" y="10374"/>
                </a:cubicBezTo>
                <a:cubicBezTo>
                  <a:pt x="2599" y="11240"/>
                  <a:pt x="3741" y="11673"/>
                  <a:pt x="4883" y="11673"/>
                </a:cubicBezTo>
                <a:cubicBezTo>
                  <a:pt x="6026" y="11673"/>
                  <a:pt x="7168" y="11240"/>
                  <a:pt x="8034" y="10374"/>
                </a:cubicBezTo>
                <a:cubicBezTo>
                  <a:pt x="9578" y="8861"/>
                  <a:pt x="9735" y="6436"/>
                  <a:pt x="8538" y="4703"/>
                </a:cubicBezTo>
                <a:lnTo>
                  <a:pt x="9672" y="4703"/>
                </a:lnTo>
                <a:cubicBezTo>
                  <a:pt x="9767" y="4703"/>
                  <a:pt x="9893" y="4671"/>
                  <a:pt x="9924" y="4608"/>
                </a:cubicBezTo>
                <a:lnTo>
                  <a:pt x="12004" y="2497"/>
                </a:lnTo>
                <a:cubicBezTo>
                  <a:pt x="12193" y="2308"/>
                  <a:pt x="12035" y="1962"/>
                  <a:pt x="11783" y="1962"/>
                </a:cubicBezTo>
                <a:lnTo>
                  <a:pt x="10239" y="1962"/>
                </a:lnTo>
                <a:lnTo>
                  <a:pt x="10239" y="355"/>
                </a:lnTo>
                <a:cubicBezTo>
                  <a:pt x="10239" y="141"/>
                  <a:pt x="10080" y="0"/>
                  <a:pt x="989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Rettangolo 33">
            <a:extLst>
              <a:ext uri="{FF2B5EF4-FFF2-40B4-BE49-F238E27FC236}">
                <a16:creationId xmlns:a16="http://schemas.microsoft.com/office/drawing/2014/main" id="{5E28B177-02D2-4B83-9B35-3395A781929F}"/>
              </a:ext>
            </a:extLst>
          </p:cNvPr>
          <p:cNvSpPr/>
          <p:nvPr/>
        </p:nvSpPr>
        <p:spPr>
          <a:xfrm>
            <a:off x="7875591" y="3125069"/>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Triangolo isoscele 34">
            <a:extLst>
              <a:ext uri="{FF2B5EF4-FFF2-40B4-BE49-F238E27FC236}">
                <a16:creationId xmlns:a16="http://schemas.microsoft.com/office/drawing/2014/main" id="{01427C12-89ED-420B-8305-CAB67213FFD9}"/>
              </a:ext>
            </a:extLst>
          </p:cNvPr>
          <p:cNvSpPr/>
          <p:nvPr/>
        </p:nvSpPr>
        <p:spPr>
          <a:xfrm rot="10800000">
            <a:off x="7875591" y="3585918"/>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Google Shape;641;p50">
            <a:extLst>
              <a:ext uri="{FF2B5EF4-FFF2-40B4-BE49-F238E27FC236}">
                <a16:creationId xmlns:a16="http://schemas.microsoft.com/office/drawing/2014/main" id="{5A48CABE-FE1D-480A-91E0-D62CDFA23901}"/>
              </a:ext>
            </a:extLst>
          </p:cNvPr>
          <p:cNvSpPr txBox="1">
            <a:spLocks/>
          </p:cNvSpPr>
          <p:nvPr/>
        </p:nvSpPr>
        <p:spPr>
          <a:xfrm>
            <a:off x="7756036" y="1112821"/>
            <a:ext cx="3851820" cy="360972"/>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it-IT" sz="1330" b="1" dirty="0">
                <a:solidFill>
                  <a:schemeClr val="tx1">
                    <a:lumMod val="65000"/>
                    <a:lumOff val="35000"/>
                  </a:schemeClr>
                </a:solidFill>
                <a:latin typeface="Bookman Old Style" panose="02050604050505020204" pitchFamily="18" charset="0"/>
              </a:rPr>
              <a:t>L. 14 giugno 2019, n. 55</a:t>
            </a:r>
          </a:p>
          <a:p>
            <a:pPr marL="0" indent="0">
              <a:spcBef>
                <a:spcPts val="0"/>
              </a:spcBef>
              <a:buNone/>
            </a:pPr>
            <a:r>
              <a:rPr lang="it-IT" sz="1330" b="1" dirty="0">
                <a:solidFill>
                  <a:schemeClr val="tx1">
                    <a:lumMod val="65000"/>
                    <a:lumOff val="35000"/>
                  </a:schemeClr>
                </a:solidFill>
                <a:latin typeface="Bookman Old Style" panose="02050604050505020204" pitchFamily="18" charset="0"/>
              </a:rPr>
              <a:t>c.d. decreto sblocca-cantieri</a:t>
            </a:r>
          </a:p>
          <a:p>
            <a:pPr marL="0" indent="0" algn="just">
              <a:spcBef>
                <a:spcPts val="0"/>
              </a:spcBef>
              <a:buNone/>
            </a:pPr>
            <a:r>
              <a:rPr lang="it-IT" sz="1330" b="1"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Conversione in legge, con modificazioni, del decreto-legge 18 aprile 2019, n. 32, recante disposizioni urgenti per il rilancio del settore dei contratti pubblici, per l'accelerazione degli interventi infrastrutturali, di rigenerazione urbana e di ricostruzione a seguito di eventi sismici.»</a:t>
            </a:r>
          </a:p>
          <a:p>
            <a:pPr marL="0" indent="0">
              <a:spcBef>
                <a:spcPts val="0"/>
              </a:spcBef>
              <a:buNone/>
            </a:pPr>
            <a:r>
              <a:rPr lang="it-IT" sz="1330" dirty="0">
                <a:solidFill>
                  <a:schemeClr val="tx1">
                    <a:lumMod val="65000"/>
                    <a:lumOff val="35000"/>
                  </a:schemeClr>
                </a:solidFill>
                <a:latin typeface="Bookman Old Style" panose="02050604050505020204" pitchFamily="18" charset="0"/>
              </a:rPr>
              <a:t>(G.U. n. 140 del 17 giugno 2019)</a:t>
            </a:r>
          </a:p>
        </p:txBody>
      </p:sp>
      <p:sp>
        <p:nvSpPr>
          <p:cNvPr id="55" name="Google Shape;8336;p73">
            <a:extLst>
              <a:ext uri="{FF2B5EF4-FFF2-40B4-BE49-F238E27FC236}">
                <a16:creationId xmlns:a16="http://schemas.microsoft.com/office/drawing/2014/main" id="{B81A3300-D7FB-4908-AD34-189255774B6C}"/>
              </a:ext>
            </a:extLst>
          </p:cNvPr>
          <p:cNvSpPr/>
          <p:nvPr/>
        </p:nvSpPr>
        <p:spPr>
          <a:xfrm>
            <a:off x="7938611" y="3202491"/>
            <a:ext cx="413216" cy="439253"/>
          </a:xfrm>
          <a:custGeom>
            <a:avLst/>
            <a:gdLst/>
            <a:ahLst/>
            <a:cxnLst/>
            <a:rect l="l" t="t" r="r" b="b"/>
            <a:pathLst>
              <a:path w="12193" h="11674" extrusionOk="0">
                <a:moveTo>
                  <a:pt x="9483" y="1174"/>
                </a:moveTo>
                <a:lnTo>
                  <a:pt x="9483" y="2308"/>
                </a:lnTo>
                <a:cubicBezTo>
                  <a:pt x="9483" y="2497"/>
                  <a:pt x="9641" y="2655"/>
                  <a:pt x="9830" y="2655"/>
                </a:cubicBezTo>
                <a:lnTo>
                  <a:pt x="10901" y="2655"/>
                </a:lnTo>
                <a:lnTo>
                  <a:pt x="9515" y="4041"/>
                </a:lnTo>
                <a:lnTo>
                  <a:pt x="8097" y="4041"/>
                </a:lnTo>
                <a:lnTo>
                  <a:pt x="8097" y="2560"/>
                </a:lnTo>
                <a:lnTo>
                  <a:pt x="9483" y="1174"/>
                </a:lnTo>
                <a:close/>
                <a:moveTo>
                  <a:pt x="4885" y="6181"/>
                </a:moveTo>
                <a:cubicBezTo>
                  <a:pt x="5033" y="6181"/>
                  <a:pt x="5183" y="6212"/>
                  <a:pt x="5325" y="6278"/>
                </a:cubicBezTo>
                <a:lnTo>
                  <a:pt x="4600" y="7003"/>
                </a:lnTo>
                <a:cubicBezTo>
                  <a:pt x="4474" y="7129"/>
                  <a:pt x="4474" y="7349"/>
                  <a:pt x="4600" y="7475"/>
                </a:cubicBezTo>
                <a:cubicBezTo>
                  <a:pt x="4663" y="7538"/>
                  <a:pt x="4750" y="7570"/>
                  <a:pt x="4836" y="7570"/>
                </a:cubicBezTo>
                <a:cubicBezTo>
                  <a:pt x="4923" y="7570"/>
                  <a:pt x="5010" y="7538"/>
                  <a:pt x="5073" y="7475"/>
                </a:cubicBezTo>
                <a:lnTo>
                  <a:pt x="5797" y="6751"/>
                </a:lnTo>
                <a:lnTo>
                  <a:pt x="5797" y="6751"/>
                </a:lnTo>
                <a:cubicBezTo>
                  <a:pt x="5986" y="7160"/>
                  <a:pt x="5892" y="7633"/>
                  <a:pt x="5577" y="7948"/>
                </a:cubicBezTo>
                <a:cubicBezTo>
                  <a:pt x="5388" y="8137"/>
                  <a:pt x="5128" y="8231"/>
                  <a:pt x="4864" y="8231"/>
                </a:cubicBezTo>
                <a:cubicBezTo>
                  <a:pt x="4600" y="8231"/>
                  <a:pt x="4332" y="8137"/>
                  <a:pt x="4127" y="7948"/>
                </a:cubicBezTo>
                <a:cubicBezTo>
                  <a:pt x="3749" y="7538"/>
                  <a:pt x="3749" y="6877"/>
                  <a:pt x="4127" y="6499"/>
                </a:cubicBezTo>
                <a:cubicBezTo>
                  <a:pt x="4333" y="6293"/>
                  <a:pt x="4606" y="6181"/>
                  <a:pt x="4885" y="6181"/>
                </a:cubicBezTo>
                <a:close/>
                <a:moveTo>
                  <a:pt x="4897" y="4831"/>
                </a:moveTo>
                <a:cubicBezTo>
                  <a:pt x="5396" y="4831"/>
                  <a:pt x="5890" y="4990"/>
                  <a:pt x="6301" y="5301"/>
                </a:cubicBezTo>
                <a:lnTo>
                  <a:pt x="5829" y="5774"/>
                </a:lnTo>
                <a:cubicBezTo>
                  <a:pt x="5553" y="5590"/>
                  <a:pt x="5233" y="5499"/>
                  <a:pt x="4911" y="5499"/>
                </a:cubicBezTo>
                <a:cubicBezTo>
                  <a:pt x="4460" y="5499"/>
                  <a:pt x="4004" y="5677"/>
                  <a:pt x="3655" y="6026"/>
                </a:cubicBezTo>
                <a:cubicBezTo>
                  <a:pt x="2993" y="6688"/>
                  <a:pt x="2993" y="7790"/>
                  <a:pt x="3655" y="8420"/>
                </a:cubicBezTo>
                <a:cubicBezTo>
                  <a:pt x="3986" y="8751"/>
                  <a:pt x="4427" y="8917"/>
                  <a:pt x="4864" y="8917"/>
                </a:cubicBezTo>
                <a:cubicBezTo>
                  <a:pt x="5301" y="8917"/>
                  <a:pt x="5734" y="8751"/>
                  <a:pt x="6049" y="8420"/>
                </a:cubicBezTo>
                <a:cubicBezTo>
                  <a:pt x="6648" y="7822"/>
                  <a:pt x="6742" y="6908"/>
                  <a:pt x="6301" y="6246"/>
                </a:cubicBezTo>
                <a:lnTo>
                  <a:pt x="6774" y="5774"/>
                </a:lnTo>
                <a:lnTo>
                  <a:pt x="6774" y="5774"/>
                </a:lnTo>
                <a:cubicBezTo>
                  <a:pt x="7467" y="6719"/>
                  <a:pt x="7404" y="8074"/>
                  <a:pt x="6585" y="8924"/>
                </a:cubicBezTo>
                <a:cubicBezTo>
                  <a:pt x="6112" y="9397"/>
                  <a:pt x="5498" y="9633"/>
                  <a:pt x="4883" y="9633"/>
                </a:cubicBezTo>
                <a:cubicBezTo>
                  <a:pt x="4269" y="9633"/>
                  <a:pt x="3655" y="9397"/>
                  <a:pt x="3182" y="8924"/>
                </a:cubicBezTo>
                <a:cubicBezTo>
                  <a:pt x="2237" y="7979"/>
                  <a:pt x="2237" y="6499"/>
                  <a:pt x="3182" y="5553"/>
                </a:cubicBezTo>
                <a:cubicBezTo>
                  <a:pt x="3667" y="5068"/>
                  <a:pt x="4286" y="4831"/>
                  <a:pt x="4897" y="4831"/>
                </a:cubicBezTo>
                <a:close/>
                <a:moveTo>
                  <a:pt x="4873" y="3463"/>
                </a:moveTo>
                <a:cubicBezTo>
                  <a:pt x="5728" y="3463"/>
                  <a:pt x="6583" y="3748"/>
                  <a:pt x="7278" y="4325"/>
                </a:cubicBezTo>
                <a:lnTo>
                  <a:pt x="6805" y="4797"/>
                </a:lnTo>
                <a:cubicBezTo>
                  <a:pt x="6228" y="4353"/>
                  <a:pt x="5533" y="4125"/>
                  <a:pt x="4844" y="4125"/>
                </a:cubicBezTo>
                <a:cubicBezTo>
                  <a:pt x="4065" y="4125"/>
                  <a:pt x="3294" y="4416"/>
                  <a:pt x="2710" y="5018"/>
                </a:cubicBezTo>
                <a:cubicBezTo>
                  <a:pt x="1481" y="6246"/>
                  <a:pt x="1481" y="8168"/>
                  <a:pt x="2710" y="9397"/>
                </a:cubicBezTo>
                <a:cubicBezTo>
                  <a:pt x="3324" y="10011"/>
                  <a:pt x="4112" y="10318"/>
                  <a:pt x="4899" y="10318"/>
                </a:cubicBezTo>
                <a:cubicBezTo>
                  <a:pt x="5687" y="10318"/>
                  <a:pt x="6474" y="10011"/>
                  <a:pt x="7089" y="9397"/>
                </a:cubicBezTo>
                <a:cubicBezTo>
                  <a:pt x="8223" y="8263"/>
                  <a:pt x="8255" y="6467"/>
                  <a:pt x="7309" y="5301"/>
                </a:cubicBezTo>
                <a:lnTo>
                  <a:pt x="7782" y="4829"/>
                </a:lnTo>
                <a:lnTo>
                  <a:pt x="7782" y="4829"/>
                </a:lnTo>
                <a:cubicBezTo>
                  <a:pt x="8979" y="6278"/>
                  <a:pt x="8885" y="8483"/>
                  <a:pt x="7530" y="9870"/>
                </a:cubicBezTo>
                <a:cubicBezTo>
                  <a:pt x="6790" y="10594"/>
                  <a:pt x="5821" y="10956"/>
                  <a:pt x="4856" y="10956"/>
                </a:cubicBezTo>
                <a:cubicBezTo>
                  <a:pt x="3891" y="10956"/>
                  <a:pt x="2930" y="10594"/>
                  <a:pt x="2206" y="9870"/>
                </a:cubicBezTo>
                <a:cubicBezTo>
                  <a:pt x="756" y="8420"/>
                  <a:pt x="756" y="6026"/>
                  <a:pt x="2206" y="4545"/>
                </a:cubicBezTo>
                <a:cubicBezTo>
                  <a:pt x="2941" y="3827"/>
                  <a:pt x="3907" y="3463"/>
                  <a:pt x="4873" y="3463"/>
                </a:cubicBezTo>
                <a:close/>
                <a:moveTo>
                  <a:pt x="9899" y="0"/>
                </a:moveTo>
                <a:cubicBezTo>
                  <a:pt x="9813" y="0"/>
                  <a:pt x="9722" y="32"/>
                  <a:pt x="9641" y="103"/>
                </a:cubicBezTo>
                <a:lnTo>
                  <a:pt x="7561" y="2182"/>
                </a:lnTo>
                <a:cubicBezTo>
                  <a:pt x="7467" y="2277"/>
                  <a:pt x="7435" y="2340"/>
                  <a:pt x="7435" y="2434"/>
                </a:cubicBezTo>
                <a:lnTo>
                  <a:pt x="7435" y="3600"/>
                </a:lnTo>
                <a:cubicBezTo>
                  <a:pt x="6670" y="3071"/>
                  <a:pt x="5769" y="2807"/>
                  <a:pt x="4868" y="2807"/>
                </a:cubicBezTo>
                <a:cubicBezTo>
                  <a:pt x="3731" y="2807"/>
                  <a:pt x="2595" y="3229"/>
                  <a:pt x="1733" y="4073"/>
                </a:cubicBezTo>
                <a:cubicBezTo>
                  <a:pt x="0" y="5805"/>
                  <a:pt x="0" y="8641"/>
                  <a:pt x="1733" y="10374"/>
                </a:cubicBezTo>
                <a:cubicBezTo>
                  <a:pt x="2599" y="11240"/>
                  <a:pt x="3741" y="11673"/>
                  <a:pt x="4883" y="11673"/>
                </a:cubicBezTo>
                <a:cubicBezTo>
                  <a:pt x="6026" y="11673"/>
                  <a:pt x="7168" y="11240"/>
                  <a:pt x="8034" y="10374"/>
                </a:cubicBezTo>
                <a:cubicBezTo>
                  <a:pt x="9578" y="8861"/>
                  <a:pt x="9735" y="6436"/>
                  <a:pt x="8538" y="4703"/>
                </a:cubicBezTo>
                <a:lnTo>
                  <a:pt x="9672" y="4703"/>
                </a:lnTo>
                <a:cubicBezTo>
                  <a:pt x="9767" y="4703"/>
                  <a:pt x="9893" y="4671"/>
                  <a:pt x="9924" y="4608"/>
                </a:cubicBezTo>
                <a:lnTo>
                  <a:pt x="12004" y="2497"/>
                </a:lnTo>
                <a:cubicBezTo>
                  <a:pt x="12193" y="2308"/>
                  <a:pt x="12035" y="1962"/>
                  <a:pt x="11783" y="1962"/>
                </a:cubicBezTo>
                <a:lnTo>
                  <a:pt x="10239" y="1962"/>
                </a:lnTo>
                <a:lnTo>
                  <a:pt x="10239" y="355"/>
                </a:lnTo>
                <a:cubicBezTo>
                  <a:pt x="10239" y="141"/>
                  <a:pt x="10080" y="0"/>
                  <a:pt x="989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861626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060912" y="6083009"/>
            <a:ext cx="6070175" cy="369332"/>
          </a:xfrm>
          <a:prstGeom prst="rect">
            <a:avLst/>
          </a:prstGeom>
          <a:noFill/>
        </p:spPr>
        <p:txBody>
          <a:bodyPr wrap="square" rtlCol="0">
            <a:spAutoFit/>
          </a:bodyPr>
          <a:lstStyle/>
          <a:p>
            <a:pPr algn="ctr"/>
            <a:r>
              <a:rPr lang="it-IT" dirty="0">
                <a:solidFill>
                  <a:schemeClr val="tx1">
                    <a:lumMod val="75000"/>
                    <a:lumOff val="25000"/>
                  </a:schemeClr>
                </a:solidFill>
              </a:rPr>
              <a:t>C.G.U.E., sentenza 28/02/2018 (Cause C-523/16 e C-536/16)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52924" y="3911600"/>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42088" y="426528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42088" y="43582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881139" y="936864"/>
            <a:ext cx="8496300" cy="4154984"/>
          </a:xfrm>
          <a:prstGeom prst="rect">
            <a:avLst/>
          </a:prstGeom>
          <a:noFill/>
        </p:spPr>
        <p:txBody>
          <a:bodyPr wrap="square" rtlCol="0">
            <a:spAutoFit/>
          </a:bodyPr>
          <a:lstStyle/>
          <a:p>
            <a:pPr algn="just"/>
            <a:r>
              <a:rPr lang="it-IT" sz="1200" i="1">
                <a:solidFill>
                  <a:schemeClr val="tx1">
                    <a:lumMod val="65000"/>
                    <a:lumOff val="35000"/>
                  </a:schemeClr>
                </a:solidFill>
                <a:latin typeface="Bookman Old Style" panose="02050604050505020204" pitchFamily="18" charset="0"/>
              </a:rPr>
              <a:t>…omissis…</a:t>
            </a:r>
          </a:p>
          <a:p>
            <a:pPr algn="just"/>
            <a:r>
              <a:rPr lang="it-IT" sz="1200" i="1">
                <a:solidFill>
                  <a:schemeClr val="tx1">
                    <a:lumMod val="65000"/>
                    <a:lumOff val="35000"/>
                  </a:schemeClr>
                </a:solidFill>
                <a:latin typeface="Bookman Old Style" panose="02050604050505020204" pitchFamily="18" charset="0"/>
              </a:rPr>
              <a:t>9. Occorre anche ricordare che l'articolo 51 della direttiva 2004/18 non può essere interpretato nel senso di consentire all'amministrazione aggiudicatrice di ammettere qualsiasi rettifica a omissioni che, secondo le espresse disposizioni dei documenti dell'appalto, devono portare all'esclusione dell'offerente (sentenze del 6 novembre 2014, Cartiera dell'Adda, C-42/13, EU:C:2014:2345, punto 46, e del 10 novembre 2016, Ciclat, C-199/15, EU:C:2016:853, punto 30).</a:t>
            </a:r>
          </a:p>
          <a:p>
            <a:pPr algn="just"/>
            <a:r>
              <a:rPr lang="it-IT" sz="1200" i="1">
                <a:solidFill>
                  <a:schemeClr val="tx1">
                    <a:lumMod val="65000"/>
                    <a:lumOff val="35000"/>
                  </a:schemeClr>
                </a:solidFill>
                <a:latin typeface="Bookman Old Style" panose="02050604050505020204" pitchFamily="18" charset="0"/>
              </a:rPr>
              <a:t>…omissis…</a:t>
            </a:r>
          </a:p>
          <a:p>
            <a:pPr algn="just"/>
            <a:r>
              <a:rPr lang="it-IT" sz="1200" i="1">
                <a:solidFill>
                  <a:schemeClr val="tx1">
                    <a:lumMod val="65000"/>
                    <a:lumOff val="35000"/>
                  </a:schemeClr>
                </a:solidFill>
                <a:latin typeface="Bookman Old Style" panose="02050604050505020204" pitchFamily="18" charset="0"/>
              </a:rPr>
              <a:t>50. In secondo luogo, sebbene la direttiva 2004/17 non contenga disposizioni equivalenti all'articolo 51 della direttiva 2004/18, la Corte ha statuito che nessuna di queste due direttive ostava a che i dati relativi a un'offerta potessero essere corretti o completati su singoli punti, in particolare ove necessitassero evidentemente di un semplice chiarimento, o al fine di correggere errori materiali manifesti, fatto salvo tuttavia il rispetto di una serie di requisiti (sentenze del 29 marzo 2012, SAG ELV Slovensko e a., C-599/10, EU:C:2012:191, punto 40, nonché dell'11 maggio 2017, Archus e Gama, C-131/16, EU:C:2017:358, punto 29, e giurisprudenza ivi citata).</a:t>
            </a:r>
          </a:p>
          <a:p>
            <a:pPr algn="just"/>
            <a:r>
              <a:rPr lang="it-IT" sz="1200" i="1">
                <a:solidFill>
                  <a:schemeClr val="tx1">
                    <a:lumMod val="65000"/>
                    <a:lumOff val="35000"/>
                  </a:schemeClr>
                </a:solidFill>
                <a:latin typeface="Bookman Old Style" panose="02050604050505020204" pitchFamily="18" charset="0"/>
              </a:rPr>
              <a:t>51. La Corte ha così in particolare affermato che una richiesta di chiarimenti non può ovviare alla mancanza di un documento o di un'informazione la cui comunicazione fosse richiesta dai documenti dell'appalto, dovendo l'amministrazione aggiudicatrice osservare rigorosamente i criteri da essa stessa fissati (v., in tal senso, sentenze del 10 ottobre 2013, Manova, C-336/12, EU:C:2013:647, punto 40, nonché dell'11 maggio 2017, Archus e Gama, C-131/16, EU:C:2017:358, punto 33).</a:t>
            </a:r>
          </a:p>
          <a:p>
            <a:pPr algn="just"/>
            <a:r>
              <a:rPr lang="it-IT" sz="1200" i="1">
                <a:solidFill>
                  <a:schemeClr val="tx1">
                    <a:lumMod val="65000"/>
                    <a:lumOff val="35000"/>
                  </a:schemeClr>
                </a:solidFill>
                <a:latin typeface="Bookman Old Style" panose="02050604050505020204" pitchFamily="18" charset="0"/>
              </a:rPr>
              <a:t>52. Una siffatta richiesta non può infatti condurre alla presentazione, da parte dell'offerente interessato, di quella che in realtà sarebbe una nuova offerta (sentenze del 29 marzo 2012, SAG ELV Slovensko e a., C-599/10, EU:C:2012:191, punto 40, nonché dell'11 maggio 2017, Archus e Gama, C-131/16, EU:C:2017:358, punto 31).</a:t>
            </a:r>
          </a:p>
          <a:p>
            <a:pPr algn="just"/>
            <a:r>
              <a:rPr lang="it-IT" sz="1200" i="1">
                <a:solidFill>
                  <a:schemeClr val="tx1">
                    <a:lumMod val="65000"/>
                    <a:lumOff val="35000"/>
                  </a:schemeClr>
                </a:solidFill>
                <a:latin typeface="Bookman Old Style" panose="02050604050505020204" pitchFamily="18" charset="0"/>
              </a:rPr>
              <a:t>…omissis…</a:t>
            </a:r>
            <a:endParaRPr lang="it-IT" sz="1200" i="1"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5601390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231BCED6-E0F8-4E01-9E2B-6989473620EE}"/>
              </a:ext>
            </a:extLst>
          </p:cNvPr>
          <p:cNvSpPr txBox="1"/>
          <p:nvPr/>
        </p:nvSpPr>
        <p:spPr>
          <a:xfrm>
            <a:off x="4879676" y="4094056"/>
            <a:ext cx="3927100" cy="1015663"/>
          </a:xfrm>
          <a:prstGeom prst="rect">
            <a:avLst/>
          </a:prstGeom>
          <a:noFill/>
        </p:spPr>
        <p:txBody>
          <a:bodyPr wrap="square" rtlCol="0">
            <a:spAutoFit/>
          </a:bodyPr>
          <a:lstStyle/>
          <a:p>
            <a:pPr algn="ctr"/>
            <a:r>
              <a:rPr lang="it-IT" sz="3000" b="1" dirty="0">
                <a:solidFill>
                  <a:schemeClr val="tx1">
                    <a:lumMod val="65000"/>
                    <a:lumOff val="35000"/>
                  </a:schemeClr>
                </a:solidFill>
                <a:latin typeface="Bookman Old Style" panose="02050604050505020204" pitchFamily="18" charset="0"/>
              </a:rPr>
              <a:t>I CRITERI DI AGGIUDICAZIONE</a:t>
            </a:r>
          </a:p>
        </p:txBody>
      </p:sp>
      <p:sp>
        <p:nvSpPr>
          <p:cNvPr id="7" name="CasellaDiTesto 6">
            <a:extLst>
              <a:ext uri="{FF2B5EF4-FFF2-40B4-BE49-F238E27FC236}">
                <a16:creationId xmlns:a16="http://schemas.microsoft.com/office/drawing/2014/main" id="{BEDD3DBD-8EC5-44E0-85A5-4B73E252A1F8}"/>
              </a:ext>
            </a:extLst>
          </p:cNvPr>
          <p:cNvSpPr txBox="1"/>
          <p:nvPr/>
        </p:nvSpPr>
        <p:spPr>
          <a:xfrm>
            <a:off x="2190750" y="3130674"/>
            <a:ext cx="2688926"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08</a:t>
            </a:r>
          </a:p>
        </p:txBody>
      </p:sp>
      <p:grpSp>
        <p:nvGrpSpPr>
          <p:cNvPr id="8" name="Google Shape;8928;p49">
            <a:extLst>
              <a:ext uri="{FF2B5EF4-FFF2-40B4-BE49-F238E27FC236}">
                <a16:creationId xmlns:a16="http://schemas.microsoft.com/office/drawing/2014/main" id="{9AACE90F-CF4F-4191-B3C1-136252B8506D}"/>
              </a:ext>
            </a:extLst>
          </p:cNvPr>
          <p:cNvGrpSpPr/>
          <p:nvPr/>
        </p:nvGrpSpPr>
        <p:grpSpPr>
          <a:xfrm>
            <a:off x="5513556" y="1748281"/>
            <a:ext cx="1164888" cy="1075716"/>
            <a:chOff x="5045775" y="1946400"/>
            <a:chExt cx="296950" cy="295150"/>
          </a:xfrm>
          <a:solidFill>
            <a:schemeClr val="tx1">
              <a:lumMod val="65000"/>
              <a:lumOff val="35000"/>
            </a:schemeClr>
          </a:solidFill>
        </p:grpSpPr>
        <p:sp>
          <p:nvSpPr>
            <p:cNvPr id="12" name="Google Shape;8929;p49">
              <a:extLst>
                <a:ext uri="{FF2B5EF4-FFF2-40B4-BE49-F238E27FC236}">
                  <a16:creationId xmlns:a16="http://schemas.microsoft.com/office/drawing/2014/main" id="{E19C2806-E191-4CAE-A0B6-962E6628039C}"/>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930;p49">
              <a:extLst>
                <a:ext uri="{FF2B5EF4-FFF2-40B4-BE49-F238E27FC236}">
                  <a16:creationId xmlns:a16="http://schemas.microsoft.com/office/drawing/2014/main" id="{2AB9F406-DA91-4714-80B1-8936D393BEEB}"/>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356415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95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00321" y="2578100"/>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489485" y="293178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489485" y="30247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881139" y="936864"/>
            <a:ext cx="8496300" cy="2246769"/>
          </a:xfrm>
          <a:prstGeom prst="rect">
            <a:avLst/>
          </a:prstGeom>
          <a:noFill/>
        </p:spPr>
        <p:txBody>
          <a:bodyPr wrap="square" rtlCol="0">
            <a:spAutoFit/>
          </a:bodyPr>
          <a:lstStyle/>
          <a:p>
            <a:pPr algn="ctr"/>
            <a:r>
              <a:rPr lang="it-IT" sz="2000" b="1" dirty="0">
                <a:solidFill>
                  <a:schemeClr val="tx1">
                    <a:lumMod val="65000"/>
                    <a:lumOff val="35000"/>
                  </a:schemeClr>
                </a:solidFill>
                <a:latin typeface="Bookman Old Style" panose="02050604050505020204" pitchFamily="18" charset="0"/>
              </a:rPr>
              <a:t>I CRITERI DI AGGIUDICAZIONE</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1. I criteri di aggiudicazione </a:t>
            </a:r>
            <a:r>
              <a:rPr lang="it-IT" sz="1500" b="1" i="1" dirty="0">
                <a:solidFill>
                  <a:schemeClr val="tx1">
                    <a:lumMod val="65000"/>
                    <a:lumOff val="35000"/>
                  </a:schemeClr>
                </a:solidFill>
                <a:latin typeface="Bookman Old Style" panose="02050604050505020204" pitchFamily="18" charset="0"/>
              </a:rPr>
              <a:t>non conferiscono alla stazione appaltante un potere di scelta illimitata dell'offerta</a:t>
            </a:r>
            <a:r>
              <a:rPr lang="it-IT" sz="1500" i="1" dirty="0">
                <a:solidFill>
                  <a:schemeClr val="tx1">
                    <a:lumMod val="65000"/>
                    <a:lumOff val="35000"/>
                  </a:schemeClr>
                </a:solidFill>
                <a:latin typeface="Bookman Old Style" panose="02050604050505020204" pitchFamily="18" charset="0"/>
              </a:rPr>
              <a:t>. Essi garantiscono la possibilità di una </a:t>
            </a:r>
            <a:r>
              <a:rPr lang="it-IT" sz="1500" b="1" i="1" dirty="0">
                <a:solidFill>
                  <a:schemeClr val="tx1">
                    <a:lumMod val="65000"/>
                    <a:lumOff val="35000"/>
                  </a:schemeClr>
                </a:solidFill>
                <a:latin typeface="Bookman Old Style" panose="02050604050505020204" pitchFamily="18" charset="0"/>
              </a:rPr>
              <a:t>concorrenza effettiva </a:t>
            </a:r>
            <a:r>
              <a:rPr lang="it-IT" sz="1500" i="1" dirty="0">
                <a:solidFill>
                  <a:schemeClr val="tx1">
                    <a:lumMod val="65000"/>
                    <a:lumOff val="35000"/>
                  </a:schemeClr>
                </a:solidFill>
                <a:latin typeface="Bookman Old Style" panose="02050604050505020204" pitchFamily="18" charset="0"/>
              </a:rPr>
              <a:t>e sono accompagnati da specifiche che consentono l'efficace verifica delle informazioni fornite dagli offerenti al fine di valutare il grado di soddisfacimento dei criteri di aggiudicazione delle offerte. Le stazioni appaltanti verificano l'accuratezza delle informazioni e delle prove fornite dagli offerenti.</a:t>
            </a:r>
          </a:p>
          <a:p>
            <a:pPr algn="just"/>
            <a:endParaRPr lang="it-IT" sz="1500" i="1" dirty="0">
              <a:solidFill>
                <a:schemeClr val="tx1">
                  <a:lumMod val="65000"/>
                  <a:lumOff val="35000"/>
                </a:schemeClr>
              </a:solidFill>
              <a:latin typeface="Bookman Old Style" panose="02050604050505020204" pitchFamily="18" charset="0"/>
            </a:endParaRPr>
          </a:p>
        </p:txBody>
      </p:sp>
      <p:sp>
        <p:nvSpPr>
          <p:cNvPr id="14" name="Rectangle 15">
            <a:extLst>
              <a:ext uri="{FF2B5EF4-FFF2-40B4-BE49-F238E27FC236}">
                <a16:creationId xmlns:a16="http://schemas.microsoft.com/office/drawing/2014/main" id="{18974FE6-5C2F-4BBC-A920-DFEABE61C0B7}"/>
              </a:ext>
            </a:extLst>
          </p:cNvPr>
          <p:cNvSpPr>
            <a:spLocks noChangeArrowheads="1"/>
          </p:cNvSpPr>
          <p:nvPr/>
        </p:nvSpPr>
        <p:spPr bwMode="auto">
          <a:xfrm>
            <a:off x="1155700" y="3876669"/>
            <a:ext cx="10096499" cy="1754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it-IT" altLang="it-IT" dirty="0">
                <a:solidFill>
                  <a:schemeClr val="tx1">
                    <a:lumMod val="65000"/>
                    <a:lumOff val="35000"/>
                  </a:schemeClr>
                </a:solidFill>
                <a:latin typeface="Book Antiqua" panose="02040602050305030304" pitchFamily="18" charset="0"/>
                <a:cs typeface="Tahoma" panose="020B0604030504040204" pitchFamily="34" charset="0"/>
              </a:rPr>
              <a:t>Art. 36 D.lgs. n. 50/2016</a:t>
            </a:r>
          </a:p>
          <a:p>
            <a:pPr lvl="0" algn="just"/>
            <a:r>
              <a:rPr lang="it-IT" altLang="it-IT" i="1" dirty="0">
                <a:solidFill>
                  <a:schemeClr val="tx1">
                    <a:lumMod val="65000"/>
                    <a:lumOff val="35000"/>
                  </a:schemeClr>
                </a:solidFill>
                <a:latin typeface="Book Antiqua" panose="02040602050305030304" pitchFamily="18" charset="0"/>
                <a:cs typeface="Tahoma" panose="020B0604030504040204" pitchFamily="34" charset="0"/>
              </a:rPr>
              <a:t>9-bis. Fatto salvo quanto previsto all’articolo 95, comma 3, </a:t>
            </a:r>
            <a:r>
              <a:rPr lang="it-IT" altLang="it-IT" b="1" i="1" dirty="0">
                <a:solidFill>
                  <a:schemeClr val="tx1">
                    <a:lumMod val="65000"/>
                    <a:lumOff val="35000"/>
                  </a:schemeClr>
                </a:solidFill>
                <a:latin typeface="Book Antiqua" panose="02040602050305030304" pitchFamily="18" charset="0"/>
                <a:cs typeface="Tahoma" panose="020B0604030504040204" pitchFamily="34" charset="0"/>
              </a:rPr>
              <a:t>le stazioni appaltanti procedono all’aggiudicazione dei contratti di cui al presente articolo sulla base del criterio del minor prezzo ovvero sulla base del criterio dell’offerta economicamente più vantaggiosa.</a:t>
            </a:r>
          </a:p>
          <a:p>
            <a:pPr lvl="0" algn="just"/>
            <a:r>
              <a:rPr lang="it-IT" altLang="it-IT" dirty="0">
                <a:solidFill>
                  <a:schemeClr val="tx1">
                    <a:lumMod val="65000"/>
                    <a:lumOff val="35000"/>
                  </a:schemeClr>
                </a:solidFill>
                <a:latin typeface="Book Antiqua" panose="02040602050305030304" pitchFamily="18" charset="0"/>
                <a:cs typeface="Tahoma" panose="020B0604030504040204" pitchFamily="34" charset="0"/>
              </a:rPr>
              <a:t>(comma introdotto dall'art. 1, comma 17, della legge n. 55 del 2019; attenzione alla diversa previsione dell'art 148 comma 6)</a:t>
            </a:r>
            <a:endParaRPr lang="it-IT" altLang="it-IT" dirty="0">
              <a:solidFill>
                <a:schemeClr val="tx1">
                  <a:lumMod val="65000"/>
                  <a:lumOff val="35000"/>
                </a:schemeClr>
              </a:solidFill>
              <a:latin typeface="Book Antiqua" panose="02040602050305030304" pitchFamily="18" charset="0"/>
            </a:endParaRPr>
          </a:p>
        </p:txBody>
      </p:sp>
    </p:spTree>
    <p:extLst>
      <p:ext uri="{BB962C8B-B14F-4D97-AF65-F5344CB8AC3E}">
        <p14:creationId xmlns:p14="http://schemas.microsoft.com/office/powerpoint/2010/main" val="21887140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95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46945" y="3547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955540" y="524785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41620" y="6179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41620" y="7109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44704" y="56015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44704" y="569448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15">
            <a:extLst>
              <a:ext uri="{FF2B5EF4-FFF2-40B4-BE49-F238E27FC236}">
                <a16:creationId xmlns:a16="http://schemas.microsoft.com/office/drawing/2014/main" id="{105BB40D-7E52-4969-A0BF-04A630B11C1A}"/>
              </a:ext>
            </a:extLst>
          </p:cNvPr>
          <p:cNvSpPr>
            <a:spLocks noChangeArrowheads="1"/>
          </p:cNvSpPr>
          <p:nvPr/>
        </p:nvSpPr>
        <p:spPr bwMode="auto">
          <a:xfrm>
            <a:off x="1470114" y="564309"/>
            <a:ext cx="948542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1" u="none" strike="noStrike" cap="none" normalizeH="0" baseline="0" dirty="0">
                <a:ln>
                  <a:noFill/>
                </a:ln>
                <a:solidFill>
                  <a:schemeClr val="tx1">
                    <a:lumMod val="65000"/>
                    <a:lumOff val="35000"/>
                  </a:schemeClr>
                </a:solidFill>
                <a:effectLst/>
                <a:latin typeface="Book Antiqua" panose="02040602050305030304" pitchFamily="18" charset="0"/>
                <a:cs typeface="Tahoma" panose="020B0604030504040204" pitchFamily="34" charset="0"/>
              </a:rPr>
              <a:t>3. Sono aggiudicati esclusivamente sulla base del criterio dell'offerta economicamente più vantaggiosa individuata sulla base del miglior rapporto qualità/prezzo:</a:t>
            </a:r>
            <a:endParaRPr kumimoji="0" lang="it-IT" altLang="it-IT" sz="1500" b="0" i="1" u="none" strike="noStrike" cap="none" normalizeH="0" baseline="0" dirty="0">
              <a:ln>
                <a:noFill/>
              </a:ln>
              <a:solidFill>
                <a:schemeClr val="tx1">
                  <a:lumMod val="65000"/>
                  <a:lumOff val="35000"/>
                </a:schemeClr>
              </a:solidFill>
              <a:effectLst/>
              <a:latin typeface="Book Antiqua" panose="02040602050305030304" pitchFamily="18" charset="0"/>
            </a:endParaRPr>
          </a:p>
          <a:p>
            <a:pPr lvl="0"/>
            <a:r>
              <a:rPr lang="it-IT" altLang="it-IT" sz="1500" i="1" dirty="0">
                <a:solidFill>
                  <a:schemeClr val="tx1">
                    <a:lumMod val="65000"/>
                    <a:lumOff val="35000"/>
                  </a:schemeClr>
                </a:solidFill>
                <a:latin typeface="Book Antiqua" panose="02040602050305030304" pitchFamily="18" charset="0"/>
              </a:rPr>
              <a:t>	a) i contratti relativi ai servizi sociali e di ristorazione ospedaliera, assistenziale e scolastica, nonché ai 	servizi ad alta intensità di manodopera, come definiti all'articolo 50, comma 1, fatti salvi gli affidamenti 	ai 	sensi dell'articolo 36, comma 2, lettera a);</a:t>
            </a:r>
          </a:p>
          <a:p>
            <a:pPr lvl="0"/>
            <a:r>
              <a:rPr lang="it-IT" altLang="it-IT" sz="1500" i="1" dirty="0">
                <a:solidFill>
                  <a:schemeClr val="tx1">
                    <a:lumMod val="65000"/>
                    <a:lumOff val="35000"/>
                  </a:schemeClr>
                </a:solidFill>
                <a:latin typeface="Book Antiqua" panose="02040602050305030304" pitchFamily="18" charset="0"/>
              </a:rPr>
              <a:t>	b) i contratti relativi all'affidamento dei servizi di ingegneria e architettura e degli altri servizi di natura 	tecnica e intellettuale di importo pari o superiore a 40.000 euro;</a:t>
            </a:r>
          </a:p>
          <a:p>
            <a:pPr lvl="0"/>
            <a:r>
              <a:rPr lang="it-IT" altLang="it-IT" sz="1500" i="1" dirty="0">
                <a:solidFill>
                  <a:schemeClr val="tx1">
                    <a:lumMod val="65000"/>
                    <a:lumOff val="35000"/>
                  </a:schemeClr>
                </a:solidFill>
                <a:latin typeface="Book Antiqua" panose="02040602050305030304" pitchFamily="18" charset="0"/>
              </a:rPr>
              <a:t>	b-bis) i contratti di servizi e le forniture di importo pari o superiore a 40.000 euro caratterizzati da 		notevole contenuto tecnologico o che hanno un carattere innovativo.</a:t>
            </a:r>
          </a:p>
          <a:p>
            <a:pPr lvl="0"/>
            <a:r>
              <a:rPr lang="it-IT" altLang="it-IT" sz="1500" i="1" dirty="0">
                <a:solidFill>
                  <a:schemeClr val="tx1">
                    <a:lumMod val="65000"/>
                    <a:lumOff val="35000"/>
                  </a:schemeClr>
                </a:solidFill>
                <a:latin typeface="Book Antiqua" panose="02040602050305030304" pitchFamily="18" charset="0"/>
              </a:rPr>
              <a:t>	</a:t>
            </a:r>
            <a:r>
              <a:rPr lang="it-IT" altLang="it-IT" sz="1500" dirty="0">
                <a:solidFill>
                  <a:schemeClr val="tx1">
                    <a:lumMod val="65000"/>
                    <a:lumOff val="35000"/>
                  </a:schemeClr>
                </a:solidFill>
                <a:latin typeface="Book Antiqua" panose="02040602050305030304" pitchFamily="18" charset="0"/>
              </a:rPr>
              <a:t>(lettera aggiunta dall'art. 1, comma 20, lettera t), della legge n. 55 del 2019)</a:t>
            </a:r>
          </a:p>
          <a:p>
            <a:pPr lvl="0"/>
            <a:endParaRPr lang="it-IT" altLang="it-IT" sz="1200" dirty="0">
              <a:solidFill>
                <a:schemeClr val="tx1">
                  <a:lumMod val="65000"/>
                  <a:lumOff val="35000"/>
                </a:schemeClr>
              </a:solidFill>
              <a:latin typeface="Book Antiqua" panose="02040602050305030304" pitchFamily="18" charset="0"/>
            </a:endParaRPr>
          </a:p>
          <a:p>
            <a:pPr lvl="0"/>
            <a:r>
              <a:rPr lang="it-IT" altLang="it-IT" sz="1500" i="1" dirty="0">
                <a:solidFill>
                  <a:schemeClr val="tx1">
                    <a:lumMod val="65000"/>
                    <a:lumOff val="35000"/>
                  </a:schemeClr>
                </a:solidFill>
                <a:latin typeface="Book Antiqua" panose="02040602050305030304" pitchFamily="18" charset="0"/>
              </a:rPr>
              <a:t>4. Può essere utilizzato il criterio del minor prezzo:</a:t>
            </a:r>
          </a:p>
          <a:p>
            <a:pPr lvl="0"/>
            <a:endParaRPr lang="it-IT" altLang="it-IT" sz="1500" i="1" dirty="0">
              <a:solidFill>
                <a:schemeClr val="tx1">
                  <a:lumMod val="65000"/>
                  <a:lumOff val="35000"/>
                </a:schemeClr>
              </a:solidFill>
              <a:latin typeface="Book Antiqua" panose="02040602050305030304" pitchFamily="18" charset="0"/>
            </a:endParaRPr>
          </a:p>
          <a:p>
            <a:pPr lvl="0"/>
            <a:r>
              <a:rPr lang="it-IT" altLang="it-IT" sz="1500" i="1" dirty="0">
                <a:solidFill>
                  <a:schemeClr val="tx1">
                    <a:lumMod val="65000"/>
                    <a:lumOff val="35000"/>
                  </a:schemeClr>
                </a:solidFill>
                <a:latin typeface="Book Antiqua" panose="02040602050305030304" pitchFamily="18" charset="0"/>
              </a:rPr>
              <a:t>	a) (lettera soppressa dall'art. 1, comma 20, lettera t), della legge n. 55 del 2019)</a:t>
            </a:r>
          </a:p>
          <a:p>
            <a:pPr lvl="0"/>
            <a:r>
              <a:rPr lang="it-IT" altLang="it-IT" sz="1500" i="1" dirty="0">
                <a:solidFill>
                  <a:schemeClr val="tx1">
                    <a:lumMod val="65000"/>
                    <a:lumOff val="35000"/>
                  </a:schemeClr>
                </a:solidFill>
                <a:latin typeface="Book Antiqua" panose="02040602050305030304" pitchFamily="18" charset="0"/>
              </a:rPr>
              <a:t>	b) per i servizi e le forniture con caratteristiche standardizzate o le cui condizioni sono definite dal mercato, 	fatta eccezione per i servizi ad alta intensità di manodopera di cui al comma 3, lettera a);</a:t>
            </a:r>
          </a:p>
          <a:p>
            <a:pPr lvl="0"/>
            <a:r>
              <a:rPr lang="it-IT" altLang="it-IT" sz="1500" i="1" dirty="0">
                <a:solidFill>
                  <a:schemeClr val="tx1">
                    <a:lumMod val="65000"/>
                    <a:lumOff val="35000"/>
                  </a:schemeClr>
                </a:solidFill>
                <a:latin typeface="Book Antiqua" panose="02040602050305030304" pitchFamily="18" charset="0"/>
              </a:rPr>
              <a:t>	(lettera così modificata dall'art. 1, comma 20, lettera t), della legge n. 55 del 2019)</a:t>
            </a:r>
          </a:p>
          <a:p>
            <a:pPr lvl="0"/>
            <a:r>
              <a:rPr lang="it-IT" altLang="it-IT" sz="1500" i="1" dirty="0">
                <a:solidFill>
                  <a:schemeClr val="tx1">
                    <a:lumMod val="65000"/>
                    <a:lumOff val="35000"/>
                  </a:schemeClr>
                </a:solidFill>
                <a:latin typeface="Book Antiqua" panose="02040602050305030304" pitchFamily="18" charset="0"/>
              </a:rPr>
              <a:t>	c) (lettera soppressa dall'art. 1, comma 20, lettera t), della legge n. 55 del 2019)</a:t>
            </a:r>
          </a:p>
          <a:p>
            <a:pPr lvl="0"/>
            <a:endParaRPr lang="it-IT" altLang="it-IT" sz="1500" i="1" dirty="0">
              <a:solidFill>
                <a:schemeClr val="tx1">
                  <a:lumMod val="65000"/>
                  <a:lumOff val="35000"/>
                </a:schemeClr>
              </a:solidFill>
              <a:latin typeface="Book Antiqua" panose="02040602050305030304" pitchFamily="18" charset="0"/>
            </a:endParaRPr>
          </a:p>
          <a:p>
            <a:pPr lvl="0"/>
            <a:r>
              <a:rPr lang="it-IT" altLang="it-IT" sz="1500" i="1" dirty="0">
                <a:solidFill>
                  <a:schemeClr val="tx1">
                    <a:lumMod val="65000"/>
                    <a:lumOff val="35000"/>
                  </a:schemeClr>
                </a:solidFill>
                <a:latin typeface="Book Antiqua" panose="02040602050305030304" pitchFamily="18" charset="0"/>
              </a:rPr>
              <a:t>5. Le stazioni appaltanti che dispongono l'aggiudicazione ai sensi del comma 4 ne danno adeguata motivazione e indicano nel bando di gara il criterio applicato per selezionare la migliore offerta.</a:t>
            </a:r>
          </a:p>
        </p:txBody>
      </p:sp>
    </p:spTree>
    <p:extLst>
      <p:ext uri="{BB962C8B-B14F-4D97-AF65-F5344CB8AC3E}">
        <p14:creationId xmlns:p14="http://schemas.microsoft.com/office/powerpoint/2010/main" val="301893517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95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46945" y="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975050" y="540072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41620" y="26323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41620" y="3561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64214" y="575440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64214" y="584735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15">
            <a:extLst>
              <a:ext uri="{FF2B5EF4-FFF2-40B4-BE49-F238E27FC236}">
                <a16:creationId xmlns:a16="http://schemas.microsoft.com/office/drawing/2014/main" id="{105BB40D-7E52-4969-A0BF-04A630B11C1A}"/>
              </a:ext>
            </a:extLst>
          </p:cNvPr>
          <p:cNvSpPr>
            <a:spLocks noChangeArrowheads="1"/>
          </p:cNvSpPr>
          <p:nvPr/>
        </p:nvSpPr>
        <p:spPr bwMode="auto">
          <a:xfrm>
            <a:off x="1175314" y="197718"/>
            <a:ext cx="10013386" cy="586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it-IT" altLang="it-IT" sz="1500" i="1" dirty="0">
                <a:solidFill>
                  <a:schemeClr val="tx1">
                    <a:lumMod val="65000"/>
                    <a:lumOff val="35000"/>
                  </a:schemeClr>
                </a:solidFill>
                <a:latin typeface="Book Antiqua" panose="02040602050305030304" pitchFamily="18" charset="0"/>
              </a:rPr>
              <a:t>6. I documenti di gara stabiliscono i criteri di aggiudicazione dell'offerta, pertinenti alla natura, all'oggetto e alle caratteristiche del contratto. In particolare, l'offerta economicamente più vantaggiosa individuata sulla base del miglior rapporto qualità/prezzo, è valutata sulla base di criteri oggettivi, quali gli aspetti qualitativi, ambientali o sociali, connessi all'oggetto dell'appalto. Nell'ambito di tali criteri possono rientrare:</a:t>
            </a:r>
          </a:p>
          <a:p>
            <a:pPr lvl="0"/>
            <a:r>
              <a:rPr lang="it-IT" altLang="it-IT" sz="1500" i="1" dirty="0">
                <a:solidFill>
                  <a:schemeClr val="tx1">
                    <a:lumMod val="65000"/>
                    <a:lumOff val="35000"/>
                  </a:schemeClr>
                </a:solidFill>
                <a:latin typeface="Book Antiqua" panose="02040602050305030304" pitchFamily="18" charset="0"/>
              </a:rPr>
              <a:t>(si vedano le Linee Guida n. 2 di ANAC)</a:t>
            </a:r>
          </a:p>
          <a:p>
            <a:pPr lvl="0" algn="just"/>
            <a:r>
              <a:rPr lang="it-IT" altLang="it-IT" sz="1500" i="1" dirty="0">
                <a:solidFill>
                  <a:schemeClr val="tx1">
                    <a:lumMod val="65000"/>
                    <a:lumOff val="35000"/>
                  </a:schemeClr>
                </a:solidFill>
                <a:latin typeface="Book Antiqua" panose="02040602050305030304" pitchFamily="18" charset="0"/>
              </a:rPr>
              <a:t>	a) la qualità, che comprende </a:t>
            </a:r>
            <a:r>
              <a:rPr lang="it-IT" altLang="it-IT" sz="1500" b="1" i="1" dirty="0">
                <a:solidFill>
                  <a:schemeClr val="tx1">
                    <a:lumMod val="65000"/>
                    <a:lumOff val="35000"/>
                  </a:schemeClr>
                </a:solidFill>
                <a:latin typeface="Book Antiqua" panose="02040602050305030304" pitchFamily="18" charset="0"/>
              </a:rPr>
              <a:t>pregio tecnico, caratteristiche estetiche e funzionali</a:t>
            </a:r>
            <a:r>
              <a:rPr lang="it-IT" altLang="it-IT" sz="1500" i="1" dirty="0">
                <a:solidFill>
                  <a:schemeClr val="tx1">
                    <a:lumMod val="65000"/>
                    <a:lumOff val="35000"/>
                  </a:schemeClr>
                </a:solidFill>
                <a:latin typeface="Book Antiqua" panose="02040602050305030304" pitchFamily="18" charset="0"/>
              </a:rPr>
              <a:t>, accessibilità per le persone 	con disabilità, progettazione adeguata per tutti gli utenti, certificazioni e attestazioni in materia di sicurezza e salute 	dei lavoratori, quali OSHAS 18001, caratteristiche sociali, ambientali, contenimento dei consumi energetici e delle 	risorse ambientali dell'opera o del prodotto, caratteristiche innovative, commercializzazione e relative condizioni;</a:t>
            </a:r>
          </a:p>
          <a:p>
            <a:pPr lvl="0" algn="just"/>
            <a:r>
              <a:rPr lang="it-IT" altLang="it-IT" sz="1500" i="1" dirty="0">
                <a:solidFill>
                  <a:schemeClr val="tx1">
                    <a:lumMod val="65000"/>
                    <a:lumOff val="35000"/>
                  </a:schemeClr>
                </a:solidFill>
                <a:latin typeface="Book Antiqua" panose="02040602050305030304" pitchFamily="18" charset="0"/>
              </a:rPr>
              <a:t>	b) il possesso di un </a:t>
            </a:r>
            <a:r>
              <a:rPr lang="it-IT" altLang="it-IT" sz="1500" b="1" i="1" dirty="0">
                <a:solidFill>
                  <a:schemeClr val="tx1">
                    <a:lumMod val="65000"/>
                    <a:lumOff val="35000"/>
                  </a:schemeClr>
                </a:solidFill>
                <a:latin typeface="Book Antiqua" panose="02040602050305030304" pitchFamily="18" charset="0"/>
              </a:rPr>
              <a:t>marchio di qualità ecologica </a:t>
            </a:r>
            <a:r>
              <a:rPr lang="it-IT" altLang="it-IT" sz="1500" i="1" dirty="0">
                <a:solidFill>
                  <a:schemeClr val="tx1">
                    <a:lumMod val="65000"/>
                    <a:lumOff val="35000"/>
                  </a:schemeClr>
                </a:solidFill>
                <a:latin typeface="Book Antiqua" panose="02040602050305030304" pitchFamily="18" charset="0"/>
              </a:rPr>
              <a:t>dell'Unione europea (</a:t>
            </a:r>
            <a:r>
              <a:rPr lang="it-IT" altLang="it-IT" sz="1500" i="1" dirty="0" err="1">
                <a:solidFill>
                  <a:schemeClr val="tx1">
                    <a:lumMod val="65000"/>
                    <a:lumOff val="35000"/>
                  </a:schemeClr>
                </a:solidFill>
                <a:latin typeface="Book Antiqua" panose="02040602050305030304" pitchFamily="18" charset="0"/>
              </a:rPr>
              <a:t>Ecolabel</a:t>
            </a:r>
            <a:r>
              <a:rPr lang="it-IT" altLang="it-IT" sz="1500" i="1" dirty="0">
                <a:solidFill>
                  <a:schemeClr val="tx1">
                    <a:lumMod val="65000"/>
                    <a:lumOff val="35000"/>
                  </a:schemeClr>
                </a:solidFill>
                <a:latin typeface="Book Antiqua" panose="02040602050305030304" pitchFamily="18" charset="0"/>
              </a:rPr>
              <a:t> UE) in relazione ai beni o servizi 	oggetto del contratto, in misura pari o superiore al 30 per cento del valore delle forniture o prestazioni oggetto del 	contratto stesso;</a:t>
            </a:r>
          </a:p>
          <a:p>
            <a:pPr lvl="0" algn="just"/>
            <a:r>
              <a:rPr lang="it-IT" altLang="it-IT" sz="1500" i="1" dirty="0">
                <a:solidFill>
                  <a:schemeClr val="tx1">
                    <a:lumMod val="65000"/>
                    <a:lumOff val="35000"/>
                  </a:schemeClr>
                </a:solidFill>
                <a:latin typeface="Book Antiqua" panose="02040602050305030304" pitchFamily="18" charset="0"/>
              </a:rPr>
              <a:t>	c) il </a:t>
            </a:r>
            <a:r>
              <a:rPr lang="it-IT" altLang="it-IT" sz="1500" b="1" i="1" dirty="0">
                <a:solidFill>
                  <a:schemeClr val="tx1">
                    <a:lumMod val="65000"/>
                    <a:lumOff val="35000"/>
                  </a:schemeClr>
                </a:solidFill>
                <a:latin typeface="Book Antiqua" panose="02040602050305030304" pitchFamily="18" charset="0"/>
              </a:rPr>
              <a:t>costo di utilizzazione e manutenzione </a:t>
            </a:r>
            <a:r>
              <a:rPr lang="it-IT" altLang="it-IT" sz="1500" i="1" dirty="0">
                <a:solidFill>
                  <a:schemeClr val="tx1">
                    <a:lumMod val="65000"/>
                    <a:lumOff val="35000"/>
                  </a:schemeClr>
                </a:solidFill>
                <a:latin typeface="Book Antiqua" panose="02040602050305030304" pitchFamily="18" charset="0"/>
              </a:rPr>
              <a:t>avuto anche riguardo ai consumi di energia e delle risorse naturali, 	alle emissioni inquinanti e ai costi complessivi, inclusi quelli esterni e di mitigazione degli impatti dei cambiamenti 	climatici, </a:t>
            </a:r>
            <a:r>
              <a:rPr lang="it-IT" altLang="it-IT" sz="1500" b="1" i="1" u="sng" dirty="0">
                <a:solidFill>
                  <a:schemeClr val="tx1">
                    <a:lumMod val="65000"/>
                    <a:lumOff val="35000"/>
                  </a:schemeClr>
                </a:solidFill>
                <a:latin typeface="Book Antiqua" panose="02040602050305030304" pitchFamily="18" charset="0"/>
              </a:rPr>
              <a:t>riferiti all'intero ciclo di vita dell'opera</a:t>
            </a:r>
            <a:r>
              <a:rPr lang="it-IT" altLang="it-IT" sz="1500" i="1" dirty="0">
                <a:solidFill>
                  <a:schemeClr val="tx1">
                    <a:lumMod val="65000"/>
                    <a:lumOff val="35000"/>
                  </a:schemeClr>
                </a:solidFill>
                <a:latin typeface="Book Antiqua" panose="02040602050305030304" pitchFamily="18" charset="0"/>
              </a:rPr>
              <a:t>, bene o servizio, con l'obiettivo strategico di un uso più 	efficiente delle risorse e di un'economia circolare che promuova ambiente e occupazione;</a:t>
            </a:r>
          </a:p>
          <a:p>
            <a:pPr lvl="0" algn="just"/>
            <a:r>
              <a:rPr lang="it-IT" altLang="it-IT" sz="1500" i="1" dirty="0">
                <a:solidFill>
                  <a:schemeClr val="tx1">
                    <a:lumMod val="65000"/>
                    <a:lumOff val="35000"/>
                  </a:schemeClr>
                </a:solidFill>
                <a:latin typeface="Book Antiqua" panose="02040602050305030304" pitchFamily="18" charset="0"/>
              </a:rPr>
              <a:t>	d) la compensazione delle emissioni di </a:t>
            </a:r>
            <a:r>
              <a:rPr lang="it-IT" altLang="it-IT" sz="1500" b="1" i="1" dirty="0">
                <a:solidFill>
                  <a:schemeClr val="tx1">
                    <a:lumMod val="65000"/>
                    <a:lumOff val="35000"/>
                  </a:schemeClr>
                </a:solidFill>
                <a:latin typeface="Book Antiqua" panose="02040602050305030304" pitchFamily="18" charset="0"/>
              </a:rPr>
              <a:t>gas ad effetto serra </a:t>
            </a:r>
            <a:r>
              <a:rPr lang="it-IT" altLang="it-IT" sz="1500" i="1" dirty="0">
                <a:solidFill>
                  <a:schemeClr val="tx1">
                    <a:lumMod val="65000"/>
                    <a:lumOff val="35000"/>
                  </a:schemeClr>
                </a:solidFill>
                <a:latin typeface="Book Antiqua" panose="02040602050305030304" pitchFamily="18" charset="0"/>
              </a:rPr>
              <a:t>associate alle attività dell'azienda calcolate secondo i 	metodi stabiliti in base alla raccomandazione n. 2013/179/UE della Commissione del 9 aprile 2013, relativa all'uso 	di metodologie comuni per misurare e comunicare le prestazioni ambientali nel corso del ciclo di vita dei prodotti e 	delle organizzazioni;</a:t>
            </a:r>
          </a:p>
          <a:p>
            <a:pPr lvl="0" algn="just"/>
            <a:r>
              <a:rPr lang="it-IT" altLang="it-IT" sz="1500" i="1" dirty="0">
                <a:solidFill>
                  <a:schemeClr val="tx1">
                    <a:lumMod val="65000"/>
                    <a:lumOff val="35000"/>
                  </a:schemeClr>
                </a:solidFill>
                <a:latin typeface="Book Antiqua" panose="02040602050305030304" pitchFamily="18" charset="0"/>
              </a:rPr>
              <a:t>	e) </a:t>
            </a:r>
            <a:r>
              <a:rPr lang="it-IT" altLang="it-IT" sz="1500" b="1" i="1" dirty="0">
                <a:solidFill>
                  <a:schemeClr val="tx1">
                    <a:lumMod val="65000"/>
                    <a:lumOff val="35000"/>
                  </a:schemeClr>
                </a:solidFill>
                <a:latin typeface="Book Antiqua" panose="02040602050305030304" pitchFamily="18" charset="0"/>
              </a:rPr>
              <a:t>l'organizzazione</a:t>
            </a:r>
            <a:r>
              <a:rPr lang="it-IT" altLang="it-IT" sz="1500" i="1" dirty="0">
                <a:solidFill>
                  <a:schemeClr val="tx1">
                    <a:lumMod val="65000"/>
                    <a:lumOff val="35000"/>
                  </a:schemeClr>
                </a:solidFill>
                <a:latin typeface="Book Antiqua" panose="02040602050305030304" pitchFamily="18" charset="0"/>
              </a:rPr>
              <a:t>, le </a:t>
            </a:r>
            <a:r>
              <a:rPr lang="it-IT" altLang="it-IT" sz="1500" b="1" i="1" dirty="0">
                <a:solidFill>
                  <a:schemeClr val="tx1">
                    <a:lumMod val="65000"/>
                    <a:lumOff val="35000"/>
                  </a:schemeClr>
                </a:solidFill>
                <a:latin typeface="Book Antiqua" panose="02040602050305030304" pitchFamily="18" charset="0"/>
              </a:rPr>
              <a:t>qualifiche</a:t>
            </a:r>
            <a:r>
              <a:rPr lang="it-IT" altLang="it-IT" sz="1500" i="1" dirty="0">
                <a:solidFill>
                  <a:schemeClr val="tx1">
                    <a:lumMod val="65000"/>
                    <a:lumOff val="35000"/>
                  </a:schemeClr>
                </a:solidFill>
                <a:latin typeface="Book Antiqua" panose="02040602050305030304" pitchFamily="18" charset="0"/>
              </a:rPr>
              <a:t> e </a:t>
            </a:r>
            <a:r>
              <a:rPr lang="it-IT" altLang="it-IT" sz="1500" b="1" i="1" dirty="0">
                <a:solidFill>
                  <a:schemeClr val="tx1">
                    <a:lumMod val="65000"/>
                    <a:lumOff val="35000"/>
                  </a:schemeClr>
                </a:solidFill>
                <a:latin typeface="Book Antiqua" panose="02040602050305030304" pitchFamily="18" charset="0"/>
              </a:rPr>
              <a:t>l'esperienza</a:t>
            </a:r>
            <a:r>
              <a:rPr lang="it-IT" altLang="it-IT" sz="1500" i="1" dirty="0">
                <a:solidFill>
                  <a:schemeClr val="tx1">
                    <a:lumMod val="65000"/>
                    <a:lumOff val="35000"/>
                  </a:schemeClr>
                </a:solidFill>
                <a:latin typeface="Book Antiqua" panose="02040602050305030304" pitchFamily="18" charset="0"/>
              </a:rPr>
              <a:t> del personale effettivamente utilizzato nell'appalto, qualora la 	qualità del personale incaricato possa avere un'influenza significativa sul livello dell'esecuzione dell'appalto;</a:t>
            </a:r>
          </a:p>
          <a:p>
            <a:pPr lvl="0" algn="just"/>
            <a:r>
              <a:rPr lang="it-IT" altLang="it-IT" sz="1500" i="1" dirty="0">
                <a:solidFill>
                  <a:schemeClr val="tx1">
                    <a:lumMod val="65000"/>
                    <a:lumOff val="35000"/>
                  </a:schemeClr>
                </a:solidFill>
                <a:latin typeface="Book Antiqua" panose="02040602050305030304" pitchFamily="18" charset="0"/>
              </a:rPr>
              <a:t>	f) il servizio successivo alla vendita e </a:t>
            </a:r>
            <a:r>
              <a:rPr lang="it-IT" altLang="it-IT" sz="1500" b="1" i="1" dirty="0">
                <a:solidFill>
                  <a:schemeClr val="tx1">
                    <a:lumMod val="65000"/>
                    <a:lumOff val="35000"/>
                  </a:schemeClr>
                </a:solidFill>
                <a:latin typeface="Book Antiqua" panose="02040602050305030304" pitchFamily="18" charset="0"/>
              </a:rPr>
              <a:t>assistenza tecnica</a:t>
            </a:r>
            <a:r>
              <a:rPr lang="it-IT" altLang="it-IT" sz="1500" i="1" dirty="0">
                <a:solidFill>
                  <a:schemeClr val="tx1">
                    <a:lumMod val="65000"/>
                    <a:lumOff val="35000"/>
                  </a:schemeClr>
                </a:solidFill>
                <a:latin typeface="Book Antiqua" panose="02040602050305030304" pitchFamily="18" charset="0"/>
              </a:rPr>
              <a:t>;</a:t>
            </a:r>
          </a:p>
          <a:p>
            <a:pPr lvl="0" algn="just"/>
            <a:r>
              <a:rPr lang="it-IT" altLang="it-IT" sz="1500" i="1" dirty="0">
                <a:solidFill>
                  <a:schemeClr val="tx1">
                    <a:lumMod val="65000"/>
                    <a:lumOff val="35000"/>
                  </a:schemeClr>
                </a:solidFill>
                <a:latin typeface="Book Antiqua" panose="02040602050305030304" pitchFamily="18" charset="0"/>
              </a:rPr>
              <a:t>	g) le </a:t>
            </a:r>
            <a:r>
              <a:rPr lang="it-IT" altLang="it-IT" sz="1500" b="1" i="1" dirty="0">
                <a:solidFill>
                  <a:schemeClr val="tx1">
                    <a:lumMod val="65000"/>
                    <a:lumOff val="35000"/>
                  </a:schemeClr>
                </a:solidFill>
                <a:latin typeface="Book Antiqua" panose="02040602050305030304" pitchFamily="18" charset="0"/>
              </a:rPr>
              <a:t>condizioni di consegna </a:t>
            </a:r>
            <a:r>
              <a:rPr lang="it-IT" altLang="it-IT" sz="1500" i="1" dirty="0">
                <a:solidFill>
                  <a:schemeClr val="tx1">
                    <a:lumMod val="65000"/>
                    <a:lumOff val="35000"/>
                  </a:schemeClr>
                </a:solidFill>
                <a:latin typeface="Book Antiqua" panose="02040602050305030304" pitchFamily="18" charset="0"/>
              </a:rPr>
              <a:t>quali la data di consegna, il processo di consegna e il termine di consegna o di 	esecuzione.</a:t>
            </a:r>
            <a:endParaRPr kumimoji="0" lang="it-IT" altLang="it-IT" sz="1500" b="0" i="1" u="none" strike="noStrike" cap="none" normalizeH="0" baseline="0" dirty="0">
              <a:ln>
                <a:noFill/>
              </a:ln>
              <a:solidFill>
                <a:schemeClr val="tx1">
                  <a:lumMod val="65000"/>
                  <a:lumOff val="35000"/>
                </a:schemeClr>
              </a:solidFill>
              <a:effectLst/>
              <a:latin typeface="Book Antiqua" panose="02040602050305030304" pitchFamily="18" charset="0"/>
            </a:endParaRPr>
          </a:p>
        </p:txBody>
      </p:sp>
      <p:sp>
        <p:nvSpPr>
          <p:cNvPr id="7" name="Ovale 6">
            <a:extLst>
              <a:ext uri="{FF2B5EF4-FFF2-40B4-BE49-F238E27FC236}">
                <a16:creationId xmlns:a16="http://schemas.microsoft.com/office/drawing/2014/main" id="{5DDBBA94-B8F6-4D28-9C07-E0DA87189CBC}"/>
              </a:ext>
            </a:extLst>
          </p:cNvPr>
          <p:cNvSpPr/>
          <p:nvPr/>
        </p:nvSpPr>
        <p:spPr>
          <a:xfrm>
            <a:off x="252972" y="2844800"/>
            <a:ext cx="1677428" cy="156209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37713E47-79C0-4291-BC6E-193BC5799F16}"/>
              </a:ext>
            </a:extLst>
          </p:cNvPr>
          <p:cNvSpPr txBox="1"/>
          <p:nvPr/>
        </p:nvSpPr>
        <p:spPr>
          <a:xfrm>
            <a:off x="344408" y="3041839"/>
            <a:ext cx="1494555" cy="1200329"/>
          </a:xfrm>
          <a:prstGeom prst="rect">
            <a:avLst/>
          </a:prstGeom>
          <a:noFill/>
        </p:spPr>
        <p:txBody>
          <a:bodyPr wrap="square" rtlCol="0">
            <a:spAutoFit/>
          </a:bodyPr>
          <a:lstStyle/>
          <a:p>
            <a:pPr algn="ctr"/>
            <a:r>
              <a:rPr lang="it-IT" dirty="0">
                <a:solidFill>
                  <a:schemeClr val="tx1">
                    <a:lumMod val="65000"/>
                    <a:lumOff val="35000"/>
                  </a:schemeClr>
                </a:solidFill>
              </a:rPr>
              <a:t>Sul ciclo di vita cfr. art. 96 D.lgs. n. 50/2016</a:t>
            </a:r>
          </a:p>
        </p:txBody>
      </p:sp>
    </p:spTree>
    <p:extLst>
      <p:ext uri="{BB962C8B-B14F-4D97-AF65-F5344CB8AC3E}">
        <p14:creationId xmlns:p14="http://schemas.microsoft.com/office/powerpoint/2010/main" val="10643202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Cons. di Stato, Sez. V, 18 marzo 2019, n. 1736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37420" y="1321779"/>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771084" y="4236914"/>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51145" y="15850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51145" y="167796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660248" y="459059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660248" y="468354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15">
            <a:extLst>
              <a:ext uri="{FF2B5EF4-FFF2-40B4-BE49-F238E27FC236}">
                <a16:creationId xmlns:a16="http://schemas.microsoft.com/office/drawing/2014/main" id="{105BB40D-7E52-4969-A0BF-04A630B11C1A}"/>
              </a:ext>
            </a:extLst>
          </p:cNvPr>
          <p:cNvSpPr>
            <a:spLocks noChangeArrowheads="1"/>
          </p:cNvSpPr>
          <p:nvPr/>
        </p:nvSpPr>
        <p:spPr bwMode="auto">
          <a:xfrm>
            <a:off x="1165789" y="2413337"/>
            <a:ext cx="1001338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it-IT" altLang="it-IT" sz="1500" i="1" dirty="0">
                <a:solidFill>
                  <a:schemeClr val="tx1">
                    <a:lumMod val="65000"/>
                    <a:lumOff val="35000"/>
                  </a:schemeClr>
                </a:solidFill>
                <a:latin typeface="Book Antiqua" panose="02040602050305030304" pitchFamily="18" charset="0"/>
              </a:rPr>
              <a:t>E’ appena il caso di rilevare, al riguardo, che l’elencazione del comma 6 non è tassativa bensì esemplificativa (come risulta dalle espressioni “quali” e “possono”), laddove per contro nelle gare pubbliche rientra nella discrezionalità della stazione appaltante l'individuazione degli elementi di valutazione delle offerte, scelte che non possono essere censurate in giudizio se non in caso di palesi profili di irragionevolezza e abnormità (ex </a:t>
            </a:r>
            <a:r>
              <a:rPr lang="it-IT" altLang="it-IT" sz="1500" i="1" dirty="0" err="1">
                <a:solidFill>
                  <a:schemeClr val="tx1">
                    <a:lumMod val="65000"/>
                    <a:lumOff val="35000"/>
                  </a:schemeClr>
                </a:solidFill>
                <a:latin typeface="Book Antiqua" panose="02040602050305030304" pitchFamily="18" charset="0"/>
              </a:rPr>
              <a:t>multis</a:t>
            </a:r>
            <a:r>
              <a:rPr lang="it-IT" altLang="it-IT" sz="1500" i="1" dirty="0">
                <a:solidFill>
                  <a:schemeClr val="tx1">
                    <a:lumMod val="65000"/>
                    <a:lumOff val="35000"/>
                  </a:schemeClr>
                </a:solidFill>
                <a:latin typeface="Book Antiqua" panose="02040602050305030304" pitchFamily="18" charset="0"/>
              </a:rPr>
              <a:t>, Cons. Stato, III, 11 gennaio 2019, n. 276).</a:t>
            </a:r>
            <a:endParaRPr kumimoji="0" lang="it-IT" altLang="it-IT" sz="1500" i="1" strike="noStrike" cap="none" normalizeH="0" baseline="0" dirty="0">
              <a:ln>
                <a:noFill/>
              </a:ln>
              <a:solidFill>
                <a:schemeClr val="tx1">
                  <a:lumMod val="65000"/>
                  <a:lumOff val="35000"/>
                </a:schemeClr>
              </a:solidFill>
              <a:effectLst/>
              <a:latin typeface="Book Antiqua" panose="02040602050305030304" pitchFamily="18" charset="0"/>
            </a:endParaRPr>
          </a:p>
        </p:txBody>
      </p:sp>
      <p:grpSp>
        <p:nvGrpSpPr>
          <p:cNvPr id="13" name="Google Shape;8913;p74">
            <a:extLst>
              <a:ext uri="{FF2B5EF4-FFF2-40B4-BE49-F238E27FC236}">
                <a16:creationId xmlns:a16="http://schemas.microsoft.com/office/drawing/2014/main" id="{42BBD6D3-0330-4602-B050-728C6E2A71A4}"/>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A6371CD5-90FC-411E-BDB5-FEEA95B8E5B7}"/>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A0CBCD51-FFD2-4A4E-BE32-E1F8D3807B23}"/>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894961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95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46945" y="2081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780609" y="312326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41620" y="4713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41620" y="5643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669773" y="347694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669773" y="356989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15">
            <a:extLst>
              <a:ext uri="{FF2B5EF4-FFF2-40B4-BE49-F238E27FC236}">
                <a16:creationId xmlns:a16="http://schemas.microsoft.com/office/drawing/2014/main" id="{105BB40D-7E52-4969-A0BF-04A630B11C1A}"/>
              </a:ext>
            </a:extLst>
          </p:cNvPr>
          <p:cNvSpPr>
            <a:spLocks noChangeArrowheads="1"/>
          </p:cNvSpPr>
          <p:nvPr/>
        </p:nvSpPr>
        <p:spPr bwMode="auto">
          <a:xfrm>
            <a:off x="1204197" y="756303"/>
            <a:ext cx="10013386"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it-IT" altLang="it-IT" sz="1500" i="1" dirty="0">
                <a:solidFill>
                  <a:schemeClr val="tx1">
                    <a:lumMod val="65000"/>
                    <a:lumOff val="35000"/>
                  </a:schemeClr>
                </a:solidFill>
                <a:latin typeface="Book Antiqua" panose="02040602050305030304" pitchFamily="18" charset="0"/>
              </a:rPr>
              <a:t>7. L'elemento relativo al costo, anche nei casi di cui alle disposizioni richiamate al comma 2, può assumere la forma di un </a:t>
            </a:r>
            <a:r>
              <a:rPr lang="it-IT" altLang="it-IT" sz="1500" b="1" i="1" u="sng" dirty="0">
                <a:solidFill>
                  <a:schemeClr val="tx1">
                    <a:lumMod val="65000"/>
                    <a:lumOff val="35000"/>
                  </a:schemeClr>
                </a:solidFill>
                <a:latin typeface="Book Antiqua" panose="02040602050305030304" pitchFamily="18" charset="0"/>
              </a:rPr>
              <a:t>prezzo o costo fisso </a:t>
            </a:r>
            <a:r>
              <a:rPr lang="it-IT" altLang="it-IT" sz="1500" i="1" dirty="0">
                <a:solidFill>
                  <a:schemeClr val="tx1">
                    <a:lumMod val="65000"/>
                    <a:lumOff val="35000"/>
                  </a:schemeClr>
                </a:solidFill>
                <a:latin typeface="Book Antiqua" panose="02040602050305030304" pitchFamily="18" charset="0"/>
              </a:rPr>
              <a:t>sulla base del quale gli operatori economici competeranno </a:t>
            </a:r>
            <a:r>
              <a:rPr lang="it-IT" altLang="it-IT" sz="1500" b="1" i="1" u="sng" dirty="0">
                <a:solidFill>
                  <a:schemeClr val="tx1">
                    <a:lumMod val="65000"/>
                    <a:lumOff val="35000"/>
                  </a:schemeClr>
                </a:solidFill>
                <a:latin typeface="Book Antiqua" panose="02040602050305030304" pitchFamily="18" charset="0"/>
              </a:rPr>
              <a:t>solo in base a criteri qualitativi.</a:t>
            </a:r>
          </a:p>
          <a:p>
            <a:pPr lvl="0" algn="just"/>
            <a:r>
              <a:rPr kumimoji="0" lang="it-IT" altLang="it-IT" sz="1500" i="1" strike="noStrike" cap="none" normalizeH="0" baseline="0" dirty="0">
                <a:ln>
                  <a:noFill/>
                </a:ln>
                <a:solidFill>
                  <a:schemeClr val="tx1">
                    <a:lumMod val="65000"/>
                    <a:lumOff val="35000"/>
                  </a:schemeClr>
                </a:solidFill>
                <a:effectLst/>
                <a:latin typeface="Book Antiqua" panose="02040602050305030304" pitchFamily="18" charset="0"/>
              </a:rPr>
              <a:t>...</a:t>
            </a:r>
          </a:p>
          <a:p>
            <a:pPr lvl="0" algn="just"/>
            <a:r>
              <a:rPr lang="it-IT" altLang="it-IT" sz="1500" i="1" dirty="0">
                <a:solidFill>
                  <a:schemeClr val="tx1">
                    <a:lumMod val="65000"/>
                    <a:lumOff val="35000"/>
                  </a:schemeClr>
                </a:solidFill>
                <a:latin typeface="Book Antiqua" panose="02040602050305030304" pitchFamily="18" charset="0"/>
              </a:rPr>
              <a:t>10. Nell'offerta economica l'operatore deve indicare i propri </a:t>
            </a:r>
            <a:r>
              <a:rPr lang="it-IT" altLang="it-IT" sz="1500" b="1" i="1" u="sng" dirty="0">
                <a:solidFill>
                  <a:schemeClr val="tx1">
                    <a:lumMod val="65000"/>
                    <a:lumOff val="35000"/>
                  </a:schemeClr>
                </a:solidFill>
                <a:latin typeface="Book Antiqua" panose="02040602050305030304" pitchFamily="18" charset="0"/>
              </a:rPr>
              <a:t>costi della manodopera e gli oneri aziendali </a:t>
            </a:r>
            <a:r>
              <a:rPr lang="it-IT" altLang="it-IT" sz="1500" i="1" dirty="0">
                <a:solidFill>
                  <a:schemeClr val="tx1">
                    <a:lumMod val="65000"/>
                    <a:lumOff val="35000"/>
                  </a:schemeClr>
                </a:solidFill>
                <a:latin typeface="Book Antiqua" panose="02040602050305030304" pitchFamily="18" charset="0"/>
              </a:rPr>
              <a:t>concernenti l'adempimento delle disposizioni in materia di salute e </a:t>
            </a:r>
            <a:r>
              <a:rPr lang="it-IT" altLang="it-IT" sz="1500" b="1" i="1" u="sng" dirty="0">
                <a:solidFill>
                  <a:schemeClr val="tx1">
                    <a:lumMod val="65000"/>
                    <a:lumOff val="35000"/>
                  </a:schemeClr>
                </a:solidFill>
                <a:latin typeface="Book Antiqua" panose="02040602050305030304" pitchFamily="18" charset="0"/>
              </a:rPr>
              <a:t>sicurezza</a:t>
            </a:r>
            <a:r>
              <a:rPr lang="it-IT" altLang="it-IT" sz="1500" i="1" dirty="0">
                <a:solidFill>
                  <a:schemeClr val="tx1">
                    <a:lumMod val="65000"/>
                    <a:lumOff val="35000"/>
                  </a:schemeClr>
                </a:solidFill>
                <a:latin typeface="Book Antiqua" panose="02040602050305030304" pitchFamily="18" charset="0"/>
              </a:rPr>
              <a:t> sui luoghi di lavoro ad esclusione delle forniture senza posa in opera, dei servizi di natura intellettuale e degli affidamenti ai sensi dell'articolo 36, comma 2, lettera a). Le stazioni appaltanti, relativamente ai costi della manodopera, prima dell'aggiudicazione procedono a verificare il rispetto di quanto previsto all'articolo 97, comma 5, lettera d).</a:t>
            </a:r>
          </a:p>
          <a:p>
            <a:pPr lvl="0" algn="just"/>
            <a:r>
              <a:rPr lang="it-IT" altLang="it-IT" sz="1500" i="1" dirty="0">
                <a:solidFill>
                  <a:schemeClr val="tx1">
                    <a:lumMod val="65000"/>
                    <a:lumOff val="35000"/>
                  </a:schemeClr>
                </a:solidFill>
                <a:latin typeface="Book Antiqua" panose="02040602050305030304" pitchFamily="18" charset="0"/>
              </a:rPr>
              <a:t>10-bis. La stazione appaltante, al fine di assicurare l'effettiva individuazione del miglior rapporto qualità/prezzo, valorizza gli elementi qualitativi dell'offerta e individua criteri tali da garantire un confronto concorrenziale effettivo sui profili tecnici. A tal fine la stazione appaltante stabilisce un </a:t>
            </a:r>
            <a:r>
              <a:rPr lang="it-IT" altLang="it-IT" sz="1500" b="1" i="1" u="sng" dirty="0">
                <a:solidFill>
                  <a:schemeClr val="tx1">
                    <a:lumMod val="65000"/>
                    <a:lumOff val="35000"/>
                  </a:schemeClr>
                </a:solidFill>
                <a:latin typeface="Book Antiqua" panose="02040602050305030304" pitchFamily="18" charset="0"/>
              </a:rPr>
              <a:t>tetto massimo per il punteggio economico entro il limite del 30 per cento</a:t>
            </a:r>
            <a:r>
              <a:rPr lang="it-IT" altLang="it-IT" sz="1500" i="1" dirty="0">
                <a:solidFill>
                  <a:schemeClr val="tx1">
                    <a:lumMod val="65000"/>
                    <a:lumOff val="35000"/>
                  </a:schemeClr>
                </a:solidFill>
                <a:latin typeface="Book Antiqua" panose="02040602050305030304" pitchFamily="18" charset="0"/>
              </a:rPr>
              <a:t>.</a:t>
            </a:r>
          </a:p>
          <a:p>
            <a:pPr lvl="0" algn="just"/>
            <a:r>
              <a:rPr lang="it-IT" altLang="it-IT" sz="1500" i="1" dirty="0">
                <a:solidFill>
                  <a:schemeClr val="tx1">
                    <a:lumMod val="65000"/>
                    <a:lumOff val="35000"/>
                  </a:schemeClr>
                </a:solidFill>
                <a:latin typeface="Book Antiqua" panose="02040602050305030304" pitchFamily="18" charset="0"/>
              </a:rPr>
              <a:t>11. I criteri di aggiudicazione sono considerati connessi all'oggetto dell'appalto ove riguardino lavori, forniture o servizi da fornire nell'ambito di tale appalto sotto qualsiasi aspetto e in qualsiasi fase del loro ciclo di vita, compresi fattori coinvolti nel processo specifico di produzione, fornitura o scambio di questi lavori, forniture o servizi o in un processo specifico per una fase successiva del loro ciclo di vita, anche se questi fattori non sono parte del loro contenuto sostanziale.</a:t>
            </a:r>
          </a:p>
          <a:p>
            <a:pPr lvl="0" algn="just"/>
            <a:r>
              <a:rPr lang="it-IT" altLang="it-IT" sz="1500" i="1" dirty="0">
                <a:solidFill>
                  <a:schemeClr val="tx1">
                    <a:lumMod val="65000"/>
                    <a:lumOff val="35000"/>
                  </a:schemeClr>
                </a:solidFill>
                <a:latin typeface="Book Antiqua" panose="02040602050305030304" pitchFamily="18" charset="0"/>
              </a:rPr>
              <a:t>12. Le stazioni appaltanti possono decidere di non procedere all'aggiudicazione se nessuna offerta risulti conveniente o idonea in relazione all'oggetto del contratto. Tale facoltà è indicata espressamente nel bando di gara o nella lettera di invito.</a:t>
            </a:r>
          </a:p>
        </p:txBody>
      </p:sp>
    </p:spTree>
    <p:extLst>
      <p:ext uri="{BB962C8B-B14F-4D97-AF65-F5344CB8AC3E}">
        <p14:creationId xmlns:p14="http://schemas.microsoft.com/office/powerpoint/2010/main" val="35124388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95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46945" y="2081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02693" y="561790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41620" y="4713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41620" y="5643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991857" y="59715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991857" y="606453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15">
            <a:extLst>
              <a:ext uri="{FF2B5EF4-FFF2-40B4-BE49-F238E27FC236}">
                <a16:creationId xmlns:a16="http://schemas.microsoft.com/office/drawing/2014/main" id="{105BB40D-7E52-4969-A0BF-04A630B11C1A}"/>
              </a:ext>
            </a:extLst>
          </p:cNvPr>
          <p:cNvSpPr>
            <a:spLocks noChangeArrowheads="1"/>
          </p:cNvSpPr>
          <p:nvPr/>
        </p:nvSpPr>
        <p:spPr bwMode="auto">
          <a:xfrm>
            <a:off x="1089307" y="260630"/>
            <a:ext cx="1001338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it-IT" altLang="it-IT" sz="1500" i="1" dirty="0">
                <a:solidFill>
                  <a:schemeClr val="tx1">
                    <a:lumMod val="65000"/>
                    <a:lumOff val="35000"/>
                  </a:schemeClr>
                </a:solidFill>
                <a:latin typeface="Book Antiqua" panose="02040602050305030304" pitchFamily="18" charset="0"/>
              </a:rPr>
              <a:t>14. Per quanto concerne i criteri di aggiudicazione, nei casi di adozione del miglior rapporto qualità prezzo, si applicano altresì le seguenti disposizioni:</a:t>
            </a:r>
          </a:p>
          <a:p>
            <a:pPr lvl="0" algn="just"/>
            <a:r>
              <a:rPr lang="it-IT" altLang="it-IT" sz="1500" i="1" dirty="0">
                <a:solidFill>
                  <a:schemeClr val="tx1">
                    <a:lumMod val="65000"/>
                    <a:lumOff val="35000"/>
                  </a:schemeClr>
                </a:solidFill>
                <a:latin typeface="Book Antiqua" panose="02040602050305030304" pitchFamily="18" charset="0"/>
              </a:rPr>
              <a:t>a) le stazioni appaltanti possono autorizzare o esigere la presentazione di </a:t>
            </a:r>
            <a:r>
              <a:rPr lang="it-IT" altLang="it-IT" sz="1500" b="1" i="1" dirty="0">
                <a:solidFill>
                  <a:schemeClr val="tx1">
                    <a:lumMod val="65000"/>
                    <a:lumOff val="35000"/>
                  </a:schemeClr>
                </a:solidFill>
                <a:latin typeface="Book Antiqua" panose="02040602050305030304" pitchFamily="18" charset="0"/>
              </a:rPr>
              <a:t>varianti</a:t>
            </a:r>
            <a:r>
              <a:rPr lang="it-IT" altLang="it-IT" sz="1500" i="1" dirty="0">
                <a:solidFill>
                  <a:schemeClr val="tx1">
                    <a:lumMod val="65000"/>
                    <a:lumOff val="35000"/>
                  </a:schemeClr>
                </a:solidFill>
                <a:latin typeface="Book Antiqua" panose="02040602050305030304" pitchFamily="18" charset="0"/>
              </a:rPr>
              <a:t> da parte degli offerenti. </a:t>
            </a:r>
            <a:r>
              <a:rPr lang="it-IT" altLang="it-IT" sz="1500" b="1" i="1" dirty="0">
                <a:solidFill>
                  <a:schemeClr val="tx1">
                    <a:lumMod val="65000"/>
                    <a:lumOff val="35000"/>
                  </a:schemeClr>
                </a:solidFill>
                <a:latin typeface="Book Antiqua" panose="02040602050305030304" pitchFamily="18" charset="0"/>
              </a:rPr>
              <a:t>Esse indicano nel bando di gara ovvero, se un avviso di </a:t>
            </a:r>
            <a:r>
              <a:rPr lang="it-IT" altLang="it-IT" sz="1500" b="1" i="1" dirty="0" err="1">
                <a:solidFill>
                  <a:schemeClr val="tx1">
                    <a:lumMod val="65000"/>
                    <a:lumOff val="35000"/>
                  </a:schemeClr>
                </a:solidFill>
                <a:latin typeface="Book Antiqua" panose="02040602050305030304" pitchFamily="18" charset="0"/>
              </a:rPr>
              <a:t>preinformazione</a:t>
            </a:r>
            <a:r>
              <a:rPr lang="it-IT" altLang="it-IT" sz="1500" b="1" i="1" dirty="0">
                <a:solidFill>
                  <a:schemeClr val="tx1">
                    <a:lumMod val="65000"/>
                    <a:lumOff val="35000"/>
                  </a:schemeClr>
                </a:solidFill>
                <a:latin typeface="Book Antiqua" panose="02040602050305030304" pitchFamily="18" charset="0"/>
              </a:rPr>
              <a:t> è utilizzato come mezzo di indizione di una gara, nell'invito a confermare interesse se autorizzano o richiedono le varianti; in mancanza di questa indicazione, le varianti non sono autorizzate. Le varianti sono comunque collegate all'oggetto dell'appalto;</a:t>
            </a:r>
          </a:p>
          <a:p>
            <a:pPr lvl="0" algn="just"/>
            <a:r>
              <a:rPr lang="it-IT" altLang="it-IT" sz="1500" i="1" dirty="0">
                <a:solidFill>
                  <a:schemeClr val="tx1">
                    <a:lumMod val="65000"/>
                    <a:lumOff val="35000"/>
                  </a:schemeClr>
                </a:solidFill>
                <a:latin typeface="Book Antiqua" panose="02040602050305030304" pitchFamily="18" charset="0"/>
              </a:rPr>
              <a:t>b) </a:t>
            </a:r>
            <a:r>
              <a:rPr lang="it-IT" altLang="it-IT" sz="1500" b="1" i="1" dirty="0">
                <a:solidFill>
                  <a:schemeClr val="tx1">
                    <a:lumMod val="65000"/>
                    <a:lumOff val="35000"/>
                  </a:schemeClr>
                </a:solidFill>
                <a:latin typeface="Book Antiqua" panose="02040602050305030304" pitchFamily="18" charset="0"/>
              </a:rPr>
              <a:t>le stazioni appaltanti che autorizzano o richiedono le varianti menzionano nei documenti di gara i requisiti minimi che le varianti devono rispettare, nonché le modalità specifiche per la loro presentazione, in particolare se le varianti possono essere presentate solo ove sia stata presentata anche un'offerta, che è diversa da una variante</a:t>
            </a:r>
            <a:r>
              <a:rPr lang="it-IT" altLang="it-IT" sz="1500" i="1" dirty="0">
                <a:solidFill>
                  <a:schemeClr val="tx1">
                    <a:lumMod val="65000"/>
                    <a:lumOff val="35000"/>
                  </a:schemeClr>
                </a:solidFill>
                <a:latin typeface="Book Antiqua" panose="02040602050305030304" pitchFamily="18" charset="0"/>
              </a:rPr>
              <a:t>. Esse garantiscono anche che i criteri di aggiudicazione scelti possano essere applicati alle varianti che rispettano tali requisiti minimi e alle offerte conformi che non sono varianti;</a:t>
            </a:r>
          </a:p>
          <a:p>
            <a:pPr lvl="0" algn="just"/>
            <a:r>
              <a:rPr lang="it-IT" altLang="it-IT" sz="1500" i="1" dirty="0">
                <a:solidFill>
                  <a:schemeClr val="tx1">
                    <a:lumMod val="65000"/>
                    <a:lumOff val="35000"/>
                  </a:schemeClr>
                </a:solidFill>
                <a:latin typeface="Book Antiqua" panose="02040602050305030304" pitchFamily="18" charset="0"/>
              </a:rPr>
              <a:t>c) solo le varianti che rispondono ai requisiti minimi prescritti dalle amministrazioni aggiudicatrici sono prese in considerazione;</a:t>
            </a:r>
          </a:p>
          <a:p>
            <a:pPr lvl="0" algn="just"/>
            <a:r>
              <a:rPr lang="it-IT" altLang="it-IT" sz="1500" i="1" dirty="0">
                <a:solidFill>
                  <a:schemeClr val="tx1">
                    <a:lumMod val="65000"/>
                    <a:lumOff val="35000"/>
                  </a:schemeClr>
                </a:solidFill>
                <a:latin typeface="Book Antiqua" panose="02040602050305030304" pitchFamily="18" charset="0"/>
              </a:rPr>
              <a:t>d) nelle procedure di aggiudicazione degli appalti pubblici di forniture o di servizi, le amministrazioni aggiudicatrici che abbiano autorizzato o richiesto varianti non possono escludere una variante per il solo fatto che, se accolta, configurerebbe, rispettivamente, o un appalto di servizi anziché un appalto pubblico di forniture o un appalto di forniture anziché un appalto pubblico di servizi.</a:t>
            </a:r>
          </a:p>
          <a:p>
            <a:pPr lvl="0" algn="just"/>
            <a:endParaRPr lang="it-IT" altLang="it-IT" sz="1500" i="1" dirty="0">
              <a:solidFill>
                <a:schemeClr val="tx1">
                  <a:lumMod val="65000"/>
                  <a:lumOff val="35000"/>
                </a:schemeClr>
              </a:solidFill>
              <a:latin typeface="Book Antiqua" panose="02040602050305030304" pitchFamily="18" charset="0"/>
            </a:endParaRPr>
          </a:p>
          <a:p>
            <a:pPr lvl="0" algn="just"/>
            <a:r>
              <a:rPr lang="it-IT" altLang="it-IT" sz="1500" i="1" dirty="0">
                <a:solidFill>
                  <a:schemeClr val="tx1">
                    <a:lumMod val="65000"/>
                    <a:lumOff val="35000"/>
                  </a:schemeClr>
                </a:solidFill>
                <a:latin typeface="Book Antiqua" panose="02040602050305030304" pitchFamily="18" charset="0"/>
              </a:rPr>
              <a:t>14-bis. In caso di appalti aggiudicati con il criterio di cui al comma 3, le stazioni appaltanti non possono attribuire alcun punteggio per l'offerta di opere aggiuntive rispetto a quanto previsto nel progetto esecutivo a base d'asta.</a:t>
            </a:r>
          </a:p>
          <a:p>
            <a:pPr lvl="0" algn="just"/>
            <a:endParaRPr lang="it-IT" altLang="it-IT" sz="1500" i="1" dirty="0">
              <a:solidFill>
                <a:schemeClr val="tx1">
                  <a:lumMod val="65000"/>
                  <a:lumOff val="35000"/>
                </a:schemeClr>
              </a:solidFill>
              <a:latin typeface="Book Antiqua" panose="02040602050305030304" pitchFamily="18" charset="0"/>
            </a:endParaRPr>
          </a:p>
          <a:p>
            <a:pPr lvl="0" algn="just"/>
            <a:r>
              <a:rPr lang="it-IT" altLang="it-IT" sz="1500" i="1" dirty="0">
                <a:solidFill>
                  <a:schemeClr val="tx1">
                    <a:lumMod val="65000"/>
                    <a:lumOff val="35000"/>
                  </a:schemeClr>
                </a:solidFill>
                <a:latin typeface="Book Antiqua" panose="02040602050305030304" pitchFamily="18" charset="0"/>
              </a:rPr>
              <a:t>15. Ogni variazione che intervenga, anche in conseguenza di una pronuncia giurisdizionale, successivamente alla fase di ammissione, regolarizzazione o esclusione delle offerte non rileva ai fini del calcolo di medie nella procedura, né per l'individuazione della soglia di anomalia delle offerte.</a:t>
            </a:r>
            <a:endParaRPr kumimoji="0" lang="it-IT" altLang="it-IT" sz="1500" i="1" strike="noStrike" cap="none" normalizeH="0" baseline="0" dirty="0">
              <a:ln>
                <a:noFill/>
              </a:ln>
              <a:solidFill>
                <a:schemeClr val="tx1">
                  <a:lumMod val="65000"/>
                  <a:lumOff val="35000"/>
                </a:schemeClr>
              </a:solidFill>
              <a:effectLst/>
              <a:latin typeface="Book Antiqua" panose="02040602050305030304" pitchFamily="18" charset="0"/>
            </a:endParaRPr>
          </a:p>
        </p:txBody>
      </p:sp>
    </p:spTree>
    <p:extLst>
      <p:ext uri="{BB962C8B-B14F-4D97-AF65-F5344CB8AC3E}">
        <p14:creationId xmlns:p14="http://schemas.microsoft.com/office/powerpoint/2010/main" val="68641831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Cons. di Stato, Sez. III, 20 maggio 202, n. 3205</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46945" y="2081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780609" y="312326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41620" y="4713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41620" y="5643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669773" y="347694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669773" y="356989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15">
            <a:extLst>
              <a:ext uri="{FF2B5EF4-FFF2-40B4-BE49-F238E27FC236}">
                <a16:creationId xmlns:a16="http://schemas.microsoft.com/office/drawing/2014/main" id="{105BB40D-7E52-4969-A0BF-04A630B11C1A}"/>
              </a:ext>
            </a:extLst>
          </p:cNvPr>
          <p:cNvSpPr>
            <a:spLocks noChangeArrowheads="1"/>
          </p:cNvSpPr>
          <p:nvPr/>
        </p:nvSpPr>
        <p:spPr bwMode="auto">
          <a:xfrm>
            <a:off x="1089307" y="1068544"/>
            <a:ext cx="10013386"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it-IT" altLang="it-IT" sz="1500" b="1" dirty="0">
                <a:solidFill>
                  <a:schemeClr val="tx1">
                    <a:lumMod val="65000"/>
                    <a:lumOff val="35000"/>
                  </a:schemeClr>
                </a:solidFill>
                <a:latin typeface="Book Antiqua" panose="02040602050305030304" pitchFamily="18" charset="0"/>
              </a:rPr>
              <a:t>DIFFERENZA TRA VARIANTE E SOLUZIONE MIGLIORATIVA</a:t>
            </a:r>
          </a:p>
          <a:p>
            <a:pPr lvl="0" algn="just"/>
            <a:r>
              <a:rPr lang="it-IT" altLang="it-IT" sz="1500" i="1" dirty="0">
                <a:solidFill>
                  <a:schemeClr val="tx1">
                    <a:lumMod val="65000"/>
                    <a:lumOff val="35000"/>
                  </a:schemeClr>
                </a:solidFill>
                <a:latin typeface="Book Antiqua" panose="02040602050305030304" pitchFamily="18" charset="0"/>
              </a:rPr>
              <a:t>E’ stato </a:t>
            </a:r>
            <a:r>
              <a:rPr lang="it-IT" altLang="it-IT" sz="1500" i="1" dirty="0" err="1">
                <a:solidFill>
                  <a:schemeClr val="tx1">
                    <a:lumMod val="65000"/>
                    <a:lumOff val="35000"/>
                  </a:schemeClr>
                </a:solidFill>
                <a:latin typeface="Book Antiqua" panose="02040602050305030304" pitchFamily="18" charset="0"/>
              </a:rPr>
              <a:t>condivisibilmente</a:t>
            </a:r>
            <a:r>
              <a:rPr lang="it-IT" altLang="it-IT" sz="1500" i="1" dirty="0">
                <a:solidFill>
                  <a:schemeClr val="tx1">
                    <a:lumMod val="65000"/>
                    <a:lumOff val="35000"/>
                  </a:schemeClr>
                </a:solidFill>
                <a:latin typeface="Book Antiqua" panose="02040602050305030304" pitchFamily="18" charset="0"/>
              </a:rPr>
              <a:t> stabilito, al riguardo, che in sede di gara per l’aggiudicazione di un contratto pubblico, le soluzioni migliorative si differenziano dalle varianti perché le prime possono liberamente esplicarsi in tutti gli aspetti tecnici lasciati aperti a diverse soluzioni sulla base del progetto posto a base di gara ed oggetto di valutazione dal punto di vista tecnico, rimanendo comunque preclusa la modificabilità delle caratteristiche progettuali già stabilite dall’Amministrazione; le seconde, invece, si sostanziano in modifiche del progetto dal punto di vista tipologico, strutturale e funzionale, per la cui ammissibilità è necessaria una previa manifestazione di volontà della stazione appaltante, mediante preventiva previsione contenuta nel bando di gara e l’individuazione dei relativi requisiti minimi che segnano i limiti entro i quali l’opera proposta dal concorrente costituisce un </a:t>
            </a:r>
            <a:r>
              <a:rPr lang="it-IT" altLang="it-IT" sz="1500" i="1" dirty="0" err="1">
                <a:solidFill>
                  <a:schemeClr val="tx1">
                    <a:lumMod val="65000"/>
                    <a:lumOff val="35000"/>
                  </a:schemeClr>
                </a:solidFill>
                <a:latin typeface="Book Antiqua" panose="02040602050305030304" pitchFamily="18" charset="0"/>
              </a:rPr>
              <a:t>aliud</a:t>
            </a:r>
            <a:r>
              <a:rPr lang="it-IT" altLang="it-IT" sz="1500" i="1" dirty="0">
                <a:solidFill>
                  <a:schemeClr val="tx1">
                    <a:lumMod val="65000"/>
                    <a:lumOff val="35000"/>
                  </a:schemeClr>
                </a:solidFill>
                <a:latin typeface="Book Antiqua" panose="02040602050305030304" pitchFamily="18" charset="0"/>
              </a:rPr>
              <a:t> rispetto a quella prefigurata dalla pubblica amministrazione: ne deriva che possono quindi essere considerate proposte migliorative tutte quelle precisazioni, integrazioni e migliorie che sono finalizzate a rendere il progetto prescelto meglio corrispondente alle esigenze della stazione appaltante, senza tuttavia alterare i caratteri essenziali delle prestazioni richieste (ex </a:t>
            </a:r>
            <a:r>
              <a:rPr lang="it-IT" altLang="it-IT" sz="1500" i="1" dirty="0" err="1">
                <a:solidFill>
                  <a:schemeClr val="tx1">
                    <a:lumMod val="65000"/>
                    <a:lumOff val="35000"/>
                  </a:schemeClr>
                </a:solidFill>
                <a:latin typeface="Book Antiqua" panose="02040602050305030304" pitchFamily="18" charset="0"/>
              </a:rPr>
              <a:t>multis</a:t>
            </a:r>
            <a:r>
              <a:rPr lang="it-IT" altLang="it-IT" sz="1500" i="1" dirty="0">
                <a:solidFill>
                  <a:schemeClr val="tx1">
                    <a:lumMod val="65000"/>
                    <a:lumOff val="35000"/>
                  </a:schemeClr>
                </a:solidFill>
                <a:latin typeface="Book Antiqua" panose="02040602050305030304" pitchFamily="18" charset="0"/>
              </a:rPr>
              <a:t>, Cons. Stato, V, 16 aprile 2014, n. 1923).</a:t>
            </a:r>
          </a:p>
          <a:p>
            <a:pPr lvl="0" algn="just"/>
            <a:endParaRPr lang="it-IT" altLang="it-IT" sz="1500" i="1" dirty="0">
              <a:solidFill>
                <a:schemeClr val="tx1">
                  <a:lumMod val="65000"/>
                  <a:lumOff val="35000"/>
                </a:schemeClr>
              </a:solidFill>
              <a:latin typeface="Book Antiqua" panose="02040602050305030304" pitchFamily="18" charset="0"/>
            </a:endParaRPr>
          </a:p>
          <a:p>
            <a:pPr lvl="0" algn="just"/>
            <a:r>
              <a:rPr lang="it-IT" altLang="it-IT" sz="1500" i="1" dirty="0">
                <a:solidFill>
                  <a:schemeClr val="tx1">
                    <a:lumMod val="65000"/>
                    <a:lumOff val="35000"/>
                  </a:schemeClr>
                </a:solidFill>
                <a:latin typeface="Book Antiqua" panose="02040602050305030304" pitchFamily="18" charset="0"/>
              </a:rPr>
              <a:t>Sono varianti migliorative le “modifiche del progetto dal punto di vista tipologico, strutturale e funzionale, per la cui ammissibilità è necessaria una previa manifestazione di volontà della stazione appaltante, mediante preventiva autorizzazione contenuta nel bando di gara e l’individuazione dei relativi requisiti minimi” (CGARS cit. , che richiama Cons. Stato, sez. V, 20 febbraio 2014, n. 814; Id., sez. V, 24 ottobre 2013, n. 5160).</a:t>
            </a:r>
            <a:endParaRPr kumimoji="0" lang="it-IT" altLang="it-IT" sz="1500" i="1" strike="noStrike" cap="none" normalizeH="0" baseline="0" dirty="0">
              <a:ln>
                <a:noFill/>
              </a:ln>
              <a:solidFill>
                <a:schemeClr val="tx1">
                  <a:lumMod val="65000"/>
                  <a:lumOff val="35000"/>
                </a:schemeClr>
              </a:solidFill>
              <a:effectLst/>
              <a:latin typeface="Book Antiqua" panose="02040602050305030304" pitchFamily="18" charset="0"/>
            </a:endParaRPr>
          </a:p>
        </p:txBody>
      </p:sp>
      <p:grpSp>
        <p:nvGrpSpPr>
          <p:cNvPr id="13" name="Google Shape;8913;p74">
            <a:extLst>
              <a:ext uri="{FF2B5EF4-FFF2-40B4-BE49-F238E27FC236}">
                <a16:creationId xmlns:a16="http://schemas.microsoft.com/office/drawing/2014/main" id="{858A3987-8775-4335-987C-2072267CE0DC}"/>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030A18A4-027A-4F7B-94C4-43E90EC370A6}"/>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FE735553-C1F5-46E0-A55C-2ADF66E8D541}"/>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730980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T.A.R. Potenza, Sez. I, 9 gennaio 2020, n. 36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413620" y="1229941"/>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799659" y="4348376"/>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374945" y="149317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374945" y="158612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688823" y="47020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688823" y="47950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15">
            <a:extLst>
              <a:ext uri="{FF2B5EF4-FFF2-40B4-BE49-F238E27FC236}">
                <a16:creationId xmlns:a16="http://schemas.microsoft.com/office/drawing/2014/main" id="{105BB40D-7E52-4969-A0BF-04A630B11C1A}"/>
              </a:ext>
            </a:extLst>
          </p:cNvPr>
          <p:cNvSpPr>
            <a:spLocks noChangeArrowheads="1"/>
          </p:cNvSpPr>
          <p:nvPr/>
        </p:nvSpPr>
        <p:spPr bwMode="auto">
          <a:xfrm>
            <a:off x="1089307" y="1414793"/>
            <a:ext cx="10013386"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it-IT" altLang="it-IT" sz="1500" b="1" dirty="0">
                <a:solidFill>
                  <a:schemeClr val="tx1">
                    <a:lumMod val="65000"/>
                    <a:lumOff val="35000"/>
                  </a:schemeClr>
                </a:solidFill>
                <a:latin typeface="Book Antiqua" panose="02040602050305030304" pitchFamily="18" charset="0"/>
              </a:rPr>
              <a:t>LIMITI ALLO IUS VARIANDI</a:t>
            </a:r>
          </a:p>
          <a:p>
            <a:pPr lvl="0" algn="ctr"/>
            <a:endParaRPr lang="it-IT" altLang="it-IT" sz="1500" b="1" dirty="0">
              <a:solidFill>
                <a:schemeClr val="tx1">
                  <a:lumMod val="65000"/>
                  <a:lumOff val="35000"/>
                </a:schemeClr>
              </a:solidFill>
              <a:latin typeface="Book Antiqua" panose="02040602050305030304" pitchFamily="18" charset="0"/>
            </a:endParaRPr>
          </a:p>
          <a:p>
            <a:pPr lvl="0" algn="just"/>
            <a:r>
              <a:rPr lang="it-IT" altLang="it-IT" sz="1500" i="1" dirty="0">
                <a:solidFill>
                  <a:schemeClr val="tx1">
                    <a:lumMod val="65000"/>
                    <a:lumOff val="35000"/>
                  </a:schemeClr>
                </a:solidFill>
                <a:latin typeface="Book Antiqua" panose="02040602050305030304" pitchFamily="18" charset="0"/>
              </a:rPr>
              <a:t>Ora, secondo un consolidato indirizzo giurisprudenziale, in materia di gare pubbliche da aggiudicarsi con il criterio dell’offerta economicamente più vantaggiosa, </a:t>
            </a:r>
            <a:r>
              <a:rPr lang="it-IT" altLang="it-IT" sz="1500" b="1" i="1" u="sng" dirty="0">
                <a:solidFill>
                  <a:schemeClr val="tx1">
                    <a:lumMod val="65000"/>
                    <a:lumOff val="35000"/>
                  </a:schemeClr>
                </a:solidFill>
                <a:latin typeface="Book Antiqua" panose="02040602050305030304" pitchFamily="18" charset="0"/>
              </a:rPr>
              <a:t>le soluzioni migliorative si differenziano dalle varianti: le prime possono liberamente esplicarsi in tutti gli aspetti tecnici lasciati aperti a diverse soluzioni sulla base del progetto posto a base di gara ed oggetto di valutazione dal punto di vista tecnico, salva la immodificabilità delle caratteristiche progettuali già stabilite dall’Amministrazione; le seconde, invece, si sostanziano in modifiche del progetto dal punto di vista tipologico, strutturale e funzionale, per la cui ammissibilità è necessaria una previa manifestazione di volontà della stazione appaltante, mediante preventiva autorizzazione contenuta nel bando di gara e l’individuazione dei relativi requisiti minimi che segnano i limiti entro i quali l’opera proposta dal concorrente costituisce un </a:t>
            </a:r>
            <a:r>
              <a:rPr lang="it-IT" altLang="it-IT" sz="1500" b="1" i="1" u="sng" dirty="0" err="1">
                <a:solidFill>
                  <a:schemeClr val="tx1">
                    <a:lumMod val="65000"/>
                    <a:lumOff val="35000"/>
                  </a:schemeClr>
                </a:solidFill>
                <a:latin typeface="Book Antiqua" panose="02040602050305030304" pitchFamily="18" charset="0"/>
              </a:rPr>
              <a:t>aliud</a:t>
            </a:r>
            <a:r>
              <a:rPr lang="it-IT" altLang="it-IT" sz="1500" b="1" i="1" u="sng" dirty="0">
                <a:solidFill>
                  <a:schemeClr val="tx1">
                    <a:lumMod val="65000"/>
                    <a:lumOff val="35000"/>
                  </a:schemeClr>
                </a:solidFill>
                <a:latin typeface="Book Antiqua" panose="02040602050305030304" pitchFamily="18" charset="0"/>
              </a:rPr>
              <a:t> rispetto a quella prefigurata dalla stazione appaltante </a:t>
            </a:r>
            <a:r>
              <a:rPr lang="it-IT" altLang="it-IT" sz="1500" i="1" dirty="0">
                <a:solidFill>
                  <a:schemeClr val="tx1">
                    <a:lumMod val="65000"/>
                    <a:lumOff val="35000"/>
                  </a:schemeClr>
                </a:solidFill>
                <a:latin typeface="Book Antiqua" panose="02040602050305030304" pitchFamily="18" charset="0"/>
              </a:rPr>
              <a:t>(Cons. Stato, sez. V, 20 febbraio 2014, n. 814; id., sez. V, 24 ottobre 2013, n. 5160). E’ stato anche puntualizzato che le varianti progettuali migliorative riguardanti le modalità esecutive dell’opera sono ammesse, purché non si traducano in una diversa ideazione dell’oggetto del contratto (Cons. Stato, sez. V, 17 settembre 2012, n. 4916).</a:t>
            </a:r>
            <a:endParaRPr kumimoji="0" lang="it-IT" altLang="it-IT" sz="1500" i="1" strike="noStrike" cap="none" normalizeH="0" baseline="0" dirty="0">
              <a:ln>
                <a:noFill/>
              </a:ln>
              <a:solidFill>
                <a:schemeClr val="tx1">
                  <a:lumMod val="65000"/>
                  <a:lumOff val="35000"/>
                </a:schemeClr>
              </a:solidFill>
              <a:effectLst/>
              <a:latin typeface="Book Antiqua" panose="02040602050305030304" pitchFamily="18" charset="0"/>
            </a:endParaRPr>
          </a:p>
        </p:txBody>
      </p:sp>
      <p:grpSp>
        <p:nvGrpSpPr>
          <p:cNvPr id="13" name="Google Shape;8913;p74">
            <a:extLst>
              <a:ext uri="{FF2B5EF4-FFF2-40B4-BE49-F238E27FC236}">
                <a16:creationId xmlns:a16="http://schemas.microsoft.com/office/drawing/2014/main" id="{11521827-C6D8-4AAE-9EC8-941005F7AB10}"/>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DB4EB824-3A5A-4061-A6A1-4A5D8EDA8CE7}"/>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4BB6F1AD-8E82-4A9A-9481-3625096E3087}"/>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56093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186953" y="6137504"/>
            <a:ext cx="5818093" cy="261610"/>
          </a:xfrm>
          <a:prstGeom prst="rect">
            <a:avLst/>
          </a:prstGeom>
          <a:noFill/>
        </p:spPr>
        <p:txBody>
          <a:bodyPr wrap="square" rtlCol="0">
            <a:spAutoFit/>
          </a:bodyPr>
          <a:lstStyle/>
          <a:p>
            <a:pPr algn="ctr"/>
            <a:r>
              <a:rPr lang="pt-BR" sz="1100" dirty="0">
                <a:solidFill>
                  <a:schemeClr val="tx1">
                    <a:lumMod val="75000"/>
                    <a:lumOff val="25000"/>
                  </a:schemeClr>
                </a:solidFill>
                <a:latin typeface="Bookman Old Style" panose="02050604050505020204" pitchFamily="18" charset="0"/>
              </a:rPr>
              <a:t>Fonte https://www.bosettiegatti.eu/info/norme/statali/2016_0050.htm</a:t>
            </a:r>
          </a:p>
        </p:txBody>
      </p:sp>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18102" y="54802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18102" y="55732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3162AD86-BFFF-4BF8-9637-9922A0964F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56"/>
          <a:stretch/>
        </p:blipFill>
        <p:spPr bwMode="auto">
          <a:xfrm>
            <a:off x="1095552" y="1855695"/>
            <a:ext cx="10000895" cy="290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24897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36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10610" y="1665451"/>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91304" y="3241773"/>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77955" y="19286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77955" y="202163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80468" y="359545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80468" y="368840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2013558" y="1920514"/>
            <a:ext cx="8496300" cy="1184940"/>
          </a:xfrm>
          <a:prstGeom prst="rect">
            <a:avLst/>
          </a:prstGeom>
          <a:noFill/>
        </p:spPr>
        <p:txBody>
          <a:bodyPr wrap="square" rtlCol="0">
            <a:spAutoFit/>
          </a:bodyPr>
          <a:lstStyle/>
          <a:p>
            <a:pPr algn="just"/>
            <a:endParaRPr lang="it-IT" sz="1500" i="1" dirty="0">
              <a:solidFill>
                <a:schemeClr val="tx1">
                  <a:lumMod val="65000"/>
                  <a:lumOff val="35000"/>
                </a:schemeClr>
              </a:solidFill>
              <a:latin typeface="Bookman Old Style" panose="02050604050505020204" pitchFamily="18" charset="0"/>
            </a:endParaRPr>
          </a:p>
          <a:p>
            <a:pPr algn="just"/>
            <a:r>
              <a:rPr lang="it-IT" sz="1400" i="1" dirty="0">
                <a:solidFill>
                  <a:schemeClr val="tx1">
                    <a:lumMod val="65000"/>
                    <a:lumOff val="35000"/>
                  </a:schemeClr>
                </a:solidFill>
                <a:latin typeface="Bookman Old Style" panose="02050604050505020204" pitchFamily="18" charset="0"/>
              </a:rPr>
              <a:t>9-bis. </a:t>
            </a:r>
            <a:r>
              <a:rPr lang="it-IT" sz="1400" b="1" i="1" dirty="0">
                <a:solidFill>
                  <a:schemeClr val="tx1">
                    <a:lumMod val="65000"/>
                    <a:lumOff val="35000"/>
                  </a:schemeClr>
                </a:solidFill>
                <a:latin typeface="Bookman Old Style" panose="02050604050505020204" pitchFamily="18" charset="0"/>
              </a:rPr>
              <a:t>Fatto salvo quanto previsto all’articolo 95, comma 3, le stazioni appaltanti procedono all’aggiudicazione dei contratti di cui al presente articolo sulla base del criterio del minor prezzo ovvero sulla base del criterio dell’offerta economicamente più vantaggiosa.</a:t>
            </a:r>
          </a:p>
        </p:txBody>
      </p:sp>
    </p:spTree>
    <p:extLst>
      <p:ext uri="{BB962C8B-B14F-4D97-AF65-F5344CB8AC3E}">
        <p14:creationId xmlns:p14="http://schemas.microsoft.com/office/powerpoint/2010/main" val="299044319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216D8384-F6AD-4ADB-852E-DD23172D9C29}"/>
              </a:ext>
            </a:extLst>
          </p:cNvPr>
          <p:cNvSpPr txBox="1"/>
          <p:nvPr/>
        </p:nvSpPr>
        <p:spPr>
          <a:xfrm>
            <a:off x="2205486" y="3130674"/>
            <a:ext cx="2674189"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06</a:t>
            </a:r>
          </a:p>
        </p:txBody>
      </p:sp>
      <p:sp>
        <p:nvSpPr>
          <p:cNvPr id="4" name="CasellaDiTesto 3">
            <a:extLst>
              <a:ext uri="{FF2B5EF4-FFF2-40B4-BE49-F238E27FC236}">
                <a16:creationId xmlns:a16="http://schemas.microsoft.com/office/drawing/2014/main" id="{231BCED6-E0F8-4E01-9E2B-6989473620EE}"/>
              </a:ext>
            </a:extLst>
          </p:cNvPr>
          <p:cNvSpPr txBox="1"/>
          <p:nvPr/>
        </p:nvSpPr>
        <p:spPr>
          <a:xfrm>
            <a:off x="5091953" y="3550051"/>
            <a:ext cx="3617852" cy="1477328"/>
          </a:xfrm>
          <a:prstGeom prst="rect">
            <a:avLst/>
          </a:prstGeom>
          <a:noFill/>
        </p:spPr>
        <p:txBody>
          <a:bodyPr wrap="square" rtlCol="0">
            <a:spAutoFit/>
          </a:bodyPr>
          <a:lstStyle/>
          <a:p>
            <a:r>
              <a:rPr lang="it-IT" sz="3000" b="1" dirty="0">
                <a:solidFill>
                  <a:schemeClr val="tx1">
                    <a:lumMod val="65000"/>
                    <a:lumOff val="35000"/>
                  </a:schemeClr>
                </a:solidFill>
                <a:latin typeface="Bookman Old Style" panose="02050604050505020204" pitchFamily="18" charset="0"/>
              </a:rPr>
              <a:t>IL PROCEDIMENTO</a:t>
            </a:r>
          </a:p>
          <a:p>
            <a:r>
              <a:rPr lang="it-IT" sz="3000" b="1" dirty="0">
                <a:solidFill>
                  <a:schemeClr val="tx1">
                    <a:lumMod val="65000"/>
                    <a:lumOff val="35000"/>
                  </a:schemeClr>
                </a:solidFill>
                <a:latin typeface="Bookman Old Style" panose="02050604050505020204" pitchFamily="18" charset="0"/>
              </a:rPr>
              <a:t>COMPETITIVO</a:t>
            </a:r>
          </a:p>
        </p:txBody>
      </p:sp>
      <p:grpSp>
        <p:nvGrpSpPr>
          <p:cNvPr id="20" name="Google Shape;8800;p74">
            <a:extLst>
              <a:ext uri="{FF2B5EF4-FFF2-40B4-BE49-F238E27FC236}">
                <a16:creationId xmlns:a16="http://schemas.microsoft.com/office/drawing/2014/main" id="{4FDEBEB4-F5F1-4696-B153-AE6F21CBDFF4}"/>
              </a:ext>
            </a:extLst>
          </p:cNvPr>
          <p:cNvGrpSpPr/>
          <p:nvPr/>
        </p:nvGrpSpPr>
        <p:grpSpPr>
          <a:xfrm>
            <a:off x="5643716" y="1759806"/>
            <a:ext cx="904568" cy="911676"/>
            <a:chOff x="3599700" y="1954475"/>
            <a:chExt cx="296175" cy="295400"/>
          </a:xfrm>
          <a:solidFill>
            <a:schemeClr val="tx1">
              <a:lumMod val="65000"/>
              <a:lumOff val="35000"/>
            </a:schemeClr>
          </a:solidFill>
        </p:grpSpPr>
        <p:sp>
          <p:nvSpPr>
            <p:cNvPr id="21" name="Google Shape;8801;p74">
              <a:extLst>
                <a:ext uri="{FF2B5EF4-FFF2-40B4-BE49-F238E27FC236}">
                  <a16:creationId xmlns:a16="http://schemas.microsoft.com/office/drawing/2014/main" id="{DE3F75B6-E7E9-4EB8-BAC7-8E6516EA235D}"/>
                </a:ext>
              </a:extLst>
            </p:cNvPr>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8802;p74">
              <a:extLst>
                <a:ext uri="{FF2B5EF4-FFF2-40B4-BE49-F238E27FC236}">
                  <a16:creationId xmlns:a16="http://schemas.microsoft.com/office/drawing/2014/main" id="{CB638A5C-0F0A-4A07-8E2F-E183E3172D9C}"/>
                </a:ext>
              </a:extLst>
            </p:cNvPr>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803;p74">
              <a:extLst>
                <a:ext uri="{FF2B5EF4-FFF2-40B4-BE49-F238E27FC236}">
                  <a16:creationId xmlns:a16="http://schemas.microsoft.com/office/drawing/2014/main" id="{C24F7183-7C95-4525-AC40-A8EC047E036D}"/>
                </a:ext>
              </a:extLst>
            </p:cNvPr>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865978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231BCED6-E0F8-4E01-9E2B-6989473620EE}"/>
              </a:ext>
            </a:extLst>
          </p:cNvPr>
          <p:cNvSpPr txBox="1"/>
          <p:nvPr/>
        </p:nvSpPr>
        <p:spPr>
          <a:xfrm>
            <a:off x="3482196" y="3550051"/>
            <a:ext cx="5464579" cy="553998"/>
          </a:xfrm>
          <a:prstGeom prst="rect">
            <a:avLst/>
          </a:prstGeom>
          <a:noFill/>
        </p:spPr>
        <p:txBody>
          <a:bodyPr wrap="square" rtlCol="0">
            <a:spAutoFit/>
          </a:bodyPr>
          <a:lstStyle/>
          <a:p>
            <a:pPr algn="ctr"/>
            <a:r>
              <a:rPr lang="it-IT" sz="3000" b="1" dirty="0">
                <a:solidFill>
                  <a:schemeClr val="tx1">
                    <a:lumMod val="65000"/>
                    <a:lumOff val="35000"/>
                  </a:schemeClr>
                </a:solidFill>
                <a:latin typeface="Bookman Old Style" panose="02050604050505020204" pitchFamily="18" charset="0"/>
              </a:rPr>
              <a:t>LE GARANZIE</a:t>
            </a:r>
          </a:p>
        </p:txBody>
      </p:sp>
    </p:spTree>
    <p:extLst>
      <p:ext uri="{BB962C8B-B14F-4D97-AF65-F5344CB8AC3E}">
        <p14:creationId xmlns:p14="http://schemas.microsoft.com/office/powerpoint/2010/main" val="27883352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4">
            <a:extLst>
              <a:ext uri="{FF2B5EF4-FFF2-40B4-BE49-F238E27FC236}">
                <a16:creationId xmlns:a16="http://schemas.microsoft.com/office/drawing/2014/main" id="{ED9E2241-0290-4F66-B93B-3AF6FC71F69A}"/>
              </a:ext>
            </a:extLst>
          </p:cNvPr>
          <p:cNvGraphicFramePr>
            <a:graphicFrameLocks noGrp="1"/>
          </p:cNvGraphicFramePr>
          <p:nvPr>
            <p:extLst>
              <p:ext uri="{D42A27DB-BD31-4B8C-83A1-F6EECF244321}">
                <p14:modId xmlns:p14="http://schemas.microsoft.com/office/powerpoint/2010/main" val="2059340714"/>
              </p:ext>
            </p:extLst>
          </p:nvPr>
        </p:nvGraphicFramePr>
        <p:xfrm>
          <a:off x="2032000" y="252941"/>
          <a:ext cx="8128000" cy="6365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401087616"/>
                    </a:ext>
                  </a:extLst>
                </a:gridCol>
                <a:gridCol w="4064000">
                  <a:extLst>
                    <a:ext uri="{9D8B030D-6E8A-4147-A177-3AD203B41FA5}">
                      <a16:colId xmlns:a16="http://schemas.microsoft.com/office/drawing/2014/main" val="3149664776"/>
                    </a:ext>
                  </a:extLst>
                </a:gridCol>
              </a:tblGrid>
              <a:tr h="370840">
                <a:tc gridSpan="2">
                  <a:txBody>
                    <a:bodyPr/>
                    <a:lstStyle/>
                    <a:p>
                      <a:pPr algn="ctr"/>
                      <a:r>
                        <a:rPr lang="it-IT" sz="1500" dirty="0">
                          <a:solidFill>
                            <a:schemeClr val="tx1">
                              <a:lumMod val="65000"/>
                              <a:lumOff val="35000"/>
                            </a:schemeClr>
                          </a:solidFill>
                          <a:latin typeface="Book Antiqua" panose="02040602050305030304" pitchFamily="18" charset="0"/>
                        </a:rPr>
                        <a:t>TIPI DI GARANZIE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4992022"/>
                  </a:ext>
                </a:extLst>
              </a:tr>
              <a:tr h="370840">
                <a:tc>
                  <a:txBody>
                    <a:bodyPr/>
                    <a:lstStyle/>
                    <a:p>
                      <a:pPr algn="ctr"/>
                      <a:r>
                        <a:rPr lang="it-IT" sz="1500" dirty="0">
                          <a:solidFill>
                            <a:schemeClr val="tx1">
                              <a:lumMod val="65000"/>
                              <a:lumOff val="35000"/>
                            </a:schemeClr>
                          </a:solidFill>
                          <a:latin typeface="Book Antiqua" panose="02040602050305030304" pitchFamily="18" charset="0"/>
                        </a:rPr>
                        <a:t>PROVVISORIA (art. 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lumMod val="65000"/>
                              <a:lumOff val="35000"/>
                            </a:schemeClr>
                          </a:solidFill>
                          <a:latin typeface="Book Antiqua" panose="02040602050305030304" pitchFamily="18" charset="0"/>
                        </a:rPr>
                        <a:t>DEFINITIVA (art. 103)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620084"/>
                  </a:ext>
                </a:extLst>
              </a:tr>
              <a:tr h="370840">
                <a:tc>
                  <a:txBody>
                    <a:bodyPr/>
                    <a:lstStyle/>
                    <a:p>
                      <a:pPr marL="0" indent="0" algn="just">
                        <a:buNone/>
                      </a:pPr>
                      <a:r>
                        <a:rPr lang="it-IT" altLang="it-IT" sz="1200" i="1" dirty="0">
                          <a:solidFill>
                            <a:schemeClr val="tx1">
                              <a:lumMod val="65000"/>
                              <a:lumOff val="35000"/>
                            </a:schemeClr>
                          </a:solidFill>
                          <a:latin typeface="Book Antiqua" panose="02040602050305030304" pitchFamily="18" charset="0"/>
                        </a:rPr>
                        <a:t>1. L'offerta è corredata da una garanzia fideiussoria, denominata "</a:t>
                      </a:r>
                      <a:r>
                        <a:rPr lang="it-IT" altLang="it-IT" sz="1200" b="1" i="1" dirty="0">
                          <a:solidFill>
                            <a:schemeClr val="tx1">
                              <a:lumMod val="65000"/>
                              <a:lumOff val="35000"/>
                            </a:schemeClr>
                          </a:solidFill>
                          <a:latin typeface="Book Antiqua" panose="02040602050305030304" pitchFamily="18" charset="0"/>
                        </a:rPr>
                        <a:t>garanzia provvisoria</a:t>
                      </a:r>
                      <a:r>
                        <a:rPr lang="it-IT" altLang="it-IT" sz="1200" i="1" dirty="0">
                          <a:solidFill>
                            <a:schemeClr val="tx1">
                              <a:lumMod val="65000"/>
                              <a:lumOff val="35000"/>
                            </a:schemeClr>
                          </a:solidFill>
                          <a:latin typeface="Book Antiqua" panose="02040602050305030304" pitchFamily="18" charset="0"/>
                        </a:rPr>
                        <a:t>" pari al 2 per cento del prezzo base indicato nel bando o nell'invito, sotto forma di cauzione o di fideiussione, a scelta dell'offerente.</a:t>
                      </a:r>
                    </a:p>
                    <a:p>
                      <a:pPr lvl="0" algn="just"/>
                      <a:r>
                        <a:rPr lang="it-IT" altLang="it-IT" sz="1200" i="1" dirty="0">
                          <a:solidFill>
                            <a:schemeClr val="tx1">
                              <a:lumMod val="65000"/>
                              <a:lumOff val="35000"/>
                            </a:schemeClr>
                          </a:solidFill>
                          <a:latin typeface="Book Antiqua" panose="02040602050305030304" pitchFamily="18" charset="0"/>
                        </a:rPr>
                        <a:t>...</a:t>
                      </a:r>
                    </a:p>
                    <a:p>
                      <a:pPr lvl="0" algn="just"/>
                      <a:r>
                        <a:rPr lang="it-IT" altLang="it-IT" sz="1200" i="1" dirty="0">
                          <a:solidFill>
                            <a:schemeClr val="tx1">
                              <a:lumMod val="65000"/>
                              <a:lumOff val="35000"/>
                            </a:schemeClr>
                          </a:solidFill>
                          <a:latin typeface="Book Antiqua" panose="02040602050305030304" pitchFamily="18" charset="0"/>
                        </a:rPr>
                        <a:t>4. La garanzia deve prevedere espressamente la rinuncia al beneficio della preventiva escussione del debitore principale, la rinuncia all'eccezione di cui all'articolo 1957, secondo comma, del codice civile nonché l'operatività della garanzia medesima entro quindici giorni, a semplice richiesta scritta della stazione appaltante.</a:t>
                      </a:r>
                    </a:p>
                    <a:p>
                      <a:pPr lvl="0" algn="just"/>
                      <a:r>
                        <a:rPr lang="it-IT" altLang="it-IT" sz="1200" i="1" dirty="0">
                          <a:solidFill>
                            <a:schemeClr val="tx1">
                              <a:lumMod val="65000"/>
                              <a:lumOff val="35000"/>
                            </a:schemeClr>
                          </a:solidFill>
                          <a:latin typeface="Book Antiqua" panose="02040602050305030304" pitchFamily="18" charset="0"/>
                        </a:rPr>
                        <a:t>5. La garanzia deve avere efficacia per almeno centottanta giorni dalla data di presentazione dell'offerta. Il bando o l'invito possono richiedere una garanzia con termine di validità maggiore o minore, in relazione alla durata presumibile del procedimento, e possono altresì prescrivere che l'offerta sia corredata dall'impegno del garante a rinnovare la garanzia, su richiesta della stazione appaltante nel corso della procedura, per la durata indicata nel bando, nel caso in cui al momento della sua scadenza non sia ancora intervenuta l'aggiudicazione.</a:t>
                      </a:r>
                    </a:p>
                    <a:p>
                      <a:pPr lvl="0" algn="just"/>
                      <a:r>
                        <a:rPr lang="it-IT" altLang="it-IT" sz="1200" i="1" dirty="0">
                          <a:solidFill>
                            <a:schemeClr val="tx1">
                              <a:lumMod val="65000"/>
                              <a:lumOff val="35000"/>
                            </a:schemeClr>
                          </a:solidFill>
                          <a:latin typeface="Book Antiqua" panose="02040602050305030304" pitchFamily="18" charset="0"/>
                        </a:rPr>
                        <a:t>6. La garanzia copre la mancata sottoscrizione del contratto dopo l'aggiudicazione dovuta ad ogni fatto riconducibile all'affidatario o all'adozione di informazione antimafia interdittiva emessa ai sensi degli articoli 84 e 91 del decreto legislativo 6 settembre 2011, n. 159; la garanzia è svincolata automaticamente al momento della sottoscrizione del contratto.</a:t>
                      </a:r>
                    </a:p>
                    <a:p>
                      <a:pPr lvl="0" algn="just"/>
                      <a:endParaRPr lang="it-IT" altLang="it-IT" sz="1200" i="1" dirty="0">
                        <a:solidFill>
                          <a:schemeClr val="tx1">
                            <a:lumMod val="65000"/>
                            <a:lumOff val="35000"/>
                          </a:schemeClr>
                        </a:solidFill>
                        <a:latin typeface="Book Antiqua" panose="02040602050305030304" pitchFamily="18" charset="0"/>
                      </a:endParaRPr>
                    </a:p>
                    <a:p>
                      <a:pPr lvl="0" algn="just"/>
                      <a:endParaRPr lang="it-IT" altLang="it-IT" sz="1200" i="1" dirty="0">
                        <a:solidFill>
                          <a:schemeClr val="tx1">
                            <a:lumMod val="65000"/>
                            <a:lumOff val="35000"/>
                          </a:schemeClr>
                        </a:solidFill>
                        <a:latin typeface="Book Antiqua" panose="02040602050305030304" pitchFamily="18" charset="0"/>
                      </a:endParaRPr>
                    </a:p>
                    <a:p>
                      <a:endParaRPr lang="it-IT" sz="1500" dirty="0">
                        <a:solidFill>
                          <a:schemeClr val="tx1">
                            <a:lumMod val="65000"/>
                            <a:lumOff val="35000"/>
                          </a:schemeClr>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it-IT" sz="1200" i="1" dirty="0">
                          <a:solidFill>
                            <a:schemeClr val="tx1">
                              <a:lumMod val="65000"/>
                              <a:lumOff val="35000"/>
                            </a:schemeClr>
                          </a:solidFill>
                          <a:latin typeface="Book Antiqua" panose="02040602050305030304" pitchFamily="18" charset="0"/>
                        </a:rPr>
                        <a:t>1. L'appaltatore per la sottoscrizione del contratto deve costituire una garanzia, denominata "garanzia definitiva" a sua scelta sotto forma di cauzione o fideiussione con le modalità di cui all'articolo 93, commi 2 e 3, pari al 10 per cento dell'importo contrattuale e tale obbligazione è indicata negli atti e documenti a base di affidamento di lavori, di servizi e di forniture. </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altLang="it-IT" sz="1200" i="1" dirty="0">
                          <a:solidFill>
                            <a:schemeClr val="tx1">
                              <a:lumMod val="65000"/>
                              <a:lumOff val="35000"/>
                            </a:schemeClr>
                          </a:solidFill>
                          <a:latin typeface="Book Antiqua" panose="02040602050305030304" pitchFamily="18" charset="0"/>
                        </a:rPr>
                        <a:t>2. Le stazioni appaltanti hanno il diritto di valersi della cauzione, nei limiti dell'importo massimo garantito, per l'eventuale maggiore spesa sostenuta per il completamento dei lavori, servizi o forniture nel caso di risoluzione del contratto disposta in danno dell'esecutore e hanno il diritto di valersi della cauzione per provvedere al pagamento di quanto dovuto dall'esecutore per le inadempienze derivanti dalla inosservanza di norme e prescrizioni dei contratti collettivi, delle leggi e dei regolamenti sulla tutela, protezione, assicurazione, assistenza e sicurezza fisica dei lavoratori comunque presenti in cantiere o nei luoghi dove viene prestato il servizio nei casi di appalti di servizi. Le stazioni appaltanti possono incamerare la garanzia per provvedere al pagamento di quanto dovuto dal soggetto aggiudicatario per le inadempienze derivanti dalla inosservanza di norme e prescrizioni dei contratti collettivi, delle leggi e dei regolamenti sulla tutela, protezione, assicurazione, assistenza e sicurezza fisica dei lavoratori addetti all'esecuzione dell'appalto.</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altLang="it-IT" sz="1200" i="1" dirty="0">
                          <a:solidFill>
                            <a:schemeClr val="tx1">
                              <a:lumMod val="65000"/>
                              <a:lumOff val="35000"/>
                            </a:schemeClr>
                          </a:solidFill>
                          <a:latin typeface="Book Antiqua" panose="02040602050305030304" pitchFamily="18" charset="0"/>
                        </a:rPr>
                        <a:t>3. La mancata costituzione della garanzia di cui al comma 1 determina la decadenza dell'affidamento e l'acquisizione della cauzione provvisoria presentata in sede di offerta da parte della stazione appaltante, che aggiudica l'appalto o la concessione al concorrente che segue nella graduatoria.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88567"/>
                  </a:ext>
                </a:extLst>
              </a:tr>
            </a:tbl>
          </a:graphicData>
        </a:graphic>
      </p:graphicFrame>
      <p:sp>
        <p:nvSpPr>
          <p:cNvPr id="6" name="CasellaDiTesto 5">
            <a:extLst>
              <a:ext uri="{FF2B5EF4-FFF2-40B4-BE49-F238E27FC236}">
                <a16:creationId xmlns:a16="http://schemas.microsoft.com/office/drawing/2014/main" id="{B14E287A-5AE7-4603-A488-9EFE9F75B0CD}"/>
              </a:ext>
            </a:extLst>
          </p:cNvPr>
          <p:cNvSpPr txBox="1"/>
          <p:nvPr/>
        </p:nvSpPr>
        <p:spPr>
          <a:xfrm>
            <a:off x="2564439" y="6051061"/>
            <a:ext cx="2912366" cy="553998"/>
          </a:xfrm>
          <a:prstGeom prst="rect">
            <a:avLst/>
          </a:prstGeom>
          <a:noFill/>
          <a:ln>
            <a:solidFill>
              <a:schemeClr val="tx1">
                <a:lumMod val="65000"/>
                <a:lumOff val="35000"/>
              </a:schemeClr>
            </a:solidFill>
          </a:ln>
        </p:spPr>
        <p:txBody>
          <a:bodyPr wrap="square" rtlCol="0">
            <a:spAutoFit/>
          </a:bodyPr>
          <a:lstStyle/>
          <a:p>
            <a:r>
              <a:rPr lang="it-IT" altLang="it-IT" sz="1000" b="1" i="1" dirty="0">
                <a:solidFill>
                  <a:schemeClr val="tx1">
                    <a:lumMod val="65000"/>
                    <a:lumOff val="35000"/>
                  </a:schemeClr>
                </a:solidFill>
                <a:latin typeface="Book Antiqua" panose="02040602050305030304" pitchFamily="18" charset="0"/>
              </a:rPr>
              <a:t>Per le procedure indette entro il 31 luglio 2021 si veda l'esenzione dalla garanzia provvisoria ai sensi dell'art. 1 del decreto-legge n. 76 del 2020</a:t>
            </a:r>
          </a:p>
        </p:txBody>
      </p:sp>
    </p:spTree>
    <p:extLst>
      <p:ext uri="{BB962C8B-B14F-4D97-AF65-F5344CB8AC3E}">
        <p14:creationId xmlns:p14="http://schemas.microsoft.com/office/powerpoint/2010/main" val="281295292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4">
            <a:extLst>
              <a:ext uri="{FF2B5EF4-FFF2-40B4-BE49-F238E27FC236}">
                <a16:creationId xmlns:a16="http://schemas.microsoft.com/office/drawing/2014/main" id="{ED9E2241-0290-4F66-B93B-3AF6FC71F69A}"/>
              </a:ext>
            </a:extLst>
          </p:cNvPr>
          <p:cNvGraphicFramePr>
            <a:graphicFrameLocks noGrp="1"/>
          </p:cNvGraphicFramePr>
          <p:nvPr>
            <p:extLst>
              <p:ext uri="{D42A27DB-BD31-4B8C-83A1-F6EECF244321}">
                <p14:modId xmlns:p14="http://schemas.microsoft.com/office/powerpoint/2010/main" val="1732324258"/>
              </p:ext>
            </p:extLst>
          </p:nvPr>
        </p:nvGraphicFramePr>
        <p:xfrm>
          <a:off x="2032000" y="252941"/>
          <a:ext cx="8128000" cy="59994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401087616"/>
                    </a:ext>
                  </a:extLst>
                </a:gridCol>
                <a:gridCol w="4064000">
                  <a:extLst>
                    <a:ext uri="{9D8B030D-6E8A-4147-A177-3AD203B41FA5}">
                      <a16:colId xmlns:a16="http://schemas.microsoft.com/office/drawing/2014/main" val="3149664776"/>
                    </a:ext>
                  </a:extLst>
                </a:gridCol>
              </a:tblGrid>
              <a:tr h="370840">
                <a:tc gridSpan="2">
                  <a:txBody>
                    <a:bodyPr/>
                    <a:lstStyle/>
                    <a:p>
                      <a:pPr algn="ctr"/>
                      <a:r>
                        <a:rPr lang="it-IT" sz="1500" dirty="0">
                          <a:solidFill>
                            <a:schemeClr val="tx1">
                              <a:lumMod val="65000"/>
                              <a:lumOff val="35000"/>
                            </a:schemeClr>
                          </a:solidFill>
                          <a:latin typeface="Book Antiqua" panose="02040602050305030304" pitchFamily="18" charset="0"/>
                        </a:rPr>
                        <a:t>TIPI DI GARANZIE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4992022"/>
                  </a:ext>
                </a:extLst>
              </a:tr>
              <a:tr h="370840">
                <a:tc>
                  <a:txBody>
                    <a:bodyPr/>
                    <a:lstStyle/>
                    <a:p>
                      <a:pPr algn="ctr"/>
                      <a:r>
                        <a:rPr lang="it-IT" sz="1500" dirty="0">
                          <a:solidFill>
                            <a:schemeClr val="tx1">
                              <a:lumMod val="65000"/>
                              <a:lumOff val="35000"/>
                            </a:schemeClr>
                          </a:solidFill>
                          <a:latin typeface="Book Antiqua" panose="02040602050305030304" pitchFamily="18" charset="0"/>
                        </a:rPr>
                        <a:t>PROVVISORIA (art. 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lumMod val="65000"/>
                              <a:lumOff val="35000"/>
                            </a:schemeClr>
                          </a:solidFill>
                          <a:latin typeface="Book Antiqua" panose="02040602050305030304" pitchFamily="18" charset="0"/>
                        </a:rPr>
                        <a:t>DEFINITIVA (art. 103)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620084"/>
                  </a:ext>
                </a:extLst>
              </a:tr>
              <a:tr h="370840">
                <a:tc>
                  <a:txBody>
                    <a:bodyPr/>
                    <a:lstStyle/>
                    <a:p>
                      <a:pPr lvl="0" algn="just"/>
                      <a:r>
                        <a:rPr lang="it-IT" altLang="it-IT" sz="1200" i="1" dirty="0">
                          <a:solidFill>
                            <a:schemeClr val="tx1">
                              <a:lumMod val="65000"/>
                              <a:lumOff val="35000"/>
                            </a:schemeClr>
                          </a:solidFill>
                          <a:latin typeface="Book Antiqua" panose="02040602050305030304" pitchFamily="18" charset="0"/>
                        </a:rPr>
                        <a:t>8. L'offerta è altresì corredata, a pena di esclusione, dall'impegno di un fideiussore, anche diverso da quello che ha rilasciato la garanzia provvisoria, a rilasciare la garanzia fideiussoria per l'esecuzione del contratto, di cui agli articoli 103 e 104, qualora l'offerente risultasse affidatario. Il presente comma non si applica alle microimprese, piccole e medie imprese e ai raggruppamenti temporanei o consorzi ordinari costituiti esclusivamente da microimprese, piccole e medie imprese.</a:t>
                      </a:r>
                    </a:p>
                    <a:p>
                      <a:pPr lvl="0" algn="just"/>
                      <a:r>
                        <a:rPr lang="it-IT" altLang="it-IT" sz="1200" i="1" dirty="0">
                          <a:solidFill>
                            <a:schemeClr val="tx1">
                              <a:lumMod val="65000"/>
                              <a:lumOff val="35000"/>
                            </a:schemeClr>
                          </a:solidFill>
                          <a:latin typeface="Book Antiqua" panose="02040602050305030304" pitchFamily="18" charset="0"/>
                        </a:rPr>
                        <a:t>8-bis. Le garanzie fideiussorie devono essere conformi allo schema tipo di cui all’articolo 103, comma 9.</a:t>
                      </a:r>
                    </a:p>
                    <a:p>
                      <a:pPr lvl="0" algn="just"/>
                      <a:r>
                        <a:rPr lang="it-IT" altLang="it-IT" sz="1200" i="1" dirty="0">
                          <a:solidFill>
                            <a:schemeClr val="tx1">
                              <a:lumMod val="65000"/>
                              <a:lumOff val="35000"/>
                            </a:schemeClr>
                          </a:solidFill>
                          <a:latin typeface="Book Antiqua" panose="02040602050305030304" pitchFamily="18" charset="0"/>
                        </a:rPr>
                        <a:t>9. La stazione appaltante, nell'atto con cui comunica l'aggiudicazione ai non aggiudicatari, provvede contestualmente, nei loro confronti, allo svincolo della garanzia di cui al comma 1, tempestivamente e comunque entro un termine non superiore a trenta giorni dall'aggiudicazione, anche quando non sia ancora scaduto il termine di efficacia della garanzia.</a:t>
                      </a:r>
                    </a:p>
                    <a:p>
                      <a:pPr lvl="0" algn="just"/>
                      <a:r>
                        <a:rPr lang="it-IT" altLang="it-IT" sz="1200" i="1" dirty="0">
                          <a:solidFill>
                            <a:schemeClr val="tx1">
                              <a:lumMod val="65000"/>
                              <a:lumOff val="35000"/>
                            </a:schemeClr>
                          </a:solidFill>
                          <a:latin typeface="Book Antiqua" panose="02040602050305030304" pitchFamily="18" charset="0"/>
                        </a:rPr>
                        <a:t>10. Il presente articolo non si applica agli appalti di servizi aventi a oggetto la redazione della progettazione e del piano di sicurezza e coordinamento e ai compiti di supporto alle attività del responsabile unico del procedimento.. </a:t>
                      </a:r>
                      <a:endParaRPr kumimoji="0" lang="it-IT" altLang="it-IT" sz="1200" i="1" strike="noStrike" cap="none" normalizeH="0" baseline="0" dirty="0">
                        <a:ln>
                          <a:noFill/>
                        </a:ln>
                        <a:solidFill>
                          <a:schemeClr val="tx1">
                            <a:lumMod val="65000"/>
                            <a:lumOff val="35000"/>
                          </a:schemeClr>
                        </a:solidFill>
                        <a:effectLst/>
                        <a:latin typeface="Book Antiqua" panose="02040602050305030304" pitchFamily="18" charset="0"/>
                      </a:endParaRPr>
                    </a:p>
                    <a:p>
                      <a:pPr lvl="0" algn="just"/>
                      <a:endParaRPr lang="it-IT" altLang="it-IT" sz="1200" i="1" dirty="0">
                        <a:solidFill>
                          <a:schemeClr val="tx1">
                            <a:lumMod val="65000"/>
                            <a:lumOff val="35000"/>
                          </a:schemeClr>
                        </a:solidFill>
                        <a:latin typeface="Book Antiqua" panose="02040602050305030304" pitchFamily="18" charset="0"/>
                      </a:endParaRPr>
                    </a:p>
                    <a:p>
                      <a:pPr lvl="0" algn="just"/>
                      <a:endParaRPr lang="it-IT" altLang="it-IT" sz="1200" i="1" dirty="0">
                        <a:solidFill>
                          <a:schemeClr val="tx1">
                            <a:lumMod val="65000"/>
                            <a:lumOff val="35000"/>
                          </a:schemeClr>
                        </a:solidFill>
                        <a:latin typeface="Book Antiqua" panose="02040602050305030304" pitchFamily="18" charset="0"/>
                      </a:endParaRPr>
                    </a:p>
                    <a:p>
                      <a:pPr lvl="0" algn="just"/>
                      <a:endParaRPr lang="it-IT" altLang="it-IT" sz="1200" i="1" dirty="0">
                        <a:solidFill>
                          <a:schemeClr val="tx1">
                            <a:lumMod val="65000"/>
                            <a:lumOff val="35000"/>
                          </a:schemeClr>
                        </a:solidFill>
                        <a:latin typeface="Book Antiqua" panose="02040602050305030304" pitchFamily="18" charset="0"/>
                      </a:endParaRPr>
                    </a:p>
                    <a:p>
                      <a:endParaRPr lang="it-IT" sz="1500" dirty="0">
                        <a:solidFill>
                          <a:schemeClr val="tx1">
                            <a:lumMod val="65000"/>
                            <a:lumOff val="35000"/>
                          </a:schemeClr>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it-IT" sz="1200" i="1" dirty="0">
                          <a:solidFill>
                            <a:schemeClr val="tx1">
                              <a:lumMod val="65000"/>
                              <a:lumOff val="35000"/>
                            </a:schemeClr>
                          </a:solidFill>
                          <a:latin typeface="Book Antiqua" panose="02040602050305030304" pitchFamily="18" charset="0"/>
                        </a:rPr>
                        <a:t>4. La garanzia fideiussoria di cui al comma 1 a scelta dell'appaltatore può essere rilasciata dai soggetti di cui all'articolo 93, comma 3. La garanzia deve prevedere espressamente la rinuncia al beneficio della preventiva escussione del debitore principale, la rinuncia all'eccezione di cui all'articolo 1957, secondo comma, del codice civile, nonché l'operatività della garanzia medesima entro quindici giorni, a semplice richiesta scritta della stazione appaltante.</a:t>
                      </a:r>
                    </a:p>
                    <a:p>
                      <a:pPr algn="just"/>
                      <a:r>
                        <a:rPr lang="it-IT" sz="1200" i="1" dirty="0">
                          <a:solidFill>
                            <a:schemeClr val="tx1">
                              <a:lumMod val="65000"/>
                              <a:lumOff val="35000"/>
                            </a:schemeClr>
                          </a:solidFill>
                          <a:latin typeface="Book Antiqua" panose="02040602050305030304" pitchFamily="18" charset="0"/>
                        </a:rPr>
                        <a:t>5. La garanzia di cui al comma 1 è progressivamente svincolata a misura dell'avanzamento dell'esecuzione, nel limite massimo dell'80 per cento dell'iniziale importo garantito. L'ammontare residuo della cauzione definitiva deve permanere fino alla data di emissione del certificato di collaudo provvisorio o del certificato di regolare esecuzione, o comunque fino a dodici mesi dalla data di ultimazione dei lavori risultante dal relativo certificato. Lo svincolo è automatico, senza necessità di nulla osta del committente, con la sola condizione della preventiva consegna all'istituto garante, da parte dell'appaltatore o del concessionario, degli stati di avanzamento dei lavori o di analogo documento, in originale o in copia autentica, attestanti l'avvenuta esecuzione. Tale automatismo si applica anche agli appalti di forniture e servizi. Sono nulle le pattuizioni contrarie o in deroga. Il mancato svincolo nei quindici giorni dalla consegna degli stati di avanzamento o della documentazione analoga costituisce inadempimento del garante nei confronti dell'impresa per la quale la garanzia è prestata.</a:t>
                      </a:r>
                    </a:p>
                    <a:p>
                      <a:endParaRPr lang="it-IT" sz="1500" dirty="0">
                        <a:solidFill>
                          <a:schemeClr val="tx1">
                            <a:lumMod val="65000"/>
                            <a:lumOff val="35000"/>
                          </a:schemeClr>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88567"/>
                  </a:ext>
                </a:extLst>
              </a:tr>
            </a:tbl>
          </a:graphicData>
        </a:graphic>
      </p:graphicFrame>
    </p:spTree>
    <p:extLst>
      <p:ext uri="{BB962C8B-B14F-4D97-AF65-F5344CB8AC3E}">
        <p14:creationId xmlns:p14="http://schemas.microsoft.com/office/powerpoint/2010/main" val="54843277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4">
            <a:extLst>
              <a:ext uri="{FF2B5EF4-FFF2-40B4-BE49-F238E27FC236}">
                <a16:creationId xmlns:a16="http://schemas.microsoft.com/office/drawing/2014/main" id="{ED9E2241-0290-4F66-B93B-3AF6FC71F69A}"/>
              </a:ext>
            </a:extLst>
          </p:cNvPr>
          <p:cNvGraphicFramePr>
            <a:graphicFrameLocks noGrp="1"/>
          </p:cNvGraphicFramePr>
          <p:nvPr>
            <p:extLst>
              <p:ext uri="{D42A27DB-BD31-4B8C-83A1-F6EECF244321}">
                <p14:modId xmlns:p14="http://schemas.microsoft.com/office/powerpoint/2010/main" val="1322136940"/>
              </p:ext>
            </p:extLst>
          </p:nvPr>
        </p:nvGraphicFramePr>
        <p:xfrm>
          <a:off x="2032000" y="252941"/>
          <a:ext cx="8128000" cy="4902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401087616"/>
                    </a:ext>
                  </a:extLst>
                </a:gridCol>
                <a:gridCol w="4064000">
                  <a:extLst>
                    <a:ext uri="{9D8B030D-6E8A-4147-A177-3AD203B41FA5}">
                      <a16:colId xmlns:a16="http://schemas.microsoft.com/office/drawing/2014/main" val="3149664776"/>
                    </a:ext>
                  </a:extLst>
                </a:gridCol>
              </a:tblGrid>
              <a:tr h="370840">
                <a:tc gridSpan="2">
                  <a:txBody>
                    <a:bodyPr/>
                    <a:lstStyle/>
                    <a:p>
                      <a:pPr algn="ctr"/>
                      <a:r>
                        <a:rPr lang="it-IT" sz="1500" dirty="0">
                          <a:solidFill>
                            <a:schemeClr val="tx1">
                              <a:lumMod val="65000"/>
                              <a:lumOff val="35000"/>
                            </a:schemeClr>
                          </a:solidFill>
                          <a:latin typeface="Book Antiqua" panose="02040602050305030304" pitchFamily="18" charset="0"/>
                        </a:rPr>
                        <a:t>TIPI DI GARANZIE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4992022"/>
                  </a:ext>
                </a:extLst>
              </a:tr>
              <a:tr h="370840">
                <a:tc>
                  <a:txBody>
                    <a:bodyPr/>
                    <a:lstStyle/>
                    <a:p>
                      <a:pPr algn="ctr"/>
                      <a:r>
                        <a:rPr lang="it-IT" sz="1500" dirty="0">
                          <a:solidFill>
                            <a:schemeClr val="tx1">
                              <a:lumMod val="65000"/>
                              <a:lumOff val="35000"/>
                            </a:schemeClr>
                          </a:solidFill>
                          <a:latin typeface="Book Antiqua" panose="02040602050305030304" pitchFamily="18" charset="0"/>
                        </a:rPr>
                        <a:t>PROVVISORIA (art. 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500" dirty="0">
                          <a:solidFill>
                            <a:schemeClr val="tx1">
                              <a:lumMod val="65000"/>
                              <a:lumOff val="35000"/>
                            </a:schemeClr>
                          </a:solidFill>
                          <a:latin typeface="Book Antiqua" panose="02040602050305030304" pitchFamily="18" charset="0"/>
                        </a:rPr>
                        <a:t>DEFINITIVA (art. 103)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620084"/>
                  </a:ext>
                </a:extLst>
              </a:tr>
              <a:tr h="370840">
                <a:tc>
                  <a:txBody>
                    <a:bodyPr/>
                    <a:lstStyle/>
                    <a:p>
                      <a:pPr lvl="0" algn="just"/>
                      <a:endParaRPr lang="it-IT" altLang="it-IT" sz="1200" i="1" dirty="0">
                        <a:solidFill>
                          <a:schemeClr val="tx1">
                            <a:lumMod val="65000"/>
                            <a:lumOff val="35000"/>
                          </a:schemeClr>
                        </a:solidFill>
                        <a:latin typeface="Book Antiqua" panose="02040602050305030304" pitchFamily="18" charset="0"/>
                      </a:endParaRPr>
                    </a:p>
                    <a:p>
                      <a:pPr lvl="0" algn="just"/>
                      <a:endParaRPr lang="it-IT" altLang="it-IT" sz="1200" i="1" dirty="0">
                        <a:solidFill>
                          <a:schemeClr val="tx1">
                            <a:lumMod val="65000"/>
                            <a:lumOff val="35000"/>
                          </a:schemeClr>
                        </a:solidFill>
                        <a:latin typeface="Book Antiqua" panose="02040602050305030304" pitchFamily="18" charset="0"/>
                      </a:endParaRPr>
                    </a:p>
                    <a:p>
                      <a:pPr lvl="0" algn="just"/>
                      <a:endParaRPr lang="it-IT" altLang="it-IT" sz="1200" i="1" dirty="0">
                        <a:solidFill>
                          <a:schemeClr val="tx1">
                            <a:lumMod val="65000"/>
                            <a:lumOff val="35000"/>
                          </a:schemeClr>
                        </a:solidFill>
                        <a:latin typeface="Book Antiqua" panose="02040602050305030304" pitchFamily="18" charset="0"/>
                      </a:endParaRPr>
                    </a:p>
                    <a:p>
                      <a:endParaRPr lang="it-IT" sz="1500" dirty="0">
                        <a:solidFill>
                          <a:schemeClr val="tx1">
                            <a:lumMod val="65000"/>
                            <a:lumOff val="35000"/>
                          </a:schemeClr>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it-IT" sz="1200" i="1" dirty="0">
                          <a:solidFill>
                            <a:schemeClr val="tx1">
                              <a:lumMod val="65000"/>
                              <a:lumOff val="35000"/>
                            </a:schemeClr>
                          </a:solidFill>
                          <a:latin typeface="Book Antiqua" panose="02040602050305030304" pitchFamily="18" charset="0"/>
                        </a:rPr>
                        <a:t>6. Il pagamento della rata di saldo è subordinato alla costituzione di una cauzione o di una garanzia fideiussoria bancaria o assicurativa pari all'importo della medesima rata di saldo maggiorato del tasso di interesse legale applicato per il periodo intercorrente tra la data di emissione del certificato di collaudo o della verifica di conformità nel caso di appalti di servizi o forniture e l'assunzione del carattere di definitività dei medesimi.</a:t>
                      </a:r>
                    </a:p>
                    <a:p>
                      <a:pPr algn="just"/>
                      <a:r>
                        <a:rPr lang="it-IT" sz="1200" i="1" dirty="0">
                          <a:solidFill>
                            <a:schemeClr val="tx1">
                              <a:lumMod val="65000"/>
                              <a:lumOff val="35000"/>
                            </a:schemeClr>
                          </a:solidFill>
                          <a:latin typeface="Book Antiqua" panose="02040602050305030304" pitchFamily="18" charset="0"/>
                        </a:rPr>
                        <a:t>...</a:t>
                      </a:r>
                    </a:p>
                    <a:p>
                      <a:pPr algn="just"/>
                      <a:r>
                        <a:rPr lang="it-IT" sz="1200" i="1" dirty="0">
                          <a:solidFill>
                            <a:schemeClr val="tx1">
                              <a:lumMod val="65000"/>
                              <a:lumOff val="35000"/>
                            </a:schemeClr>
                          </a:solidFill>
                          <a:latin typeface="Book Antiqua" panose="02040602050305030304" pitchFamily="18" charset="0"/>
                        </a:rPr>
                        <a:t>11. E' facoltà dell'amministrazione in casi specifici non richiedere una garanzia per gli appalti di cui all’articolo 36, comma 2, lettera a), nonché per gli appalti da eseguirsi da operatori economici di comprovata solidità nonché per le forniture di beni che per la loro natura, o per l'uso speciale cui sono destinati, debbano essere acquistati nel luogo di produzione o forniti direttamente dai produttori o di prodotti d'arte, macchinari, strumenti e lavori di precisione l'esecuzione dei quali deve essere affidata a operatori specializzati. L'esonero dalla prestazione della garanzia deve essere adeguatamente motivato ed è subordinato ad un miglioramento del prezzo di aggiudicazione.</a:t>
                      </a:r>
                    </a:p>
                    <a:p>
                      <a:endParaRPr lang="it-IT" sz="1500" dirty="0">
                        <a:solidFill>
                          <a:schemeClr val="tx1">
                            <a:lumMod val="65000"/>
                            <a:lumOff val="35000"/>
                          </a:schemeClr>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88567"/>
                  </a:ext>
                </a:extLst>
              </a:tr>
            </a:tbl>
          </a:graphicData>
        </a:graphic>
      </p:graphicFrame>
    </p:spTree>
    <p:extLst>
      <p:ext uri="{BB962C8B-B14F-4D97-AF65-F5344CB8AC3E}">
        <p14:creationId xmlns:p14="http://schemas.microsoft.com/office/powerpoint/2010/main" val="26692488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216D8384-F6AD-4ADB-852E-DD23172D9C29}"/>
              </a:ext>
            </a:extLst>
          </p:cNvPr>
          <p:cNvSpPr txBox="1"/>
          <p:nvPr/>
        </p:nvSpPr>
        <p:spPr>
          <a:xfrm>
            <a:off x="2205486" y="3130674"/>
            <a:ext cx="2674189"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09</a:t>
            </a:r>
          </a:p>
        </p:txBody>
      </p:sp>
      <p:sp>
        <p:nvSpPr>
          <p:cNvPr id="4" name="CasellaDiTesto 3">
            <a:extLst>
              <a:ext uri="{FF2B5EF4-FFF2-40B4-BE49-F238E27FC236}">
                <a16:creationId xmlns:a16="http://schemas.microsoft.com/office/drawing/2014/main" id="{231BCED6-E0F8-4E01-9E2B-6989473620EE}"/>
              </a:ext>
            </a:extLst>
          </p:cNvPr>
          <p:cNvSpPr txBox="1"/>
          <p:nvPr/>
        </p:nvSpPr>
        <p:spPr>
          <a:xfrm>
            <a:off x="5020234" y="3550051"/>
            <a:ext cx="3926541" cy="1477328"/>
          </a:xfrm>
          <a:prstGeom prst="rect">
            <a:avLst/>
          </a:prstGeom>
          <a:noFill/>
        </p:spPr>
        <p:txBody>
          <a:bodyPr wrap="square" rtlCol="0">
            <a:spAutoFit/>
          </a:bodyPr>
          <a:lstStyle/>
          <a:p>
            <a:r>
              <a:rPr lang="it-IT" sz="3000" b="1" dirty="0">
                <a:solidFill>
                  <a:schemeClr val="tx1">
                    <a:lumMod val="65000"/>
                    <a:lumOff val="35000"/>
                  </a:schemeClr>
                </a:solidFill>
                <a:latin typeface="Bookman Old Style" panose="02050604050505020204" pitchFamily="18" charset="0"/>
              </a:rPr>
              <a:t>LA CONCLUSIONE</a:t>
            </a:r>
          </a:p>
          <a:p>
            <a:r>
              <a:rPr lang="it-IT" sz="3000" b="1" dirty="0">
                <a:solidFill>
                  <a:schemeClr val="tx1">
                    <a:lumMod val="65000"/>
                    <a:lumOff val="35000"/>
                  </a:schemeClr>
                </a:solidFill>
                <a:latin typeface="Bookman Old Style" panose="02050604050505020204" pitchFamily="18" charset="0"/>
              </a:rPr>
              <a:t>DEL PROCEDIMENTO</a:t>
            </a:r>
          </a:p>
        </p:txBody>
      </p:sp>
      <p:grpSp>
        <p:nvGrpSpPr>
          <p:cNvPr id="6" name="Google Shape;4761;p65">
            <a:extLst>
              <a:ext uri="{FF2B5EF4-FFF2-40B4-BE49-F238E27FC236}">
                <a16:creationId xmlns:a16="http://schemas.microsoft.com/office/drawing/2014/main" id="{02984980-8954-433F-B887-34F40968C714}"/>
              </a:ext>
            </a:extLst>
          </p:cNvPr>
          <p:cNvGrpSpPr/>
          <p:nvPr/>
        </p:nvGrpSpPr>
        <p:grpSpPr>
          <a:xfrm>
            <a:off x="5652200" y="1878802"/>
            <a:ext cx="887600" cy="810609"/>
            <a:chOff x="-62148000" y="1930075"/>
            <a:chExt cx="309550" cy="319800"/>
          </a:xfrm>
          <a:solidFill>
            <a:schemeClr val="tx1">
              <a:lumMod val="65000"/>
              <a:lumOff val="35000"/>
            </a:schemeClr>
          </a:solidFill>
        </p:grpSpPr>
        <p:sp>
          <p:nvSpPr>
            <p:cNvPr id="7" name="Google Shape;4762;p65">
              <a:extLst>
                <a:ext uri="{FF2B5EF4-FFF2-40B4-BE49-F238E27FC236}">
                  <a16:creationId xmlns:a16="http://schemas.microsoft.com/office/drawing/2014/main" id="{CF2D30A2-7921-4667-9F58-C03B69E94FDD}"/>
                </a:ext>
              </a:extLst>
            </p:cNvPr>
            <p:cNvSpPr/>
            <p:nvPr/>
          </p:nvSpPr>
          <p:spPr>
            <a:xfrm>
              <a:off x="-62148000" y="1930075"/>
              <a:ext cx="309550" cy="319800"/>
            </a:xfrm>
            <a:custGeom>
              <a:avLst/>
              <a:gdLst/>
              <a:ahLst/>
              <a:cxnLst/>
              <a:rect l="l" t="t" r="r" b="b"/>
              <a:pathLst>
                <a:path w="12382" h="12792" extrusionOk="0">
                  <a:moveTo>
                    <a:pt x="11594" y="1670"/>
                  </a:moveTo>
                  <a:lnTo>
                    <a:pt x="11594" y="2899"/>
                  </a:lnTo>
                  <a:cubicBezTo>
                    <a:pt x="11594" y="3970"/>
                    <a:pt x="10775" y="4883"/>
                    <a:pt x="9735" y="4946"/>
                  </a:cubicBezTo>
                  <a:cubicBezTo>
                    <a:pt x="9861" y="4631"/>
                    <a:pt x="9924" y="4190"/>
                    <a:pt x="9924" y="3781"/>
                  </a:cubicBezTo>
                  <a:lnTo>
                    <a:pt x="9924" y="1670"/>
                  </a:lnTo>
                  <a:close/>
                  <a:moveTo>
                    <a:pt x="2489" y="1733"/>
                  </a:moveTo>
                  <a:lnTo>
                    <a:pt x="2489" y="3812"/>
                  </a:lnTo>
                  <a:cubicBezTo>
                    <a:pt x="2489" y="4253"/>
                    <a:pt x="2584" y="4631"/>
                    <a:pt x="2678" y="5041"/>
                  </a:cubicBezTo>
                  <a:cubicBezTo>
                    <a:pt x="1638" y="4915"/>
                    <a:pt x="851" y="4033"/>
                    <a:pt x="851" y="2993"/>
                  </a:cubicBezTo>
                  <a:lnTo>
                    <a:pt x="851" y="1733"/>
                  </a:lnTo>
                  <a:close/>
                  <a:moveTo>
                    <a:pt x="9105" y="882"/>
                  </a:moveTo>
                  <a:lnTo>
                    <a:pt x="9105" y="3812"/>
                  </a:lnTo>
                  <a:cubicBezTo>
                    <a:pt x="9105" y="5419"/>
                    <a:pt x="7813" y="6679"/>
                    <a:pt x="6207" y="6679"/>
                  </a:cubicBezTo>
                  <a:cubicBezTo>
                    <a:pt x="4600" y="6679"/>
                    <a:pt x="3308" y="5387"/>
                    <a:pt x="3308" y="3812"/>
                  </a:cubicBezTo>
                  <a:lnTo>
                    <a:pt x="3308" y="882"/>
                  </a:lnTo>
                  <a:close/>
                  <a:moveTo>
                    <a:pt x="6648" y="7467"/>
                  </a:moveTo>
                  <a:lnTo>
                    <a:pt x="6648" y="8601"/>
                  </a:lnTo>
                  <a:lnTo>
                    <a:pt x="5797" y="8601"/>
                  </a:lnTo>
                  <a:lnTo>
                    <a:pt x="5797" y="7467"/>
                  </a:lnTo>
                  <a:cubicBezTo>
                    <a:pt x="5923" y="7467"/>
                    <a:pt x="6081" y="7498"/>
                    <a:pt x="6207" y="7498"/>
                  </a:cubicBezTo>
                  <a:cubicBezTo>
                    <a:pt x="6301" y="7498"/>
                    <a:pt x="6459" y="7498"/>
                    <a:pt x="6648" y="7467"/>
                  </a:cubicBezTo>
                  <a:close/>
                  <a:moveTo>
                    <a:pt x="7057" y="9389"/>
                  </a:moveTo>
                  <a:cubicBezTo>
                    <a:pt x="7309" y="9389"/>
                    <a:pt x="7498" y="9609"/>
                    <a:pt x="7498" y="9830"/>
                  </a:cubicBezTo>
                  <a:lnTo>
                    <a:pt x="7498" y="10271"/>
                  </a:lnTo>
                  <a:lnTo>
                    <a:pt x="5009" y="10271"/>
                  </a:lnTo>
                  <a:lnTo>
                    <a:pt x="5009" y="9830"/>
                  </a:lnTo>
                  <a:lnTo>
                    <a:pt x="4978" y="9830"/>
                  </a:lnTo>
                  <a:cubicBezTo>
                    <a:pt x="4978" y="9609"/>
                    <a:pt x="5167" y="9389"/>
                    <a:pt x="5419" y="9389"/>
                  </a:cubicBezTo>
                  <a:close/>
                  <a:moveTo>
                    <a:pt x="8727" y="11090"/>
                  </a:moveTo>
                  <a:cubicBezTo>
                    <a:pt x="8948" y="11090"/>
                    <a:pt x="9105" y="11279"/>
                    <a:pt x="9105" y="11499"/>
                  </a:cubicBezTo>
                  <a:lnTo>
                    <a:pt x="9105" y="11909"/>
                  </a:lnTo>
                  <a:lnTo>
                    <a:pt x="3308" y="11909"/>
                  </a:lnTo>
                  <a:lnTo>
                    <a:pt x="3308" y="11499"/>
                  </a:lnTo>
                  <a:cubicBezTo>
                    <a:pt x="3308" y="11247"/>
                    <a:pt x="3529" y="11090"/>
                    <a:pt x="3718" y="11090"/>
                  </a:cubicBezTo>
                  <a:close/>
                  <a:moveTo>
                    <a:pt x="2899" y="0"/>
                  </a:moveTo>
                  <a:cubicBezTo>
                    <a:pt x="2647" y="0"/>
                    <a:pt x="2489" y="189"/>
                    <a:pt x="2489" y="410"/>
                  </a:cubicBezTo>
                  <a:lnTo>
                    <a:pt x="2489" y="819"/>
                  </a:lnTo>
                  <a:lnTo>
                    <a:pt x="410" y="819"/>
                  </a:lnTo>
                  <a:cubicBezTo>
                    <a:pt x="221" y="882"/>
                    <a:pt x="0" y="1040"/>
                    <a:pt x="0" y="1292"/>
                  </a:cubicBezTo>
                  <a:lnTo>
                    <a:pt x="0" y="2930"/>
                  </a:lnTo>
                  <a:cubicBezTo>
                    <a:pt x="0" y="4568"/>
                    <a:pt x="1323" y="5860"/>
                    <a:pt x="2930" y="5860"/>
                  </a:cubicBezTo>
                  <a:lnTo>
                    <a:pt x="3119" y="5860"/>
                  </a:lnTo>
                  <a:cubicBezTo>
                    <a:pt x="3560" y="6522"/>
                    <a:pt x="4222" y="7026"/>
                    <a:pt x="4978" y="7309"/>
                  </a:cubicBezTo>
                  <a:lnTo>
                    <a:pt x="4978" y="8695"/>
                  </a:lnTo>
                  <a:cubicBezTo>
                    <a:pt x="4505" y="8853"/>
                    <a:pt x="4159" y="9326"/>
                    <a:pt x="4159" y="9861"/>
                  </a:cubicBezTo>
                  <a:lnTo>
                    <a:pt x="4159" y="10302"/>
                  </a:lnTo>
                  <a:lnTo>
                    <a:pt x="3749" y="10302"/>
                  </a:lnTo>
                  <a:cubicBezTo>
                    <a:pt x="3088" y="10302"/>
                    <a:pt x="2521" y="10869"/>
                    <a:pt x="2521" y="11531"/>
                  </a:cubicBezTo>
                  <a:lnTo>
                    <a:pt x="2521" y="12350"/>
                  </a:lnTo>
                  <a:cubicBezTo>
                    <a:pt x="2521" y="12571"/>
                    <a:pt x="2741" y="12791"/>
                    <a:pt x="2930" y="12791"/>
                  </a:cubicBezTo>
                  <a:lnTo>
                    <a:pt x="9546" y="12791"/>
                  </a:lnTo>
                  <a:cubicBezTo>
                    <a:pt x="9767" y="12791"/>
                    <a:pt x="9924" y="12571"/>
                    <a:pt x="9924" y="12350"/>
                  </a:cubicBezTo>
                  <a:lnTo>
                    <a:pt x="9924" y="11499"/>
                  </a:lnTo>
                  <a:cubicBezTo>
                    <a:pt x="9924" y="10806"/>
                    <a:pt x="9389" y="10271"/>
                    <a:pt x="8727" y="10271"/>
                  </a:cubicBezTo>
                  <a:lnTo>
                    <a:pt x="8286" y="10271"/>
                  </a:lnTo>
                  <a:lnTo>
                    <a:pt x="8286" y="9830"/>
                  </a:lnTo>
                  <a:cubicBezTo>
                    <a:pt x="8286" y="9294"/>
                    <a:pt x="7939" y="8853"/>
                    <a:pt x="7467" y="8664"/>
                  </a:cubicBezTo>
                  <a:lnTo>
                    <a:pt x="7467" y="7278"/>
                  </a:lnTo>
                  <a:cubicBezTo>
                    <a:pt x="8191" y="6994"/>
                    <a:pt x="8885" y="6490"/>
                    <a:pt x="9294" y="5828"/>
                  </a:cubicBezTo>
                  <a:lnTo>
                    <a:pt x="9515" y="5828"/>
                  </a:lnTo>
                  <a:cubicBezTo>
                    <a:pt x="11121" y="5828"/>
                    <a:pt x="12382" y="4505"/>
                    <a:pt x="12382" y="2899"/>
                  </a:cubicBezTo>
                  <a:lnTo>
                    <a:pt x="12382" y="1260"/>
                  </a:lnTo>
                  <a:cubicBezTo>
                    <a:pt x="12382" y="1008"/>
                    <a:pt x="12193" y="819"/>
                    <a:pt x="11972" y="819"/>
                  </a:cubicBezTo>
                  <a:lnTo>
                    <a:pt x="9893" y="819"/>
                  </a:lnTo>
                  <a:lnTo>
                    <a:pt x="9893" y="410"/>
                  </a:lnTo>
                  <a:cubicBezTo>
                    <a:pt x="9893" y="189"/>
                    <a:pt x="9704" y="0"/>
                    <a:pt x="9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763;p65">
              <a:extLst>
                <a:ext uri="{FF2B5EF4-FFF2-40B4-BE49-F238E27FC236}">
                  <a16:creationId xmlns:a16="http://schemas.microsoft.com/office/drawing/2014/main" id="{F3719F83-341A-4C99-ADE3-CAF8B00A42CC}"/>
                </a:ext>
              </a:extLst>
            </p:cNvPr>
            <p:cNvSpPr/>
            <p:nvPr/>
          </p:nvSpPr>
          <p:spPr>
            <a:xfrm>
              <a:off x="-62044825" y="1972200"/>
              <a:ext cx="107125" cy="97700"/>
            </a:xfrm>
            <a:custGeom>
              <a:avLst/>
              <a:gdLst/>
              <a:ahLst/>
              <a:cxnLst/>
              <a:rect l="l" t="t" r="r" b="b"/>
              <a:pathLst>
                <a:path w="4285" h="3908" extrusionOk="0">
                  <a:moveTo>
                    <a:pt x="2111" y="1308"/>
                  </a:moveTo>
                  <a:lnTo>
                    <a:pt x="2237" y="1560"/>
                  </a:lnTo>
                  <a:cubicBezTo>
                    <a:pt x="2300" y="1686"/>
                    <a:pt x="2395" y="1781"/>
                    <a:pt x="2552" y="1812"/>
                  </a:cubicBezTo>
                  <a:lnTo>
                    <a:pt x="2867" y="1844"/>
                  </a:lnTo>
                  <a:lnTo>
                    <a:pt x="2615" y="2033"/>
                  </a:lnTo>
                  <a:cubicBezTo>
                    <a:pt x="2552" y="2127"/>
                    <a:pt x="2458" y="2285"/>
                    <a:pt x="2521" y="2411"/>
                  </a:cubicBezTo>
                  <a:lnTo>
                    <a:pt x="2552" y="2726"/>
                  </a:lnTo>
                  <a:lnTo>
                    <a:pt x="2269" y="2568"/>
                  </a:lnTo>
                  <a:cubicBezTo>
                    <a:pt x="2206" y="2505"/>
                    <a:pt x="2143" y="2505"/>
                    <a:pt x="2080" y="2505"/>
                  </a:cubicBezTo>
                  <a:cubicBezTo>
                    <a:pt x="1985" y="2505"/>
                    <a:pt x="1954" y="2505"/>
                    <a:pt x="1891" y="2568"/>
                  </a:cubicBezTo>
                  <a:lnTo>
                    <a:pt x="1607" y="2726"/>
                  </a:lnTo>
                  <a:lnTo>
                    <a:pt x="1639" y="2411"/>
                  </a:lnTo>
                  <a:cubicBezTo>
                    <a:pt x="1670" y="2285"/>
                    <a:pt x="1607" y="2127"/>
                    <a:pt x="1513" y="2033"/>
                  </a:cubicBezTo>
                  <a:lnTo>
                    <a:pt x="1292" y="1844"/>
                  </a:lnTo>
                  <a:lnTo>
                    <a:pt x="1670" y="1812"/>
                  </a:lnTo>
                  <a:cubicBezTo>
                    <a:pt x="1796" y="1812"/>
                    <a:pt x="1922" y="1686"/>
                    <a:pt x="1985" y="1560"/>
                  </a:cubicBezTo>
                  <a:lnTo>
                    <a:pt x="2111" y="1308"/>
                  </a:lnTo>
                  <a:close/>
                  <a:moveTo>
                    <a:pt x="2143" y="1"/>
                  </a:moveTo>
                  <a:cubicBezTo>
                    <a:pt x="1993" y="1"/>
                    <a:pt x="1843" y="79"/>
                    <a:pt x="1765" y="237"/>
                  </a:cubicBezTo>
                  <a:lnTo>
                    <a:pt x="1355" y="1056"/>
                  </a:lnTo>
                  <a:lnTo>
                    <a:pt x="473" y="1182"/>
                  </a:lnTo>
                  <a:cubicBezTo>
                    <a:pt x="95" y="1214"/>
                    <a:pt x="0" y="1655"/>
                    <a:pt x="221" y="1875"/>
                  </a:cubicBezTo>
                  <a:lnTo>
                    <a:pt x="851" y="2505"/>
                  </a:lnTo>
                  <a:lnTo>
                    <a:pt x="693" y="3419"/>
                  </a:lnTo>
                  <a:cubicBezTo>
                    <a:pt x="668" y="3693"/>
                    <a:pt x="880" y="3908"/>
                    <a:pt x="1110" y="3908"/>
                  </a:cubicBezTo>
                  <a:cubicBezTo>
                    <a:pt x="1171" y="3908"/>
                    <a:pt x="1233" y="3893"/>
                    <a:pt x="1292" y="3860"/>
                  </a:cubicBezTo>
                  <a:lnTo>
                    <a:pt x="2111" y="3419"/>
                  </a:lnTo>
                  <a:lnTo>
                    <a:pt x="2930" y="3860"/>
                  </a:lnTo>
                  <a:cubicBezTo>
                    <a:pt x="2992" y="3891"/>
                    <a:pt x="3056" y="3905"/>
                    <a:pt x="3119" y="3905"/>
                  </a:cubicBezTo>
                  <a:cubicBezTo>
                    <a:pt x="3376" y="3905"/>
                    <a:pt x="3605" y="3672"/>
                    <a:pt x="3529" y="3419"/>
                  </a:cubicBezTo>
                  <a:lnTo>
                    <a:pt x="3371" y="2505"/>
                  </a:lnTo>
                  <a:lnTo>
                    <a:pt x="4033" y="1875"/>
                  </a:lnTo>
                  <a:cubicBezTo>
                    <a:pt x="4285" y="1655"/>
                    <a:pt x="4159" y="1214"/>
                    <a:pt x="3812" y="1182"/>
                  </a:cubicBezTo>
                  <a:lnTo>
                    <a:pt x="2899" y="1056"/>
                  </a:lnTo>
                  <a:lnTo>
                    <a:pt x="2521" y="237"/>
                  </a:lnTo>
                  <a:cubicBezTo>
                    <a:pt x="2442" y="79"/>
                    <a:pt x="2292" y="1"/>
                    <a:pt x="21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3825972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33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52924" y="3911600"/>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42088" y="426528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42088" y="43582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881139" y="936864"/>
            <a:ext cx="8496300" cy="3170099"/>
          </a:xfrm>
          <a:prstGeom prst="rect">
            <a:avLst/>
          </a:prstGeom>
          <a:noFill/>
        </p:spPr>
        <p:txBody>
          <a:bodyPr wrap="square" rtlCol="0">
            <a:spAutoFit/>
          </a:bodyPr>
          <a:lstStyle/>
          <a:p>
            <a:pPr algn="ctr"/>
            <a:r>
              <a:rPr lang="it-IT" sz="2000" b="1" dirty="0">
                <a:solidFill>
                  <a:schemeClr val="tx1">
                    <a:lumMod val="65000"/>
                    <a:lumOff val="35000"/>
                  </a:schemeClr>
                </a:solidFill>
                <a:latin typeface="Bookman Old Style" panose="02050604050505020204" pitchFamily="18" charset="0"/>
              </a:rPr>
              <a:t>LA PROPOSTA DI AGGIUDICAZIONE</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1. La </a:t>
            </a:r>
            <a:r>
              <a:rPr lang="it-IT" sz="1500" b="1" i="1" dirty="0">
                <a:solidFill>
                  <a:schemeClr val="tx1">
                    <a:lumMod val="65000"/>
                    <a:lumOff val="35000"/>
                  </a:schemeClr>
                </a:solidFill>
                <a:latin typeface="Bookman Old Style" panose="02050604050505020204" pitchFamily="18" charset="0"/>
              </a:rPr>
              <a:t>proposta di aggiudicazione </a:t>
            </a:r>
            <a:r>
              <a:rPr lang="it-IT" sz="1500" i="1" dirty="0">
                <a:solidFill>
                  <a:schemeClr val="tx1">
                    <a:lumMod val="65000"/>
                    <a:lumOff val="35000"/>
                  </a:schemeClr>
                </a:solidFill>
                <a:latin typeface="Bookman Old Style" panose="02050604050505020204" pitchFamily="18" charset="0"/>
              </a:rPr>
              <a:t>è soggetta ad approvazione dell’organo competente secondo l’ordinamento della stazione appaltante e nel rispetto dei termini dallo stesso previsti, decorrenti dal ricevimento della proposta di aggiudicazione da parte dell’organo competente. In mancanza, il termine è pari a trenta giorni. Il termine è interrotto dalla richiesta di chiarimenti o documenti e inizia nuovamente a decorrere da quando i chiarimenti o documenti pervengono all’organo richiedente. Decorsi tali termini, la proposta di aggiudicazione si intende approvata.</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2. L’eventuale approvazione del contratto stipulato avviene nel rispetto dei termini e secondo procedure analoghe a quelle di cui al comma 1. L’approvazione del contratto è sottoposta ai controlli previsti dai rispettivi ordinamenti delle stazioni appaltanti.</a:t>
            </a:r>
            <a:endParaRPr lang="it-IT" sz="1500" b="1" i="1"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196355248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32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52924" y="3058950"/>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42088" y="341263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42088" y="35055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881139" y="936864"/>
            <a:ext cx="8496300" cy="2477601"/>
          </a:xfrm>
          <a:prstGeom prst="rect">
            <a:avLst/>
          </a:prstGeom>
          <a:noFill/>
        </p:spPr>
        <p:txBody>
          <a:bodyPr wrap="square" rtlCol="0">
            <a:spAutoFit/>
          </a:bodyPr>
          <a:lstStyle/>
          <a:p>
            <a:pPr algn="ctr"/>
            <a:r>
              <a:rPr lang="it-IT" sz="2000" b="1" dirty="0">
                <a:solidFill>
                  <a:schemeClr val="tx1">
                    <a:lumMod val="65000"/>
                    <a:lumOff val="35000"/>
                  </a:schemeClr>
                </a:solidFill>
                <a:latin typeface="Bookman Old Style" panose="02050604050505020204" pitchFamily="18" charset="0"/>
              </a:rPr>
              <a:t>L’AGGIUDICAZIONE</a:t>
            </a:r>
          </a:p>
          <a:p>
            <a:pPr algn="ctr"/>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5. La stazione appaltante, </a:t>
            </a:r>
            <a:r>
              <a:rPr lang="it-IT" sz="1500" b="1" i="1" dirty="0">
                <a:solidFill>
                  <a:schemeClr val="tx1">
                    <a:lumMod val="65000"/>
                    <a:lumOff val="35000"/>
                  </a:schemeClr>
                </a:solidFill>
                <a:latin typeface="Bookman Old Style" panose="02050604050505020204" pitchFamily="18" charset="0"/>
              </a:rPr>
              <a:t>previa verifica della proposta di aggiudicazione </a:t>
            </a:r>
            <a:r>
              <a:rPr lang="it-IT" sz="1500" i="1" dirty="0">
                <a:solidFill>
                  <a:schemeClr val="tx1">
                    <a:lumMod val="65000"/>
                    <a:lumOff val="35000"/>
                  </a:schemeClr>
                </a:solidFill>
                <a:latin typeface="Bookman Old Style" panose="02050604050505020204" pitchFamily="18" charset="0"/>
              </a:rPr>
              <a:t>ai sensi dell’articolo 33, comma 1, provvede all’aggiudicazione.</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6. </a:t>
            </a:r>
            <a:r>
              <a:rPr lang="it-IT" sz="1500" b="1" i="1" dirty="0">
                <a:solidFill>
                  <a:schemeClr val="tx1">
                    <a:lumMod val="65000"/>
                    <a:lumOff val="35000"/>
                  </a:schemeClr>
                </a:solidFill>
                <a:latin typeface="Bookman Old Style" panose="02050604050505020204" pitchFamily="18" charset="0"/>
              </a:rPr>
              <a:t>L’aggiudicazione non equivale ad accettazione dell’offerta. </a:t>
            </a:r>
            <a:r>
              <a:rPr lang="it-IT" sz="1500" i="1" dirty="0">
                <a:solidFill>
                  <a:schemeClr val="tx1">
                    <a:lumMod val="65000"/>
                    <a:lumOff val="35000"/>
                  </a:schemeClr>
                </a:solidFill>
                <a:latin typeface="Bookman Old Style" panose="02050604050505020204" pitchFamily="18" charset="0"/>
              </a:rPr>
              <a:t>L’offerta dell’aggiudicatario è irrevocabile fino al termine stabilito nel comma 8.</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7. </a:t>
            </a:r>
            <a:r>
              <a:rPr lang="it-IT" sz="1500" b="1" i="1" dirty="0">
                <a:solidFill>
                  <a:schemeClr val="tx1">
                    <a:lumMod val="65000"/>
                    <a:lumOff val="35000"/>
                  </a:schemeClr>
                </a:solidFill>
                <a:latin typeface="Bookman Old Style" panose="02050604050505020204" pitchFamily="18" charset="0"/>
              </a:rPr>
              <a:t>L’aggiudicazione diventa </a:t>
            </a:r>
            <a:r>
              <a:rPr lang="it-IT" sz="1500" b="1" i="1" u="sng" dirty="0">
                <a:solidFill>
                  <a:schemeClr val="tx1">
                    <a:lumMod val="65000"/>
                    <a:lumOff val="35000"/>
                  </a:schemeClr>
                </a:solidFill>
                <a:latin typeface="Bookman Old Style" panose="02050604050505020204" pitchFamily="18" charset="0"/>
              </a:rPr>
              <a:t>efficace</a:t>
            </a:r>
            <a:r>
              <a:rPr lang="it-IT" sz="1500" b="1" i="1" dirty="0">
                <a:solidFill>
                  <a:schemeClr val="tx1">
                    <a:lumMod val="65000"/>
                    <a:lumOff val="35000"/>
                  </a:schemeClr>
                </a:solidFill>
                <a:latin typeface="Bookman Old Style" panose="02050604050505020204" pitchFamily="18" charset="0"/>
              </a:rPr>
              <a:t> dopo la verifica del possesso dei prescritti requisiti.</a:t>
            </a:r>
          </a:p>
        </p:txBody>
      </p:sp>
    </p:spTree>
    <p:extLst>
      <p:ext uri="{BB962C8B-B14F-4D97-AF65-F5344CB8AC3E}">
        <p14:creationId xmlns:p14="http://schemas.microsoft.com/office/powerpoint/2010/main" val="415204851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32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3283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52924" y="5295233"/>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5915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6845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42088" y="564891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42088" y="574186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881139" y="528660"/>
            <a:ext cx="8496300" cy="4708981"/>
          </a:xfrm>
          <a:prstGeom prst="rect">
            <a:avLst/>
          </a:prstGeom>
          <a:noFill/>
        </p:spPr>
        <p:txBody>
          <a:bodyPr wrap="square" rtlCol="0">
            <a:spAutoFit/>
          </a:bodyPr>
          <a:lstStyle/>
          <a:p>
            <a:pPr algn="just"/>
            <a:r>
              <a:rPr lang="it-IT" sz="1200" i="1" dirty="0">
                <a:solidFill>
                  <a:schemeClr val="tx1">
                    <a:lumMod val="65000"/>
                    <a:lumOff val="35000"/>
                  </a:schemeClr>
                </a:solidFill>
                <a:latin typeface="Bookman Old Style" panose="02050604050505020204" pitchFamily="18" charset="0"/>
              </a:rPr>
              <a:t>8. </a:t>
            </a:r>
            <a:r>
              <a:rPr lang="it-IT" sz="1200" b="1" i="1" dirty="0">
                <a:solidFill>
                  <a:schemeClr val="tx1">
                    <a:lumMod val="65000"/>
                    <a:lumOff val="35000"/>
                  </a:schemeClr>
                </a:solidFill>
                <a:latin typeface="Bookman Old Style" panose="02050604050505020204" pitchFamily="18" charset="0"/>
              </a:rPr>
              <a:t>Divenuta efficace l’aggiudicazione</a:t>
            </a:r>
            <a:r>
              <a:rPr lang="it-IT" sz="1200" i="1" dirty="0">
                <a:solidFill>
                  <a:schemeClr val="tx1">
                    <a:lumMod val="65000"/>
                    <a:lumOff val="35000"/>
                  </a:schemeClr>
                </a:solidFill>
                <a:latin typeface="Bookman Old Style" panose="02050604050505020204" pitchFamily="18" charset="0"/>
              </a:rPr>
              <a:t>, e fatto salvo l’esercizio dei poteri di autotutela nei casi consentiti dalle norme vigenti, </a:t>
            </a:r>
            <a:r>
              <a:rPr lang="it-IT" sz="1200" b="1" i="1" dirty="0">
                <a:solidFill>
                  <a:schemeClr val="tx1">
                    <a:lumMod val="65000"/>
                    <a:lumOff val="35000"/>
                  </a:schemeClr>
                </a:solidFill>
                <a:latin typeface="Bookman Old Style" panose="02050604050505020204" pitchFamily="18" charset="0"/>
              </a:rPr>
              <a:t>la stipulazione del contratto di appalto o di concessione ha luogo entro i successivi sessanta giorni</a:t>
            </a:r>
            <a:r>
              <a:rPr lang="it-IT" sz="1200" i="1" dirty="0">
                <a:solidFill>
                  <a:schemeClr val="tx1">
                    <a:lumMod val="65000"/>
                    <a:lumOff val="35000"/>
                  </a:schemeClr>
                </a:solidFill>
                <a:latin typeface="Bookman Old Style" panose="02050604050505020204" pitchFamily="18" charset="0"/>
              </a:rPr>
              <a:t>, </a:t>
            </a:r>
            <a:r>
              <a:rPr lang="it-IT" sz="1200" b="1" i="1" u="sng" dirty="0">
                <a:solidFill>
                  <a:schemeClr val="tx1">
                    <a:lumMod val="65000"/>
                    <a:lumOff val="35000"/>
                  </a:schemeClr>
                </a:solidFill>
                <a:latin typeface="Bookman Old Style" panose="02050604050505020204" pitchFamily="18" charset="0"/>
              </a:rPr>
              <a:t>salvo diverso termine previsto nel bando o nell’invito ad offrire,</a:t>
            </a:r>
            <a:r>
              <a:rPr lang="it-IT" sz="1200" i="1" dirty="0">
                <a:solidFill>
                  <a:schemeClr val="tx1">
                    <a:lumMod val="65000"/>
                    <a:lumOff val="35000"/>
                  </a:schemeClr>
                </a:solidFill>
                <a:latin typeface="Bookman Old Style" panose="02050604050505020204" pitchFamily="18" charset="0"/>
              </a:rPr>
              <a:t> ovvero l’ipotesi di differimento espressamente concordata con l’aggiudicatario. </a:t>
            </a:r>
            <a:r>
              <a:rPr lang="it-IT" sz="1200" b="1" i="1" dirty="0">
                <a:solidFill>
                  <a:schemeClr val="tx1">
                    <a:lumMod val="65000"/>
                    <a:lumOff val="35000"/>
                  </a:schemeClr>
                </a:solidFill>
                <a:latin typeface="Bookman Old Style" panose="02050604050505020204" pitchFamily="18" charset="0"/>
              </a:rPr>
              <a:t>Se la stipulazione del contratto non avviene nel termine fissato, l’aggiudicatario può, mediante atto notificato alla stazione appaltante, sciogliersi da ogni vincolo o recedere dal contratto</a:t>
            </a:r>
            <a:r>
              <a:rPr lang="it-IT" sz="1200" i="1" dirty="0">
                <a:solidFill>
                  <a:schemeClr val="tx1">
                    <a:lumMod val="65000"/>
                    <a:lumOff val="35000"/>
                  </a:schemeClr>
                </a:solidFill>
                <a:latin typeface="Bookman Old Style" panose="02050604050505020204" pitchFamily="18" charset="0"/>
              </a:rPr>
              <a:t>. All’aggiudicatario non spetta alcun indennizzo, salvo il rimborso delle spese contrattuali documentate. Nel caso di lavori, se è intervenuta la consegna dei lavori in via di urgenza e nel caso di servizi e forniture, se si è dato avvio all'esecuzione del contratto in via d'urgenza, l’aggiudicatario ha diritto al rimborso delle spese sostenute per l’esecuzione dei lavori ordinati dal direttore dei lavori, ivi comprese quelle per opere provvisionali. Nel caso di servizi e forniture, se si è dato avvio all'esecuzione del contratto in via d'urgenza, l'aggiudicatario ha diritto al rimborso delle spese sostenute per le prestazioni espletate su ordine del direttore dell'esecuzione. </a:t>
            </a:r>
            <a:r>
              <a:rPr lang="it-IT" sz="1200" b="1" i="1" u="sng" dirty="0">
                <a:solidFill>
                  <a:schemeClr val="tx1">
                    <a:lumMod val="65000"/>
                    <a:lumOff val="35000"/>
                  </a:schemeClr>
                </a:solidFill>
                <a:latin typeface="Bookman Old Style" panose="02050604050505020204" pitchFamily="18" charset="0"/>
              </a:rPr>
              <a:t>L’esecuzione d’urgenza di cui al presente comma è ammessa esclusivamente nelle ipotesi di eventi oggettivamente imprevedibili, per ovviare a situazioni di pericolo per persone, animali o cose, ovvero per l’igiene e la salute pubblica, ovvero per il patrimonio storico, artistico, culturale ovvero nei casi in cui la mancata esecuzione immediata della prestazione dedotta nella gara determinerebbe un grave danno all'interesse pubblico che è destinata a soddisfare, ivi compresa la perdita di finanziamenti comunitari.</a:t>
            </a:r>
          </a:p>
          <a:p>
            <a:pPr algn="just"/>
            <a:r>
              <a:rPr lang="it-IT" sz="1200" i="1" dirty="0">
                <a:solidFill>
                  <a:schemeClr val="tx1">
                    <a:lumMod val="65000"/>
                    <a:lumOff val="35000"/>
                  </a:schemeClr>
                </a:solidFill>
                <a:latin typeface="Bookman Old Style" panose="02050604050505020204" pitchFamily="18" charset="0"/>
              </a:rPr>
              <a:t>...</a:t>
            </a:r>
          </a:p>
          <a:p>
            <a:pPr algn="just"/>
            <a:r>
              <a:rPr lang="it-IT" sz="1200" i="1" dirty="0">
                <a:solidFill>
                  <a:schemeClr val="tx1">
                    <a:lumMod val="65000"/>
                    <a:lumOff val="35000"/>
                  </a:schemeClr>
                </a:solidFill>
                <a:latin typeface="Bookman Old Style" panose="02050604050505020204" pitchFamily="18" charset="0"/>
              </a:rPr>
              <a:t>12. Il contratto è sottoposto alla </a:t>
            </a:r>
            <a:r>
              <a:rPr lang="it-IT" sz="1200" b="1" i="1" dirty="0">
                <a:solidFill>
                  <a:schemeClr val="tx1">
                    <a:lumMod val="65000"/>
                    <a:lumOff val="35000"/>
                  </a:schemeClr>
                </a:solidFill>
                <a:latin typeface="Bookman Old Style" panose="02050604050505020204" pitchFamily="18" charset="0"/>
              </a:rPr>
              <a:t>condizione sospensiva </a:t>
            </a:r>
            <a:r>
              <a:rPr lang="it-IT" sz="1200" i="1" dirty="0">
                <a:solidFill>
                  <a:schemeClr val="tx1">
                    <a:lumMod val="65000"/>
                    <a:lumOff val="35000"/>
                  </a:schemeClr>
                </a:solidFill>
                <a:latin typeface="Bookman Old Style" panose="02050604050505020204" pitchFamily="18" charset="0"/>
              </a:rPr>
              <a:t>dell’esito positivo dell’eventuale approvazione e degli altri </a:t>
            </a:r>
            <a:r>
              <a:rPr lang="it-IT" sz="1200" b="1" i="1" dirty="0">
                <a:solidFill>
                  <a:schemeClr val="tx1">
                    <a:lumMod val="65000"/>
                    <a:lumOff val="35000"/>
                  </a:schemeClr>
                </a:solidFill>
                <a:latin typeface="Bookman Old Style" panose="02050604050505020204" pitchFamily="18" charset="0"/>
              </a:rPr>
              <a:t>controlli</a:t>
            </a:r>
            <a:r>
              <a:rPr lang="it-IT" sz="1200" i="1" dirty="0">
                <a:solidFill>
                  <a:schemeClr val="tx1">
                    <a:lumMod val="65000"/>
                    <a:lumOff val="35000"/>
                  </a:schemeClr>
                </a:solidFill>
                <a:latin typeface="Bookman Old Style" panose="02050604050505020204" pitchFamily="18" charset="0"/>
              </a:rPr>
              <a:t> previsti dalle norme proprie delle stazioni appaltanti.</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13. </a:t>
            </a:r>
            <a:r>
              <a:rPr lang="it-IT" sz="1200" b="1" i="1" u="sng" dirty="0">
                <a:solidFill>
                  <a:schemeClr val="tx1">
                    <a:lumMod val="65000"/>
                    <a:lumOff val="35000"/>
                  </a:schemeClr>
                </a:solidFill>
                <a:latin typeface="Bookman Old Style" panose="02050604050505020204" pitchFamily="18" charset="0"/>
              </a:rPr>
              <a:t>L’esecuzione</a:t>
            </a:r>
            <a:r>
              <a:rPr lang="it-IT" sz="1200" i="1" dirty="0">
                <a:solidFill>
                  <a:schemeClr val="tx1">
                    <a:lumMod val="65000"/>
                    <a:lumOff val="35000"/>
                  </a:schemeClr>
                </a:solidFill>
                <a:latin typeface="Bookman Old Style" panose="02050604050505020204" pitchFamily="18" charset="0"/>
              </a:rPr>
              <a:t> del contratto può avere inizio solo dopo che lo stesso è divenuto efficace, salvo che, in casi di urgenza, la stazione appaltante ne chieda </a:t>
            </a:r>
            <a:r>
              <a:rPr lang="it-IT" sz="1200" b="1" i="1" dirty="0">
                <a:solidFill>
                  <a:schemeClr val="tx1">
                    <a:lumMod val="65000"/>
                    <a:lumOff val="35000"/>
                  </a:schemeClr>
                </a:solidFill>
                <a:latin typeface="Bookman Old Style" panose="02050604050505020204" pitchFamily="18" charset="0"/>
              </a:rPr>
              <a:t>l’esecuzione anticipata</a:t>
            </a:r>
            <a:r>
              <a:rPr lang="it-IT" sz="1200" i="1" dirty="0">
                <a:solidFill>
                  <a:schemeClr val="tx1">
                    <a:lumMod val="65000"/>
                    <a:lumOff val="35000"/>
                  </a:schemeClr>
                </a:solidFill>
                <a:latin typeface="Bookman Old Style" panose="02050604050505020204" pitchFamily="18" charset="0"/>
              </a:rPr>
              <a:t>, nei modi e alle condizioni previste al comma 8.</a:t>
            </a:r>
            <a:endParaRPr lang="it-IT" sz="1200" b="1" i="1" dirty="0">
              <a:solidFill>
                <a:schemeClr val="tx1">
                  <a:lumMod val="65000"/>
                  <a:lumOff val="35000"/>
                </a:schemeClr>
              </a:solidFill>
              <a:latin typeface="Bookman Old Style" panose="02050604050505020204" pitchFamily="18" charset="0"/>
            </a:endParaRPr>
          </a:p>
          <a:p>
            <a:pPr algn="just"/>
            <a:endParaRPr lang="it-IT" sz="1200" b="1" i="1" u="sng"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3567263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186953" y="6137504"/>
            <a:ext cx="5818093" cy="261610"/>
          </a:xfrm>
          <a:prstGeom prst="rect">
            <a:avLst/>
          </a:prstGeom>
          <a:noFill/>
        </p:spPr>
        <p:txBody>
          <a:bodyPr wrap="square" rtlCol="0">
            <a:spAutoFit/>
          </a:bodyPr>
          <a:lstStyle/>
          <a:p>
            <a:pPr algn="ctr"/>
            <a:r>
              <a:rPr lang="pt-BR" sz="1100" dirty="0">
                <a:solidFill>
                  <a:schemeClr val="tx1">
                    <a:lumMod val="75000"/>
                    <a:lumOff val="25000"/>
                  </a:schemeClr>
                </a:solidFill>
                <a:latin typeface="Bookman Old Style" panose="02050604050505020204" pitchFamily="18" charset="0"/>
              </a:rPr>
              <a:t>Fonte https://www.bosettiegatti.eu/info/ANAC/Anac_linee_guida.htm</a:t>
            </a:r>
          </a:p>
        </p:txBody>
      </p:sp>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18102" y="54802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18102" y="55732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AFE59B9A-92E2-4A6E-9768-DDFDBE07E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389" y="40335"/>
            <a:ext cx="8095222" cy="584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26609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231BCED6-E0F8-4E01-9E2B-6989473620EE}"/>
              </a:ext>
            </a:extLst>
          </p:cNvPr>
          <p:cNvSpPr txBox="1"/>
          <p:nvPr/>
        </p:nvSpPr>
        <p:spPr>
          <a:xfrm>
            <a:off x="4879676" y="3550051"/>
            <a:ext cx="4067099" cy="1015663"/>
          </a:xfrm>
          <a:prstGeom prst="rect">
            <a:avLst/>
          </a:prstGeom>
          <a:noFill/>
        </p:spPr>
        <p:txBody>
          <a:bodyPr wrap="square" rtlCol="0">
            <a:spAutoFit/>
          </a:bodyPr>
          <a:lstStyle/>
          <a:p>
            <a:pPr algn="ctr"/>
            <a:r>
              <a:rPr lang="it-IT" sz="3000" b="1" dirty="0">
                <a:solidFill>
                  <a:schemeClr val="tx1">
                    <a:lumMod val="65000"/>
                    <a:lumOff val="35000"/>
                  </a:schemeClr>
                </a:solidFill>
                <a:latin typeface="Bookman Old Style" panose="02050604050505020204" pitchFamily="18" charset="0"/>
              </a:rPr>
              <a:t>LA VERIFICA DELL’ANOMALIA</a:t>
            </a:r>
          </a:p>
        </p:txBody>
      </p:sp>
      <p:sp>
        <p:nvSpPr>
          <p:cNvPr id="5" name="CasellaDiTesto 4">
            <a:extLst>
              <a:ext uri="{FF2B5EF4-FFF2-40B4-BE49-F238E27FC236}">
                <a16:creationId xmlns:a16="http://schemas.microsoft.com/office/drawing/2014/main" id="{A6E8C49D-88B9-4EAE-A5EC-106C2F752DEC}"/>
              </a:ext>
            </a:extLst>
          </p:cNvPr>
          <p:cNvSpPr txBox="1"/>
          <p:nvPr/>
        </p:nvSpPr>
        <p:spPr>
          <a:xfrm>
            <a:off x="1628776" y="3130674"/>
            <a:ext cx="3250900"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9.1</a:t>
            </a:r>
          </a:p>
        </p:txBody>
      </p:sp>
      <p:grpSp>
        <p:nvGrpSpPr>
          <p:cNvPr id="6" name="Google Shape;8875;p49">
            <a:extLst>
              <a:ext uri="{FF2B5EF4-FFF2-40B4-BE49-F238E27FC236}">
                <a16:creationId xmlns:a16="http://schemas.microsoft.com/office/drawing/2014/main" id="{46D3411C-580E-4BFD-B898-9CCE44BEB840}"/>
              </a:ext>
            </a:extLst>
          </p:cNvPr>
          <p:cNvGrpSpPr/>
          <p:nvPr/>
        </p:nvGrpSpPr>
        <p:grpSpPr>
          <a:xfrm>
            <a:off x="5674715" y="1660861"/>
            <a:ext cx="842569" cy="830333"/>
            <a:chOff x="2508825" y="2318350"/>
            <a:chExt cx="297750" cy="295400"/>
          </a:xfrm>
          <a:solidFill>
            <a:schemeClr val="tx1">
              <a:lumMod val="65000"/>
              <a:lumOff val="35000"/>
            </a:schemeClr>
          </a:solidFill>
        </p:grpSpPr>
        <p:sp>
          <p:nvSpPr>
            <p:cNvPr id="7" name="Google Shape;8876;p49">
              <a:extLst>
                <a:ext uri="{FF2B5EF4-FFF2-40B4-BE49-F238E27FC236}">
                  <a16:creationId xmlns:a16="http://schemas.microsoft.com/office/drawing/2014/main" id="{440C8F9C-3721-4BB3-A445-97CB936AEEAF}"/>
                </a:ext>
              </a:extLst>
            </p:cNvPr>
            <p:cNvSpPr/>
            <p:nvPr/>
          </p:nvSpPr>
          <p:spPr>
            <a:xfrm>
              <a:off x="2508825" y="2318350"/>
              <a:ext cx="297750" cy="295400"/>
            </a:xfrm>
            <a:custGeom>
              <a:avLst/>
              <a:gdLst/>
              <a:ahLst/>
              <a:cxnLst/>
              <a:rect l="l" t="t" r="r" b="b"/>
              <a:pathLst>
                <a:path w="11910" h="11816" extrusionOk="0">
                  <a:moveTo>
                    <a:pt x="5892" y="694"/>
                  </a:moveTo>
                  <a:cubicBezTo>
                    <a:pt x="7625" y="694"/>
                    <a:pt x="9043" y="2112"/>
                    <a:pt x="9043" y="3845"/>
                  </a:cubicBezTo>
                  <a:cubicBezTo>
                    <a:pt x="9043" y="5483"/>
                    <a:pt x="7751" y="6838"/>
                    <a:pt x="6081" y="6932"/>
                  </a:cubicBezTo>
                  <a:cubicBezTo>
                    <a:pt x="6018" y="6932"/>
                    <a:pt x="5987" y="6901"/>
                    <a:pt x="5924" y="6869"/>
                  </a:cubicBezTo>
                  <a:lnTo>
                    <a:pt x="5766" y="6711"/>
                  </a:lnTo>
                  <a:cubicBezTo>
                    <a:pt x="5297" y="6298"/>
                    <a:pt x="4683" y="6101"/>
                    <a:pt x="4072" y="6101"/>
                  </a:cubicBezTo>
                  <a:cubicBezTo>
                    <a:pt x="3985" y="6101"/>
                    <a:pt x="3899" y="6105"/>
                    <a:pt x="3813" y="6113"/>
                  </a:cubicBezTo>
                  <a:cubicBezTo>
                    <a:pt x="3151" y="5577"/>
                    <a:pt x="2773" y="4727"/>
                    <a:pt x="2773" y="3845"/>
                  </a:cubicBezTo>
                  <a:cubicBezTo>
                    <a:pt x="2773" y="2112"/>
                    <a:pt x="4191" y="694"/>
                    <a:pt x="5892" y="694"/>
                  </a:cubicBezTo>
                  <a:close/>
                  <a:moveTo>
                    <a:pt x="4171" y="6822"/>
                  </a:moveTo>
                  <a:cubicBezTo>
                    <a:pt x="4577" y="6822"/>
                    <a:pt x="4979" y="6964"/>
                    <a:pt x="5294" y="7247"/>
                  </a:cubicBezTo>
                  <a:cubicBezTo>
                    <a:pt x="5420" y="7373"/>
                    <a:pt x="5735" y="7657"/>
                    <a:pt x="5892" y="7657"/>
                  </a:cubicBezTo>
                  <a:lnTo>
                    <a:pt x="7972" y="7657"/>
                  </a:lnTo>
                  <a:cubicBezTo>
                    <a:pt x="8192" y="7657"/>
                    <a:pt x="8350" y="7814"/>
                    <a:pt x="8350" y="8003"/>
                  </a:cubicBezTo>
                  <a:cubicBezTo>
                    <a:pt x="8350" y="8192"/>
                    <a:pt x="8192" y="8350"/>
                    <a:pt x="7972" y="8350"/>
                  </a:cubicBezTo>
                  <a:lnTo>
                    <a:pt x="5514" y="8350"/>
                  </a:lnTo>
                  <a:cubicBezTo>
                    <a:pt x="5294" y="8350"/>
                    <a:pt x="5136" y="8507"/>
                    <a:pt x="5136" y="8728"/>
                  </a:cubicBezTo>
                  <a:cubicBezTo>
                    <a:pt x="5136" y="8917"/>
                    <a:pt x="5294" y="9074"/>
                    <a:pt x="5514" y="9074"/>
                  </a:cubicBezTo>
                  <a:lnTo>
                    <a:pt x="8224" y="9074"/>
                  </a:lnTo>
                  <a:cubicBezTo>
                    <a:pt x="8507" y="9074"/>
                    <a:pt x="8759" y="8948"/>
                    <a:pt x="8980" y="8759"/>
                  </a:cubicBezTo>
                  <a:lnTo>
                    <a:pt x="10492" y="7090"/>
                  </a:lnTo>
                  <a:cubicBezTo>
                    <a:pt x="10568" y="7033"/>
                    <a:pt x="10666" y="6987"/>
                    <a:pt x="10766" y="6987"/>
                  </a:cubicBezTo>
                  <a:cubicBezTo>
                    <a:pt x="10833" y="6987"/>
                    <a:pt x="10902" y="7008"/>
                    <a:pt x="10965" y="7058"/>
                  </a:cubicBezTo>
                  <a:cubicBezTo>
                    <a:pt x="11122" y="7184"/>
                    <a:pt x="11185" y="7373"/>
                    <a:pt x="11059" y="7531"/>
                  </a:cubicBezTo>
                  <a:lnTo>
                    <a:pt x="9389" y="9767"/>
                  </a:lnTo>
                  <a:cubicBezTo>
                    <a:pt x="9074" y="10209"/>
                    <a:pt x="8570" y="10492"/>
                    <a:pt x="8035" y="10492"/>
                  </a:cubicBezTo>
                  <a:lnTo>
                    <a:pt x="2773" y="10492"/>
                  </a:lnTo>
                  <a:lnTo>
                    <a:pt x="2773" y="7468"/>
                  </a:lnTo>
                  <a:lnTo>
                    <a:pt x="3025" y="7247"/>
                  </a:lnTo>
                  <a:cubicBezTo>
                    <a:pt x="3356" y="6964"/>
                    <a:pt x="3766" y="6822"/>
                    <a:pt x="4171" y="6822"/>
                  </a:cubicBezTo>
                  <a:close/>
                  <a:moveTo>
                    <a:pt x="1734" y="6932"/>
                  </a:moveTo>
                  <a:cubicBezTo>
                    <a:pt x="1923" y="6932"/>
                    <a:pt x="2080" y="7090"/>
                    <a:pt x="2080" y="7310"/>
                  </a:cubicBezTo>
                  <a:lnTo>
                    <a:pt x="2080" y="10807"/>
                  </a:lnTo>
                  <a:cubicBezTo>
                    <a:pt x="2080" y="10996"/>
                    <a:pt x="1923" y="11154"/>
                    <a:pt x="1734" y="11154"/>
                  </a:cubicBezTo>
                  <a:lnTo>
                    <a:pt x="662" y="11154"/>
                  </a:lnTo>
                  <a:lnTo>
                    <a:pt x="662" y="6932"/>
                  </a:lnTo>
                  <a:close/>
                  <a:moveTo>
                    <a:pt x="5924" y="1"/>
                  </a:moveTo>
                  <a:cubicBezTo>
                    <a:pt x="3844" y="1"/>
                    <a:pt x="2112" y="1734"/>
                    <a:pt x="2112" y="3845"/>
                  </a:cubicBezTo>
                  <a:cubicBezTo>
                    <a:pt x="2112" y="4790"/>
                    <a:pt x="2458" y="5672"/>
                    <a:pt x="3088" y="6396"/>
                  </a:cubicBezTo>
                  <a:cubicBezTo>
                    <a:pt x="2931" y="6459"/>
                    <a:pt x="2773" y="6585"/>
                    <a:pt x="2616" y="6711"/>
                  </a:cubicBezTo>
                  <a:cubicBezTo>
                    <a:pt x="2427" y="6428"/>
                    <a:pt x="2112" y="6270"/>
                    <a:pt x="1765" y="6270"/>
                  </a:cubicBezTo>
                  <a:lnTo>
                    <a:pt x="347" y="6270"/>
                  </a:lnTo>
                  <a:cubicBezTo>
                    <a:pt x="158" y="6270"/>
                    <a:pt x="1" y="6428"/>
                    <a:pt x="1" y="6585"/>
                  </a:cubicBezTo>
                  <a:lnTo>
                    <a:pt x="1" y="11469"/>
                  </a:lnTo>
                  <a:cubicBezTo>
                    <a:pt x="1" y="11658"/>
                    <a:pt x="158" y="11815"/>
                    <a:pt x="347" y="11815"/>
                  </a:cubicBezTo>
                  <a:lnTo>
                    <a:pt x="1765" y="11815"/>
                  </a:lnTo>
                  <a:cubicBezTo>
                    <a:pt x="2238" y="11815"/>
                    <a:pt x="2584" y="11563"/>
                    <a:pt x="2742" y="11122"/>
                  </a:cubicBezTo>
                  <a:lnTo>
                    <a:pt x="8035" y="11122"/>
                  </a:lnTo>
                  <a:cubicBezTo>
                    <a:pt x="8759" y="11122"/>
                    <a:pt x="9515" y="10776"/>
                    <a:pt x="9956" y="10146"/>
                  </a:cubicBezTo>
                  <a:lnTo>
                    <a:pt x="11595" y="7877"/>
                  </a:lnTo>
                  <a:cubicBezTo>
                    <a:pt x="11910" y="7468"/>
                    <a:pt x="11878" y="6838"/>
                    <a:pt x="11437" y="6459"/>
                  </a:cubicBezTo>
                  <a:cubicBezTo>
                    <a:pt x="11249" y="6301"/>
                    <a:pt x="11015" y="6221"/>
                    <a:pt x="10780" y="6221"/>
                  </a:cubicBezTo>
                  <a:cubicBezTo>
                    <a:pt x="10503" y="6221"/>
                    <a:pt x="10224" y="6332"/>
                    <a:pt x="10019" y="6554"/>
                  </a:cubicBezTo>
                  <a:lnTo>
                    <a:pt x="9011" y="7657"/>
                  </a:lnTo>
                  <a:cubicBezTo>
                    <a:pt x="8885" y="7247"/>
                    <a:pt x="8539" y="6932"/>
                    <a:pt x="8098" y="6932"/>
                  </a:cubicBezTo>
                  <a:cubicBezTo>
                    <a:pt x="8287" y="6838"/>
                    <a:pt x="8444" y="6680"/>
                    <a:pt x="8602" y="6522"/>
                  </a:cubicBezTo>
                  <a:cubicBezTo>
                    <a:pt x="9358" y="5798"/>
                    <a:pt x="9767" y="4821"/>
                    <a:pt x="9767" y="3845"/>
                  </a:cubicBezTo>
                  <a:cubicBezTo>
                    <a:pt x="9767" y="1734"/>
                    <a:pt x="8035" y="1"/>
                    <a:pt x="5924"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877;p49">
              <a:extLst>
                <a:ext uri="{FF2B5EF4-FFF2-40B4-BE49-F238E27FC236}">
                  <a16:creationId xmlns:a16="http://schemas.microsoft.com/office/drawing/2014/main" id="{B1B80139-ED58-4F4E-8A66-F949A9B13028}"/>
                </a:ext>
              </a:extLst>
            </p:cNvPr>
            <p:cNvSpPr/>
            <p:nvPr/>
          </p:nvSpPr>
          <p:spPr>
            <a:xfrm>
              <a:off x="2629350" y="2353025"/>
              <a:ext cx="54350" cy="121300"/>
            </a:xfrm>
            <a:custGeom>
              <a:avLst/>
              <a:gdLst/>
              <a:ahLst/>
              <a:cxnLst/>
              <a:rect l="l" t="t" r="r" b="b"/>
              <a:pathLst>
                <a:path w="2174" h="4852" extrusionOk="0">
                  <a:moveTo>
                    <a:pt x="1071" y="0"/>
                  </a:moveTo>
                  <a:cubicBezTo>
                    <a:pt x="882" y="0"/>
                    <a:pt x="725" y="158"/>
                    <a:pt x="725" y="347"/>
                  </a:cubicBezTo>
                  <a:lnTo>
                    <a:pt x="725" y="756"/>
                  </a:lnTo>
                  <a:cubicBezTo>
                    <a:pt x="315" y="914"/>
                    <a:pt x="63" y="1292"/>
                    <a:pt x="63" y="1733"/>
                  </a:cubicBezTo>
                  <a:cubicBezTo>
                    <a:pt x="0" y="2332"/>
                    <a:pt x="473" y="2804"/>
                    <a:pt x="1071" y="2804"/>
                  </a:cubicBezTo>
                  <a:cubicBezTo>
                    <a:pt x="1260" y="2804"/>
                    <a:pt x="1418" y="2962"/>
                    <a:pt x="1418" y="3151"/>
                  </a:cubicBezTo>
                  <a:cubicBezTo>
                    <a:pt x="1418" y="3308"/>
                    <a:pt x="1355" y="3434"/>
                    <a:pt x="1229" y="3466"/>
                  </a:cubicBezTo>
                  <a:cubicBezTo>
                    <a:pt x="1185" y="3492"/>
                    <a:pt x="1140" y="3503"/>
                    <a:pt x="1093" y="3503"/>
                  </a:cubicBezTo>
                  <a:cubicBezTo>
                    <a:pt x="970" y="3503"/>
                    <a:pt x="839" y="3422"/>
                    <a:pt x="725" y="3308"/>
                  </a:cubicBezTo>
                  <a:cubicBezTo>
                    <a:pt x="662" y="3245"/>
                    <a:pt x="575" y="3214"/>
                    <a:pt x="488" y="3214"/>
                  </a:cubicBezTo>
                  <a:cubicBezTo>
                    <a:pt x="402" y="3214"/>
                    <a:pt x="315" y="3245"/>
                    <a:pt x="252" y="3308"/>
                  </a:cubicBezTo>
                  <a:cubicBezTo>
                    <a:pt x="126" y="3434"/>
                    <a:pt x="126" y="3655"/>
                    <a:pt x="252" y="3781"/>
                  </a:cubicBezTo>
                  <a:cubicBezTo>
                    <a:pt x="410" y="3938"/>
                    <a:pt x="567" y="4064"/>
                    <a:pt x="756" y="4096"/>
                  </a:cubicBezTo>
                  <a:lnTo>
                    <a:pt x="756" y="4505"/>
                  </a:lnTo>
                  <a:cubicBezTo>
                    <a:pt x="756" y="4694"/>
                    <a:pt x="914" y="4852"/>
                    <a:pt x="1103" y="4852"/>
                  </a:cubicBezTo>
                  <a:cubicBezTo>
                    <a:pt x="1323" y="4852"/>
                    <a:pt x="1481" y="4694"/>
                    <a:pt x="1481" y="4505"/>
                  </a:cubicBezTo>
                  <a:lnTo>
                    <a:pt x="1481" y="4096"/>
                  </a:lnTo>
                  <a:cubicBezTo>
                    <a:pt x="1481" y="4096"/>
                    <a:pt x="1512" y="4096"/>
                    <a:pt x="1512" y="4064"/>
                  </a:cubicBezTo>
                  <a:cubicBezTo>
                    <a:pt x="1890" y="3907"/>
                    <a:pt x="2142" y="3497"/>
                    <a:pt x="2142" y="3119"/>
                  </a:cubicBezTo>
                  <a:cubicBezTo>
                    <a:pt x="2142" y="2521"/>
                    <a:pt x="1670" y="2079"/>
                    <a:pt x="1103" y="2079"/>
                  </a:cubicBezTo>
                  <a:cubicBezTo>
                    <a:pt x="914" y="2079"/>
                    <a:pt x="756" y="1922"/>
                    <a:pt x="756" y="1733"/>
                  </a:cubicBezTo>
                  <a:cubicBezTo>
                    <a:pt x="756" y="1575"/>
                    <a:pt x="851" y="1449"/>
                    <a:pt x="1008" y="1418"/>
                  </a:cubicBezTo>
                  <a:cubicBezTo>
                    <a:pt x="1047" y="1405"/>
                    <a:pt x="1085" y="1399"/>
                    <a:pt x="1124" y="1399"/>
                  </a:cubicBezTo>
                  <a:cubicBezTo>
                    <a:pt x="1273" y="1399"/>
                    <a:pt x="1418" y="1494"/>
                    <a:pt x="1544" y="1670"/>
                  </a:cubicBezTo>
                  <a:cubicBezTo>
                    <a:pt x="1610" y="1753"/>
                    <a:pt x="1703" y="1792"/>
                    <a:pt x="1795" y="1792"/>
                  </a:cubicBezTo>
                  <a:cubicBezTo>
                    <a:pt x="1876" y="1792"/>
                    <a:pt x="1957" y="1761"/>
                    <a:pt x="2016" y="1701"/>
                  </a:cubicBezTo>
                  <a:cubicBezTo>
                    <a:pt x="2174" y="1575"/>
                    <a:pt x="2174" y="1323"/>
                    <a:pt x="2048" y="1229"/>
                  </a:cubicBezTo>
                  <a:cubicBezTo>
                    <a:pt x="1859" y="977"/>
                    <a:pt x="1670" y="819"/>
                    <a:pt x="1418" y="756"/>
                  </a:cubicBezTo>
                  <a:lnTo>
                    <a:pt x="1418" y="347"/>
                  </a:lnTo>
                  <a:cubicBezTo>
                    <a:pt x="1418" y="158"/>
                    <a:pt x="1260" y="0"/>
                    <a:pt x="1071"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1354080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97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409732" y="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32218" y="5342909"/>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378833" y="26323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378833" y="3561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21382" y="56965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21382" y="57895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167810" y="665724"/>
            <a:ext cx="9922958" cy="4339650"/>
          </a:xfrm>
          <a:prstGeom prst="rect">
            <a:avLst/>
          </a:prstGeom>
          <a:noFill/>
        </p:spPr>
        <p:txBody>
          <a:bodyPr wrap="square" rtlCol="0">
            <a:spAutoFit/>
          </a:bodyPr>
          <a:lstStyle/>
          <a:p>
            <a:pPr algn="just"/>
            <a:r>
              <a:rPr lang="it-IT" sz="1200" i="1" dirty="0">
                <a:solidFill>
                  <a:schemeClr val="tx1">
                    <a:lumMod val="65000"/>
                    <a:lumOff val="35000"/>
                  </a:schemeClr>
                </a:solidFill>
                <a:latin typeface="Bookman Old Style" panose="02050604050505020204" pitchFamily="18" charset="0"/>
              </a:rPr>
              <a:t>1. Gli operatori economici forniscono, su richiesta della stazione appaltante, </a:t>
            </a:r>
            <a:r>
              <a:rPr lang="it-IT" sz="1200" b="1" i="1" dirty="0">
                <a:solidFill>
                  <a:schemeClr val="tx1">
                    <a:lumMod val="65000"/>
                    <a:lumOff val="35000"/>
                  </a:schemeClr>
                </a:solidFill>
                <a:latin typeface="Bookman Old Style" panose="02050604050505020204" pitchFamily="18" charset="0"/>
              </a:rPr>
              <a:t>spiegazioni sul prezzo o sui costi proposti nelle offerte se queste appaiono anormalmente basse</a:t>
            </a:r>
            <a:r>
              <a:rPr lang="it-IT" sz="1200" i="1" dirty="0">
                <a:solidFill>
                  <a:schemeClr val="tx1">
                    <a:lumMod val="65000"/>
                    <a:lumOff val="35000"/>
                  </a:schemeClr>
                </a:solidFill>
                <a:latin typeface="Bookman Old Style" panose="02050604050505020204" pitchFamily="18" charset="0"/>
              </a:rPr>
              <a:t>, sulla base di un giudizio tecnico sulla congruità, serietà, sostenibilità e realizzabilità dell'offerta.</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2. Quando il criterio di aggiudicazione è quello del prezzo più basso e il numero delle offerte ammesse è pari o superiore a 15, la congruità delle offerte è valutata sulle offerte che presentano un ribasso pari o superiore ad una soglia di anomalia determinata; al fine di non rendere predeterminabili dagli offerenti i parametri di riferimento per il calcolo della soglia di anomalia, il RUP o la commissione giudicatrice procedono come segue:</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a) calcolo della somma e della media aritmetica dei ribassi percentuali di tutte le offerte ammesse, con esclusione del dieci per cento, arrotondato all'unità superiore, rispettivamente delle offerte di maggior ribasso e quelle di minor ribasso; le offerte aventi un uguale valore di ribasso sono prese in considerazione distintamente nei loro singoli valori; qualora, nell’effettuare il calcolo del dieci per cento, siano presenti una o più offerte di eguale valore rispetto alle offerte da accantonare, dette offerte sono altresì da accantonare;</a:t>
            </a:r>
          </a:p>
          <a:p>
            <a:pPr algn="just"/>
            <a:r>
              <a:rPr lang="it-IT" sz="1200" i="1" dirty="0">
                <a:solidFill>
                  <a:schemeClr val="tx1">
                    <a:lumMod val="65000"/>
                    <a:lumOff val="35000"/>
                  </a:schemeClr>
                </a:solidFill>
                <a:latin typeface="Bookman Old Style" panose="02050604050505020204" pitchFamily="18" charset="0"/>
              </a:rPr>
              <a:t>b) calcolo dello scarto medio aritmetico dei ribassi percentuali che superano la media calcolata ai sensi della lettera a);</a:t>
            </a:r>
          </a:p>
          <a:p>
            <a:pPr algn="just"/>
            <a:r>
              <a:rPr lang="it-IT" sz="1200" i="1" dirty="0">
                <a:solidFill>
                  <a:schemeClr val="tx1">
                    <a:lumMod val="65000"/>
                    <a:lumOff val="35000"/>
                  </a:schemeClr>
                </a:solidFill>
                <a:latin typeface="Bookman Old Style" panose="02050604050505020204" pitchFamily="18" charset="0"/>
              </a:rPr>
              <a:t>c) calcolo della soglia come somma della media aritmetica e dello scarto medio aritmetico dei ribassi di cui alla lettera b);</a:t>
            </a:r>
          </a:p>
          <a:p>
            <a:pPr algn="just"/>
            <a:r>
              <a:rPr lang="it-IT" sz="1200" i="1" dirty="0">
                <a:solidFill>
                  <a:schemeClr val="tx1">
                    <a:lumMod val="65000"/>
                    <a:lumOff val="35000"/>
                  </a:schemeClr>
                </a:solidFill>
                <a:latin typeface="Bookman Old Style" panose="02050604050505020204" pitchFamily="18" charset="0"/>
              </a:rPr>
              <a:t>d) la soglia calcolata alla lettera c) viene decrementata di un valore percentuale pari al prodotto delle prime due cifre dopo la virgola della somma dei ribassi di cui alla lettera a) applicato allo scarto medio aritmetico di cui alla lettera b).</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2-bis. Quando il criterio di aggiudicazione è quello del prezzo più basso e il numero delle offerte ammesse è inferiore a 15, la congruità delle offerte è valutata sulle offerte che presentano un ribasso pari o superiore ad una soglia di anomalia determinata; ai fini della determinazione della congruità delle offerte, al fine di non rendere predeterminabili dagli offerenti i parametri di riferimento per il calcolo della soglia di anomalia, il RUP o la commissione giudicatrice procedono come segue:</a:t>
            </a:r>
          </a:p>
          <a:p>
            <a:pPr algn="just"/>
            <a:r>
              <a:rPr lang="it-IT" sz="1200" i="1" dirty="0">
                <a:solidFill>
                  <a:schemeClr val="tx1">
                    <a:lumMod val="65000"/>
                    <a:lumOff val="35000"/>
                  </a:schemeClr>
                </a:solidFill>
                <a:latin typeface="Bookman Old Style" panose="02050604050505020204" pitchFamily="18" charset="0"/>
              </a:rPr>
              <a:t>(comma introdotto dall'art. 1, comma 20, lettera u), della legge n. 55 del 2019)</a:t>
            </a:r>
          </a:p>
        </p:txBody>
      </p:sp>
    </p:spTree>
    <p:extLst>
      <p:ext uri="{BB962C8B-B14F-4D97-AF65-F5344CB8AC3E}">
        <p14:creationId xmlns:p14="http://schemas.microsoft.com/office/powerpoint/2010/main" val="114756671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97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409732" y="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32218" y="5342909"/>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378833" y="26323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378833" y="3561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21382" y="56965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21382" y="57895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38101" y="197224"/>
            <a:ext cx="9922958" cy="5816977"/>
          </a:xfrm>
          <a:prstGeom prst="rect">
            <a:avLst/>
          </a:prstGeom>
          <a:noFill/>
        </p:spPr>
        <p:txBody>
          <a:bodyPr wrap="square" rtlCol="0">
            <a:spAutoFit/>
          </a:bodyPr>
          <a:lstStyle/>
          <a:p>
            <a:pPr algn="just"/>
            <a:r>
              <a:rPr lang="it-IT" sz="1200" i="1" dirty="0">
                <a:solidFill>
                  <a:schemeClr val="tx1">
                    <a:lumMod val="65000"/>
                    <a:lumOff val="35000"/>
                  </a:schemeClr>
                </a:solidFill>
                <a:latin typeface="Bookman Old Style" panose="02050604050505020204" pitchFamily="18" charset="0"/>
              </a:rPr>
              <a:t>a) calcolo della media aritmetica dei ribassi percentuali di tutte le offerte ammesse, con esclusione del dieci per cento, arrotondato all'unità superiore, rispettivamente delle offerte di maggior ribasso e quelle di minor ribasso; le offerte aventi un uguale valore di ribasso sono prese in considerazione distintamente nei loro singoli valori; qualora, nell’effettuare il calcolo del dieci per cento, siano presenti una o più offerte di eguale valore rispetto alle offerte da accantonare, dette offerte sono altresì da accantonare;</a:t>
            </a:r>
          </a:p>
          <a:p>
            <a:pPr algn="just"/>
            <a:r>
              <a:rPr lang="it-IT" sz="1200" i="1" dirty="0">
                <a:solidFill>
                  <a:schemeClr val="tx1">
                    <a:lumMod val="65000"/>
                    <a:lumOff val="35000"/>
                  </a:schemeClr>
                </a:solidFill>
                <a:latin typeface="Bookman Old Style" panose="02050604050505020204" pitchFamily="18" charset="0"/>
              </a:rPr>
              <a:t>b) calcolo dello scarto medio aritmetico dei ribassi percentuali che superano la media calcolata ai sensi della lettera a);</a:t>
            </a:r>
          </a:p>
          <a:p>
            <a:pPr algn="just"/>
            <a:r>
              <a:rPr lang="it-IT" sz="1200" i="1" dirty="0">
                <a:solidFill>
                  <a:schemeClr val="tx1">
                    <a:lumMod val="65000"/>
                    <a:lumOff val="35000"/>
                  </a:schemeClr>
                </a:solidFill>
                <a:latin typeface="Bookman Old Style" panose="02050604050505020204" pitchFamily="18" charset="0"/>
              </a:rPr>
              <a:t>c) calcolo del rapporto tra lo scarto medio aritmetico di cui alla lettera b) e la media aritmetica di cui alla lettera a);</a:t>
            </a:r>
          </a:p>
          <a:p>
            <a:pPr algn="just"/>
            <a:r>
              <a:rPr lang="it-IT" sz="1200" i="1" dirty="0">
                <a:solidFill>
                  <a:schemeClr val="tx1">
                    <a:lumMod val="65000"/>
                    <a:lumOff val="35000"/>
                  </a:schemeClr>
                </a:solidFill>
                <a:latin typeface="Bookman Old Style" panose="02050604050505020204" pitchFamily="18" charset="0"/>
              </a:rPr>
              <a:t>d) se il rapporto di cui alla lettera c) è pari o inferiore a 0,15, la soglia di anomalia è pari al valore della media aritmetica di cui alla lettera a) incrementata del 20 per cento della medesima media aritmetica);</a:t>
            </a:r>
          </a:p>
          <a:p>
            <a:pPr algn="just"/>
            <a:r>
              <a:rPr lang="it-IT" sz="1200" i="1" dirty="0">
                <a:solidFill>
                  <a:schemeClr val="tx1">
                    <a:lumMod val="65000"/>
                    <a:lumOff val="35000"/>
                  </a:schemeClr>
                </a:solidFill>
                <a:latin typeface="Bookman Old Style" panose="02050604050505020204" pitchFamily="18" charset="0"/>
              </a:rPr>
              <a:t>e) se il rapporto di cui alla lettera c) è superiore a 0,15 la soglia di anomalia è calcolata come somma della media aritmetica di cui alla lettera a) e dello scarto medio aritmetico di cui alla lettera b).</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2-ter. Al fine di non rendere nel tempo predeterminabili dagli offerenti i parametri di riferimento per il calcolo della soglia di anomalia, il Ministero delle infrastrutture e dei trasporti può procedere con decreto alla rideterminazione delle modalità di calcolo per l’individuazione della soglia di anomalia.</a:t>
            </a:r>
          </a:p>
          <a:p>
            <a:pPr algn="just"/>
            <a:r>
              <a:rPr lang="it-IT" sz="1200" i="1" dirty="0">
                <a:solidFill>
                  <a:schemeClr val="tx1">
                    <a:lumMod val="65000"/>
                    <a:lumOff val="35000"/>
                  </a:schemeClr>
                </a:solidFill>
                <a:latin typeface="Bookman Old Style" panose="02050604050505020204" pitchFamily="18" charset="0"/>
              </a:rPr>
              <a:t>(comma introdotto dall'art. 1, comma 20, lettera u), della legge n. 55 del 2019)</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3. Quando il criterio di aggiudicazione è quello dell'offerta economicamente più vantaggiosa la congruità delle offerte è valutata sulle offerte che presentano sia i punti relativi al prezzo, sia la somma dei punti relativi agli altri elementi di valutazione, entrambi pari o superiori ai quattro quinti dei corrispondenti punti massimi previsti dal bando di gara. Il calcolo di cui al primo periodo è effettuato ove il numero delle offerte ammesse sia pari o superiore a tre. Si applica l'ultimo periodo del comma 6.</a:t>
            </a:r>
          </a:p>
          <a:p>
            <a:pPr algn="just"/>
            <a:r>
              <a:rPr lang="it-IT" sz="1200" i="1" dirty="0">
                <a:solidFill>
                  <a:schemeClr val="tx1">
                    <a:lumMod val="65000"/>
                    <a:lumOff val="35000"/>
                  </a:schemeClr>
                </a:solidFill>
                <a:latin typeface="Bookman Old Style" panose="02050604050505020204" pitchFamily="18" charset="0"/>
              </a:rPr>
              <a:t>(comma così modificato dall'art. 1, comma 20, lettera u), della legge n. 55 del 2019)</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3-bis. Il calcolo di cui ai commi 2, 2 bis e 2-ter è effettuato ove il numero delle offerte ammesse sia pari o superiore a cinque.</a:t>
            </a:r>
          </a:p>
          <a:p>
            <a:pPr algn="just"/>
            <a:r>
              <a:rPr lang="it-IT" sz="1200" i="1" dirty="0">
                <a:solidFill>
                  <a:schemeClr val="tx1">
                    <a:lumMod val="65000"/>
                    <a:lumOff val="35000"/>
                  </a:schemeClr>
                </a:solidFill>
                <a:latin typeface="Bookman Old Style" panose="02050604050505020204" pitchFamily="18" charset="0"/>
              </a:rPr>
              <a:t>(comma così modificato dall'art. 1, comma 20, lettera u), della legge n. 55 del 2019)</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4. Le spiegazioni di cui al comma 1 possono, in particolare, riferirsi a:</a:t>
            </a:r>
          </a:p>
          <a:p>
            <a:pPr algn="just"/>
            <a:r>
              <a:rPr lang="it-IT" sz="1200" i="1" dirty="0">
                <a:solidFill>
                  <a:schemeClr val="tx1">
                    <a:lumMod val="65000"/>
                    <a:lumOff val="35000"/>
                  </a:schemeClr>
                </a:solidFill>
                <a:latin typeface="Bookman Old Style" panose="02050604050505020204" pitchFamily="18" charset="0"/>
              </a:rPr>
              <a:t>a) l'economia del processo di fabbricazione dei prodotti, dei servizi prestati o del metodo di costruzione;</a:t>
            </a:r>
          </a:p>
          <a:p>
            <a:pPr algn="just"/>
            <a:r>
              <a:rPr lang="it-IT" sz="1200" i="1" dirty="0">
                <a:solidFill>
                  <a:schemeClr val="tx1">
                    <a:lumMod val="65000"/>
                    <a:lumOff val="35000"/>
                  </a:schemeClr>
                </a:solidFill>
                <a:latin typeface="Bookman Old Style" panose="02050604050505020204" pitchFamily="18" charset="0"/>
              </a:rPr>
              <a:t>b) le soluzioni tecniche prescelte o le condizioni eccezionalmente favorevoli di cui dispone l'offerente per fornire i prodotti, per prestare i servizi o per eseguire i lavori;</a:t>
            </a:r>
          </a:p>
          <a:p>
            <a:pPr algn="just"/>
            <a:r>
              <a:rPr lang="it-IT" sz="1200" i="1" dirty="0">
                <a:solidFill>
                  <a:schemeClr val="tx1">
                    <a:lumMod val="65000"/>
                    <a:lumOff val="35000"/>
                  </a:schemeClr>
                </a:solidFill>
                <a:latin typeface="Bookman Old Style" panose="02050604050505020204" pitchFamily="18" charset="0"/>
              </a:rPr>
              <a:t>c) l'originalità dei lavori, delle forniture o dei servizi proposti dall'offerente.</a:t>
            </a:r>
          </a:p>
        </p:txBody>
      </p:sp>
    </p:spTree>
    <p:extLst>
      <p:ext uri="{BB962C8B-B14F-4D97-AF65-F5344CB8AC3E}">
        <p14:creationId xmlns:p14="http://schemas.microsoft.com/office/powerpoint/2010/main" val="111324426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97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409732" y="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32218" y="5342909"/>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378833" y="26323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378833" y="3561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21382" y="56965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21382" y="57895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38101" y="197224"/>
            <a:ext cx="9922958" cy="5632311"/>
          </a:xfrm>
          <a:prstGeom prst="rect">
            <a:avLst/>
          </a:prstGeom>
          <a:noFill/>
        </p:spPr>
        <p:txBody>
          <a:bodyPr wrap="square" rtlCol="0">
            <a:spAutoFit/>
          </a:bodyPr>
          <a:lstStyle/>
          <a:p>
            <a:pPr algn="just"/>
            <a:r>
              <a:rPr lang="it-IT" sz="1200" i="1" dirty="0">
                <a:solidFill>
                  <a:schemeClr val="tx1">
                    <a:lumMod val="65000"/>
                    <a:lumOff val="35000"/>
                  </a:schemeClr>
                </a:solidFill>
                <a:latin typeface="Bookman Old Style" panose="02050604050505020204" pitchFamily="18" charset="0"/>
              </a:rPr>
              <a:t>5. La stazione appaltante richiede per iscritto, assegnando al concorrente un termine non inferiore a quindici giorni, la presentazione, per iscritto, delle spiegazioni. Essa esclude l'offerta solo se la prova fornita non giustifica sufficientemente il basso livello di prezzi o di costi proposti, tenendo conto degli elementi di cui al comma 4 o se ha accertato, con le modalità di cui al primo periodo, che l'offerta è anormalmente bassa in quanto:</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a) non rispetta gli obblighi di cui all'articolo 30, comma 3;</a:t>
            </a:r>
          </a:p>
          <a:p>
            <a:pPr algn="just"/>
            <a:r>
              <a:rPr lang="it-IT" sz="1200" i="1" dirty="0">
                <a:solidFill>
                  <a:schemeClr val="tx1">
                    <a:lumMod val="65000"/>
                    <a:lumOff val="35000"/>
                  </a:schemeClr>
                </a:solidFill>
                <a:latin typeface="Bookman Old Style" panose="02050604050505020204" pitchFamily="18" charset="0"/>
              </a:rPr>
              <a:t>b) non rispetta gli obblighi di cui all'articolo 105;</a:t>
            </a:r>
          </a:p>
          <a:p>
            <a:pPr algn="just"/>
            <a:r>
              <a:rPr lang="it-IT" sz="1200" i="1" dirty="0">
                <a:solidFill>
                  <a:schemeClr val="tx1">
                    <a:lumMod val="65000"/>
                    <a:lumOff val="35000"/>
                  </a:schemeClr>
                </a:solidFill>
                <a:latin typeface="Bookman Old Style" panose="02050604050505020204" pitchFamily="18" charset="0"/>
              </a:rPr>
              <a:t>c) sono incongrui gli oneri aziendali della sicurezza di cui all'articolo 95, comma 10, rispetto all'entità e alle caratteristiche dei lavori, dei servizi e delle forniture;</a:t>
            </a:r>
          </a:p>
          <a:p>
            <a:pPr algn="just"/>
            <a:r>
              <a:rPr lang="it-IT" sz="1200" i="1" dirty="0">
                <a:solidFill>
                  <a:schemeClr val="tx1">
                    <a:lumMod val="65000"/>
                    <a:lumOff val="35000"/>
                  </a:schemeClr>
                </a:solidFill>
                <a:latin typeface="Bookman Old Style" panose="02050604050505020204" pitchFamily="18" charset="0"/>
              </a:rPr>
              <a:t>d) il costo del personale è inferiore ai minimi salariali retributivi indicati nelle apposite tabelle di cui all'articolo 23, comma 16.</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6. Non sono ammesse giustificazioni in relazione a trattamenti salariali minimi inderogabili stabiliti dalla legge o da fonti autorizzate dalla legge. Non sono, altresì, ammesse giustificazioni in relazione agli oneri di sicurezza di cui al piano di sicurezza e coordinamento previsto dall'articolo 100 del decreto legislativo 9 aprile 2008, n. 81. La stazione appaltante in ogni caso può valutare la congruità di ogni offerta che, in base ad elementi specifici, appaia anormalmente bassa.</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7. La stazione appaltante qualora accerti che un'offerta è anormalmente bassa in quanto l'offerente ha ottenuto un aiuto di Stato può escludere tale offerta unicamente per questo motivo, soltanto dopo aver consultato l'offerente e se quest'ultimo non è in grado di dimostrare, entro un termine sufficiente stabilito dalla stazione appaltante, che l'aiuto era compatibile con il mercato interno ai sensi dell'articolo 107 TFUE. La stazione appaltante esclude un'offerta in tali circostanze e informa la Commissione europea.</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8. Per lavori, servizi e forniture, quando il criterio di aggiudicazione è quello del prezzo più basso e comunque per importi inferiori alle soglie di cui all’articolo 35, e che non presentano carattere transfrontaliero, la stazione appaltante prevede nel bando l'esclusione automatica dalla gara delle offerte che presentano una percentuale di ribasso pari o superiore alla soglia di anomalia individuata ai sensi del comma 2 e dei commi 2-bis e 2-ter. In tal caso non si applicano i commi 4, 5 e 6. Comunque l’esclusione automatica non opera quando il numero delle offerte ammesse è inferiore a dieci.</a:t>
            </a:r>
          </a:p>
          <a:p>
            <a:pPr algn="just"/>
            <a:r>
              <a:rPr lang="it-IT" sz="1200" i="1" dirty="0">
                <a:solidFill>
                  <a:schemeClr val="tx1">
                    <a:lumMod val="65000"/>
                    <a:lumOff val="35000"/>
                  </a:schemeClr>
                </a:solidFill>
                <a:latin typeface="Bookman Old Style" panose="02050604050505020204" pitchFamily="18" charset="0"/>
              </a:rPr>
              <a:t>(comma così modificato dall'art. 1, comma 20, lettera u), della legge n. 55 del 2019)</a:t>
            </a:r>
          </a:p>
          <a:p>
            <a:pPr algn="just"/>
            <a:r>
              <a:rPr lang="it-IT" sz="1200" i="1" dirty="0">
                <a:solidFill>
                  <a:schemeClr val="tx1">
                    <a:lumMod val="65000"/>
                    <a:lumOff val="35000"/>
                  </a:schemeClr>
                </a:solidFill>
                <a:latin typeface="Bookman Old Style" panose="02050604050505020204" pitchFamily="18" charset="0"/>
              </a:rPr>
              <a:t>(fino al 31 luglio 2021, per i lavori l'esclusione automatica non opera quando il numero delle offerte ammesse è inferiore a 5, in luogo di 10, ai sensi dell'art. 1, comma 3, del decreto-legge n. 76 del 2020)</a:t>
            </a:r>
          </a:p>
        </p:txBody>
      </p:sp>
    </p:spTree>
    <p:extLst>
      <p:ext uri="{BB962C8B-B14F-4D97-AF65-F5344CB8AC3E}">
        <p14:creationId xmlns:p14="http://schemas.microsoft.com/office/powerpoint/2010/main" val="78272876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Cons. di Stato, Sez. V, 2 luglio 2020, n. 4272</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409732" y="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32218" y="5342909"/>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378833" y="26323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378833" y="3561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21382" y="56965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21382" y="57895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38101" y="1216513"/>
            <a:ext cx="9922958" cy="3831818"/>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RATIO E LIMITI PER LE MODIFICHE ALLE VOCI DI COSTO</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12.1.2. Con riguardo poi alla tematica del giudizio di congruità dell’offerta, secondo un consolidato indirizzo giurisprudenziale, dal quale non vi è ragione per discostarsi, il relativo </a:t>
            </a:r>
            <a:r>
              <a:rPr lang="it-IT" sz="1200" b="1" i="1" dirty="0">
                <a:solidFill>
                  <a:schemeClr val="tx1">
                    <a:lumMod val="65000"/>
                    <a:lumOff val="35000"/>
                  </a:schemeClr>
                </a:solidFill>
                <a:latin typeface="Bookman Old Style" panose="02050604050505020204" pitchFamily="18" charset="0"/>
              </a:rPr>
              <a:t>procedimento</a:t>
            </a:r>
            <a:r>
              <a:rPr lang="it-IT" sz="1200" i="1" dirty="0">
                <a:solidFill>
                  <a:schemeClr val="tx1">
                    <a:lumMod val="65000"/>
                    <a:lumOff val="35000"/>
                  </a:schemeClr>
                </a:solidFill>
                <a:latin typeface="Bookman Old Style" panose="02050604050505020204" pitchFamily="18" charset="0"/>
              </a:rPr>
              <a:t> di verifica dell'anomalia è </a:t>
            </a:r>
            <a:r>
              <a:rPr lang="it-IT" sz="1200" b="1" i="1" dirty="0">
                <a:solidFill>
                  <a:schemeClr val="tx1">
                    <a:lumMod val="65000"/>
                    <a:lumOff val="35000"/>
                  </a:schemeClr>
                </a:solidFill>
                <a:latin typeface="Bookman Old Style" panose="02050604050505020204" pitchFamily="18" charset="0"/>
              </a:rPr>
              <a:t>finalizzato ad accertare l'attendibilità e la serietà dell'offerta, nonché l'effettiva possibilità dell'impresa di eseguire correttamente l'appalto alle condizioni proposte </a:t>
            </a:r>
            <a:r>
              <a:rPr lang="it-IT" sz="1200" i="1" dirty="0">
                <a:solidFill>
                  <a:schemeClr val="tx1">
                    <a:lumMod val="65000"/>
                    <a:lumOff val="35000"/>
                  </a:schemeClr>
                </a:solidFill>
                <a:latin typeface="Bookman Old Style" panose="02050604050505020204" pitchFamily="18" charset="0"/>
              </a:rPr>
              <a:t>(ex </a:t>
            </a:r>
            <a:r>
              <a:rPr lang="it-IT" sz="1200" i="1" dirty="0" err="1">
                <a:solidFill>
                  <a:schemeClr val="tx1">
                    <a:lumMod val="65000"/>
                    <a:lumOff val="35000"/>
                  </a:schemeClr>
                </a:solidFill>
                <a:latin typeface="Bookman Old Style" panose="02050604050505020204" pitchFamily="18" charset="0"/>
              </a:rPr>
              <a:t>multis</a:t>
            </a:r>
            <a:r>
              <a:rPr lang="it-IT" sz="1200" i="1" dirty="0">
                <a:solidFill>
                  <a:schemeClr val="tx1">
                    <a:lumMod val="65000"/>
                    <a:lumOff val="35000"/>
                  </a:schemeClr>
                </a:solidFill>
                <a:latin typeface="Bookman Old Style" panose="02050604050505020204" pitchFamily="18" charset="0"/>
              </a:rPr>
              <a:t>, Cons. Stato, sez. V, 16 marzo 2020, n. 1874; 16 aprile 2019, n. 2496; 5 marzo 2019, n. 1538; sez. III, 29 marzo 2019, n. 2079): si tratta di una </a:t>
            </a:r>
            <a:r>
              <a:rPr lang="it-IT" sz="1200" b="1" i="1" dirty="0">
                <a:solidFill>
                  <a:schemeClr val="tx1">
                    <a:lumMod val="65000"/>
                    <a:lumOff val="35000"/>
                  </a:schemeClr>
                </a:solidFill>
                <a:latin typeface="Bookman Old Style" panose="02050604050505020204" pitchFamily="18" charset="0"/>
              </a:rPr>
              <a:t>valutazione di natura globale e sintetica </a:t>
            </a:r>
            <a:r>
              <a:rPr lang="it-IT" sz="1200" i="1" dirty="0">
                <a:solidFill>
                  <a:schemeClr val="tx1">
                    <a:lumMod val="65000"/>
                    <a:lumOff val="35000"/>
                  </a:schemeClr>
                </a:solidFill>
                <a:latin typeface="Bookman Old Style" panose="02050604050505020204" pitchFamily="18" charset="0"/>
              </a:rPr>
              <a:t>che </a:t>
            </a:r>
            <a:r>
              <a:rPr lang="it-IT" sz="1200" b="1" i="1" dirty="0">
                <a:solidFill>
                  <a:schemeClr val="tx1">
                    <a:lumMod val="65000"/>
                    <a:lumOff val="35000"/>
                  </a:schemeClr>
                </a:solidFill>
                <a:latin typeface="Bookman Old Style" panose="02050604050505020204" pitchFamily="18" charset="0"/>
              </a:rPr>
              <a:t>non può risolversi in una parcellizzazione delle singole voci di costo ed in una "caccia all'errore" </a:t>
            </a:r>
            <a:r>
              <a:rPr lang="it-IT" sz="1200" i="1" dirty="0">
                <a:solidFill>
                  <a:schemeClr val="tx1">
                    <a:lumMod val="65000"/>
                    <a:lumOff val="35000"/>
                  </a:schemeClr>
                </a:solidFill>
                <a:latin typeface="Bookman Old Style" panose="02050604050505020204" pitchFamily="18" charset="0"/>
              </a:rPr>
              <a:t>nella loro indicazione nel corpo dell'offerta, costituendo, in ogni caso, esercizio di a</a:t>
            </a:r>
            <a:r>
              <a:rPr lang="it-IT" sz="1200" b="1" i="1" dirty="0">
                <a:solidFill>
                  <a:schemeClr val="tx1">
                    <a:lumMod val="65000"/>
                    <a:lumOff val="35000"/>
                  </a:schemeClr>
                </a:solidFill>
                <a:latin typeface="Bookman Old Style" panose="02050604050505020204" pitchFamily="18" charset="0"/>
              </a:rPr>
              <a:t>pprezzamento tecnico, non sindacabile in sede giurisdizionale, se non per illogicità, manifesta irragionevolezza, arbitrarietà </a:t>
            </a:r>
            <a:r>
              <a:rPr lang="it-IT" sz="1200" i="1" dirty="0">
                <a:solidFill>
                  <a:schemeClr val="tx1">
                    <a:lumMod val="65000"/>
                    <a:lumOff val="35000"/>
                  </a:schemeClr>
                </a:solidFill>
                <a:latin typeface="Bookman Old Style" panose="02050604050505020204" pitchFamily="18" charset="0"/>
              </a:rPr>
              <a:t>(cfr. Cons. Stato, V, 3 gennaio 1019, n. 69; 28 ottobre 2019, n. 7391; sez. VI, 3 dicembre 2018, n. 6838; in tema è stato evidenziato che il giudizio di non congruità di un’offerta non può fondarsi esclusivamente sul costo orario del personale, ma deve riguardare l’importo complessivo dell’offerta stessa (Cons. Stato, sez. V, 8 marzo 2017, n. 1094). È stata poi ritenuta </a:t>
            </a:r>
            <a:r>
              <a:rPr lang="it-IT" sz="1200" b="1" i="1" dirty="0">
                <a:solidFill>
                  <a:schemeClr val="tx1">
                    <a:lumMod val="65000"/>
                    <a:lumOff val="35000"/>
                  </a:schemeClr>
                </a:solidFill>
                <a:latin typeface="Bookman Old Style" panose="02050604050505020204" pitchFamily="18" charset="0"/>
              </a:rPr>
              <a:t>ammissibile non solo la modifica delle giustificazioni delle singole voci di costo</a:t>
            </a:r>
            <a:r>
              <a:rPr lang="it-IT" sz="1200" i="1" dirty="0">
                <a:solidFill>
                  <a:schemeClr val="tx1">
                    <a:lumMod val="65000"/>
                    <a:lumOff val="35000"/>
                  </a:schemeClr>
                </a:solidFill>
                <a:latin typeface="Bookman Old Style" panose="02050604050505020204" pitchFamily="18" charset="0"/>
              </a:rPr>
              <a:t>, rispetto alle giustificazioni già fornite, come pure l'aggiustamento delle singole voci di costo, sia in correlazione a sopravvenienze di fatto o normative, sia per porre rimedio a originari e comprovati errori di calcolo, sempre che resti ferma l'entità originaria dell'offerta economica, nel rispetto del principio dell'immodificabilità, che presiede la logica della par condicio tra i competitori (Cons. Stato, sez. V, 26 giugno 2019, n. 4400); ma anche la rimodulazione degli elementi economici dell'offerta in sede di giustificazioni sull'anomalia, con il solo limite di non alterarne il quantum iniziale o l'equilibrio economico e purché si accerti in concreto, sulla base di un apprezzamento globale e sintetico, che la proposta economica risulti nel suo complesso affidabile e attendibile in relazione alla corretta esecuzione dell'appalto (Cons. Stato, sez. V, 12 febbraio 2020, n. 1071).</a:t>
            </a:r>
          </a:p>
        </p:txBody>
      </p:sp>
      <p:grpSp>
        <p:nvGrpSpPr>
          <p:cNvPr id="13" name="Google Shape;8913;p74">
            <a:extLst>
              <a:ext uri="{FF2B5EF4-FFF2-40B4-BE49-F238E27FC236}">
                <a16:creationId xmlns:a16="http://schemas.microsoft.com/office/drawing/2014/main" id="{A3970669-A508-4E3F-A39E-CD888A5A3BB1}"/>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E23C8CEF-2A0B-441D-B976-C4BF13923AD6}"/>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48AD6E1B-01C0-4246-BE3D-1F0CFF4526EB}"/>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1426173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Cons. di Stato, Sez. IV, 4 giugno 2020, n. 3528</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04982" y="295857"/>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959818" y="5513043"/>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283583" y="55908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283583" y="65203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48982" y="586672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48982" y="595967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61586" y="847950"/>
            <a:ext cx="9922958" cy="4893647"/>
          </a:xfrm>
          <a:prstGeom prst="rect">
            <a:avLst/>
          </a:prstGeom>
          <a:noFill/>
        </p:spPr>
        <p:txBody>
          <a:bodyPr wrap="square" rtlCol="0">
            <a:spAutoFit/>
          </a:bodyPr>
          <a:lstStyle/>
          <a:p>
            <a:pPr algn="just"/>
            <a:r>
              <a:rPr lang="it-IT" sz="1200" i="1" dirty="0">
                <a:solidFill>
                  <a:schemeClr val="tx1">
                    <a:lumMod val="65000"/>
                    <a:lumOff val="35000"/>
                  </a:schemeClr>
                </a:solidFill>
                <a:latin typeface="Bookman Old Style" panose="02050604050505020204" pitchFamily="18" charset="0"/>
              </a:rPr>
              <a:t>La giurisprudenza in tema di giudizio sulla congruità dell’offerta anomala ha costantemente affermato i seguenti principi (cfr., da ultimo, Cons. Stato, V, 30 dicembre 2019, n. 8909):</a:t>
            </a:r>
          </a:p>
          <a:p>
            <a:pPr algn="just"/>
            <a:r>
              <a:rPr lang="it-IT" sz="1200" i="1" dirty="0">
                <a:solidFill>
                  <a:schemeClr val="tx1">
                    <a:lumMod val="65000"/>
                    <a:lumOff val="35000"/>
                  </a:schemeClr>
                </a:solidFill>
                <a:latin typeface="Bookman Old Style" panose="02050604050505020204" pitchFamily="18" charset="0"/>
              </a:rPr>
              <a:t>- la verifica della congruità di un’offerta ha </a:t>
            </a:r>
            <a:r>
              <a:rPr lang="it-IT" sz="1200" b="1" i="1" dirty="0">
                <a:solidFill>
                  <a:schemeClr val="tx1">
                    <a:lumMod val="65000"/>
                    <a:lumOff val="35000"/>
                  </a:schemeClr>
                </a:solidFill>
                <a:latin typeface="Bookman Old Style" panose="02050604050505020204" pitchFamily="18" charset="0"/>
              </a:rPr>
              <a:t>natura globale e sintetica</a:t>
            </a:r>
            <a:r>
              <a:rPr lang="it-IT" sz="1200" i="1" dirty="0">
                <a:solidFill>
                  <a:schemeClr val="tx1">
                    <a:lumMod val="65000"/>
                    <a:lumOff val="35000"/>
                  </a:schemeClr>
                </a:solidFill>
                <a:latin typeface="Bookman Old Style" panose="02050604050505020204" pitchFamily="18" charset="0"/>
              </a:rPr>
              <a:t>, vertendo </a:t>
            </a:r>
            <a:r>
              <a:rPr lang="it-IT" sz="1200" b="1" i="1" dirty="0">
                <a:solidFill>
                  <a:schemeClr val="tx1">
                    <a:lumMod val="65000"/>
                    <a:lumOff val="35000"/>
                  </a:schemeClr>
                </a:solidFill>
                <a:latin typeface="Bookman Old Style" panose="02050604050505020204" pitchFamily="18" charset="0"/>
              </a:rPr>
              <a:t>sull’attendibilità della medesima nel suo insieme</a:t>
            </a:r>
            <a:r>
              <a:rPr lang="it-IT" sz="1200" i="1" dirty="0">
                <a:solidFill>
                  <a:schemeClr val="tx1">
                    <a:lumMod val="65000"/>
                    <a:lumOff val="35000"/>
                  </a:schemeClr>
                </a:solidFill>
                <a:latin typeface="Bookman Old Style" panose="02050604050505020204" pitchFamily="18" charset="0"/>
              </a:rPr>
              <a:t>, e quindi sulla sua idoneità a fondare un serio affidamento sulla corretta esecuzione dell’appalto, onde il relativo giudizio non ha per oggetto la ricerca di singole inesattezze dell’offerta economica (Adunanza Plenaria del Consiglio di Stato, 29 novembre 2012, n. 36);</a:t>
            </a:r>
          </a:p>
          <a:p>
            <a:pPr algn="just"/>
            <a:r>
              <a:rPr lang="it-IT" sz="1200" i="1" dirty="0">
                <a:solidFill>
                  <a:schemeClr val="tx1">
                    <a:lumMod val="65000"/>
                    <a:lumOff val="35000"/>
                  </a:schemeClr>
                </a:solidFill>
                <a:latin typeface="Bookman Old Style" panose="02050604050505020204" pitchFamily="18" charset="0"/>
              </a:rPr>
              <a:t>- </a:t>
            </a:r>
            <a:r>
              <a:rPr lang="it-IT" sz="1200" b="1" i="1" dirty="0">
                <a:solidFill>
                  <a:schemeClr val="tx1">
                    <a:lumMod val="65000"/>
                    <a:lumOff val="35000"/>
                  </a:schemeClr>
                </a:solidFill>
                <a:latin typeface="Bookman Old Style" panose="02050604050505020204" pitchFamily="18" charset="0"/>
              </a:rPr>
              <a:t>è richiesta una articolata ed approfondita motivazione laddove l’amministrazione ritenga di non condividere le giustificazioni offerte dall’impresa, in tal modo disponendone l’esclusione, mentre la valutazione favorevole circa le giustificazioni dell’offerta sospetta di anomalia non richiede un particolare onere motivazionale </a:t>
            </a:r>
            <a:r>
              <a:rPr lang="it-IT" sz="1200" i="1" dirty="0">
                <a:solidFill>
                  <a:schemeClr val="tx1">
                    <a:lumMod val="65000"/>
                    <a:lumOff val="35000"/>
                  </a:schemeClr>
                </a:solidFill>
                <a:latin typeface="Bookman Old Style" panose="02050604050505020204" pitchFamily="18" charset="0"/>
              </a:rPr>
              <a:t>(Cons. Stato, V, 2 dicembre 2015, n. 5450; id., V 27 luglio 2017, n. 3702; id., III, 18 dicembre 2018, n. 7129);</a:t>
            </a:r>
          </a:p>
          <a:p>
            <a:pPr algn="just"/>
            <a:r>
              <a:rPr lang="it-IT" sz="1200" i="1" dirty="0">
                <a:solidFill>
                  <a:schemeClr val="tx1">
                    <a:lumMod val="65000"/>
                    <a:lumOff val="35000"/>
                  </a:schemeClr>
                </a:solidFill>
                <a:latin typeface="Bookman Old Style" panose="02050604050505020204" pitchFamily="18" charset="0"/>
              </a:rPr>
              <a:t>- in questa stessa direzione, la verifica dell’anomalia dell’offerta è </a:t>
            </a:r>
            <a:r>
              <a:rPr lang="it-IT" sz="1200" b="1" i="1" dirty="0">
                <a:solidFill>
                  <a:schemeClr val="tx1">
                    <a:lumMod val="65000"/>
                    <a:lumOff val="35000"/>
                  </a:schemeClr>
                </a:solidFill>
                <a:latin typeface="Bookman Old Style" panose="02050604050505020204" pitchFamily="18" charset="0"/>
              </a:rPr>
              <a:t>finalizzata ad accertare l’attendibilità e la serietà della stessa sulla base di una valutazione, ad opera della stazione appaltante, che ha natura globale e sintetica </a:t>
            </a:r>
            <a:r>
              <a:rPr lang="it-IT" sz="1200" i="1" dirty="0">
                <a:solidFill>
                  <a:schemeClr val="tx1">
                    <a:lumMod val="65000"/>
                    <a:lumOff val="35000"/>
                  </a:schemeClr>
                </a:solidFill>
                <a:latin typeface="Bookman Old Style" panose="02050604050505020204" pitchFamily="18" charset="0"/>
              </a:rPr>
              <a:t>e che costituisce pur sempre espressione di un tipico potere tecnico-discrezionale riservato alla p.a. (cfr., ex </a:t>
            </a:r>
            <a:r>
              <a:rPr lang="it-IT" sz="1200" i="1" dirty="0" err="1">
                <a:solidFill>
                  <a:schemeClr val="tx1">
                    <a:lumMod val="65000"/>
                    <a:lumOff val="35000"/>
                  </a:schemeClr>
                </a:solidFill>
                <a:latin typeface="Bookman Old Style" panose="02050604050505020204" pitchFamily="18" charset="0"/>
              </a:rPr>
              <a:t>multis</a:t>
            </a:r>
            <a:r>
              <a:rPr lang="it-IT" sz="1200" i="1" dirty="0">
                <a:solidFill>
                  <a:schemeClr val="tx1">
                    <a:lumMod val="65000"/>
                    <a:lumOff val="35000"/>
                  </a:schemeClr>
                </a:solidFill>
                <a:latin typeface="Bookman Old Style" panose="02050604050505020204" pitchFamily="18" charset="0"/>
              </a:rPr>
              <a:t>, Cons. Stato, V, 26 novembre 2018, n. 6689);</a:t>
            </a:r>
          </a:p>
          <a:p>
            <a:pPr algn="just"/>
            <a:r>
              <a:rPr lang="it-IT" sz="1200" i="1" dirty="0">
                <a:solidFill>
                  <a:schemeClr val="tx1">
                    <a:lumMod val="65000"/>
                    <a:lumOff val="35000"/>
                  </a:schemeClr>
                </a:solidFill>
                <a:latin typeface="Bookman Old Style" panose="02050604050505020204" pitchFamily="18" charset="0"/>
              </a:rPr>
              <a:t>- </a:t>
            </a:r>
            <a:r>
              <a:rPr lang="it-IT" sz="1200" b="1" i="1" dirty="0">
                <a:solidFill>
                  <a:schemeClr val="tx1">
                    <a:lumMod val="65000"/>
                    <a:lumOff val="35000"/>
                  </a:schemeClr>
                </a:solidFill>
                <a:latin typeface="Bookman Old Style" panose="02050604050505020204" pitchFamily="18" charset="0"/>
              </a:rPr>
              <a:t>un siffatto giudizio tecnico-discrezionale, per definizione, risulta insindacabile in sede giurisdizionale, </a:t>
            </a:r>
            <a:r>
              <a:rPr lang="it-IT" sz="1200" i="1" dirty="0">
                <a:solidFill>
                  <a:schemeClr val="tx1">
                    <a:lumMod val="65000"/>
                    <a:lumOff val="35000"/>
                  </a:schemeClr>
                </a:solidFill>
                <a:latin typeface="Bookman Old Style" panose="02050604050505020204" pitchFamily="18" charset="0"/>
              </a:rPr>
              <a:t>salvo che per ragioni legate alla eventuale e dimostrata erroneità o irragionevolezza dell’operato dell’amministrazione, tale da evidenziare l’inattendibilità complessiva dell’offerta (cfr. ex </a:t>
            </a:r>
            <a:r>
              <a:rPr lang="it-IT" sz="1200" i="1" dirty="0" err="1">
                <a:solidFill>
                  <a:schemeClr val="tx1">
                    <a:lumMod val="65000"/>
                    <a:lumOff val="35000"/>
                  </a:schemeClr>
                </a:solidFill>
                <a:latin typeface="Bookman Old Style" panose="02050604050505020204" pitchFamily="18" charset="0"/>
              </a:rPr>
              <a:t>multis</a:t>
            </a:r>
            <a:r>
              <a:rPr lang="it-IT" sz="1200" i="1" dirty="0">
                <a:solidFill>
                  <a:schemeClr val="tx1">
                    <a:lumMod val="65000"/>
                    <a:lumOff val="35000"/>
                  </a:schemeClr>
                </a:solidFill>
                <a:latin typeface="Bookman Old Style" panose="02050604050505020204" pitchFamily="18" charset="0"/>
              </a:rPr>
              <a:t>, Cons. Stato, V, 26 novembre 2018, n.6689, cit.);</a:t>
            </a:r>
          </a:p>
          <a:p>
            <a:pPr algn="just"/>
            <a:r>
              <a:rPr lang="it-IT" sz="1200" i="1" dirty="0">
                <a:solidFill>
                  <a:schemeClr val="tx1">
                    <a:lumMod val="65000"/>
                    <a:lumOff val="35000"/>
                  </a:schemeClr>
                </a:solidFill>
                <a:latin typeface="Bookman Old Style" panose="02050604050505020204" pitchFamily="18" charset="0"/>
              </a:rPr>
              <a:t>- in applicazione dei principi generali in tema di riparto dell’onere probatorio, spetta alla parte ricorrente che contesti l’operato dell’amministrazione, quando la stazione appaltante abbia concluso positivamente il giudizio di congruità dell’offerta, addurre argomenti idonei a confutare tale giudizio ed a sostenerne la sindacabilità in ambito giurisdizionale nei limiti sopra detti;</a:t>
            </a:r>
          </a:p>
          <a:p>
            <a:pPr algn="just"/>
            <a:r>
              <a:rPr lang="it-IT" sz="1200" i="1" dirty="0">
                <a:solidFill>
                  <a:schemeClr val="tx1">
                    <a:lumMod val="65000"/>
                    <a:lumOff val="35000"/>
                  </a:schemeClr>
                </a:solidFill>
                <a:latin typeface="Bookman Old Style" panose="02050604050505020204" pitchFamily="18" charset="0"/>
              </a:rPr>
              <a:t>- nella relativa valutazione, si deve tenere conto, per un verso, dell’eventuale marginalità del servizio cui il costo è riferito (cfr. Cons. Stato, III, 19 novembre 2014, n. 5689), per altro verso, dell’utile che il concorrente ritrae dalla propria offerta complessivamente considerata (cfr. Cons. Stato, V, 17 marzo 2016, n. 1090).</a:t>
            </a:r>
          </a:p>
          <a:p>
            <a:pPr algn="just"/>
            <a:r>
              <a:rPr lang="it-IT" sz="1200" b="1" i="1" dirty="0">
                <a:solidFill>
                  <a:schemeClr val="tx1">
                    <a:lumMod val="65000"/>
                    <a:lumOff val="35000"/>
                  </a:schemeClr>
                </a:solidFill>
                <a:latin typeface="Bookman Old Style" panose="02050604050505020204" pitchFamily="18" charset="0"/>
              </a:rPr>
              <a:t>In definitiva, nelle gare pubbliche, il giudizio sulla congruità dell’offerta anomala costituisce espressione di discrezionalità tecnica, sindacabile solo in caso di illogicità o di errore di fatto che rendano palese l'inattendibilità complessiva dell'offerta</a:t>
            </a:r>
          </a:p>
        </p:txBody>
      </p:sp>
      <p:grpSp>
        <p:nvGrpSpPr>
          <p:cNvPr id="13" name="Google Shape;8913;p74">
            <a:extLst>
              <a:ext uri="{FF2B5EF4-FFF2-40B4-BE49-F238E27FC236}">
                <a16:creationId xmlns:a16="http://schemas.microsoft.com/office/drawing/2014/main" id="{A718D5CE-A4CA-433B-BA74-9C112D0C32D8}"/>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33EEA470-B719-4CC4-B4A1-0F3BD0A273F8}"/>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24E1606D-AA7E-4BC9-B1BD-8DB82E832285}"/>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2453942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5214348" cy="369332"/>
          </a:xfrm>
          <a:prstGeom prst="rect">
            <a:avLst/>
          </a:prstGeom>
          <a:noFill/>
        </p:spPr>
        <p:txBody>
          <a:bodyPr wrap="square" rtlCol="0">
            <a:spAutoFit/>
          </a:bodyPr>
          <a:lstStyle/>
          <a:p>
            <a:pPr algn="ctr"/>
            <a:r>
              <a:rPr lang="pt-BR" dirty="0">
                <a:solidFill>
                  <a:schemeClr val="tx1">
                    <a:lumMod val="75000"/>
                    <a:lumOff val="25000"/>
                  </a:schemeClr>
                </a:solidFill>
              </a:rPr>
              <a:t>T.A.R. Liguria, Genova, Sez. II, 13 agosto 2019, n. 688</a:t>
            </a:r>
            <a:endParaRPr lang="it-IT" dirty="0">
              <a:solidFill>
                <a:schemeClr val="tx1">
                  <a:lumMod val="75000"/>
                  <a:lumOff val="25000"/>
                </a:schemeClr>
              </a:solidFill>
            </a:endParaRP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93271" y="123965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770359" y="3843089"/>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95294" y="150288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95294" y="15958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659523" y="419677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659523" y="428972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61586" y="1748702"/>
            <a:ext cx="9922958" cy="2169825"/>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COMPETENZA</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L’art. 97 d.lgs. 50/16 stabilisce una generica competenza della stazione appaltante in ordine alla verifica di anomalia dell’offerta. A tal riguardo occorre rilevare come sia il RUP sia la Commissione siano, nella normalità dei casi, organi della stazione appaltante. L’art. 97, tuttavia, contiene degli indizi tali da fare ritenere che la scelta in ordine alla competenza sulla verifica di anomalia dell’offerta sia in ultima analisi rimessa alla stessa stazione appaltante in sede di redazione della </a:t>
            </a:r>
            <a:r>
              <a:rPr lang="it-IT" sz="1200" i="1" dirty="0" err="1">
                <a:solidFill>
                  <a:schemeClr val="tx1">
                    <a:lumMod val="65000"/>
                    <a:lumOff val="35000"/>
                  </a:schemeClr>
                </a:solidFill>
                <a:latin typeface="Bookman Old Style" panose="02050604050505020204" pitchFamily="18" charset="0"/>
              </a:rPr>
              <a:t>lex</a:t>
            </a:r>
            <a:r>
              <a:rPr lang="it-IT" sz="1200" i="1" dirty="0">
                <a:solidFill>
                  <a:schemeClr val="tx1">
                    <a:lumMod val="65000"/>
                    <a:lumOff val="35000"/>
                  </a:schemeClr>
                </a:solidFill>
                <a:latin typeface="Bookman Old Style" panose="02050604050505020204" pitchFamily="18" charset="0"/>
              </a:rPr>
              <a:t> </a:t>
            </a:r>
            <a:r>
              <a:rPr lang="it-IT" sz="1200" i="1" dirty="0" err="1">
                <a:solidFill>
                  <a:schemeClr val="tx1">
                    <a:lumMod val="65000"/>
                    <a:lumOff val="35000"/>
                  </a:schemeClr>
                </a:solidFill>
                <a:latin typeface="Bookman Old Style" panose="02050604050505020204" pitchFamily="18" charset="0"/>
              </a:rPr>
              <a:t>specialis</a:t>
            </a:r>
            <a:r>
              <a:rPr lang="it-IT" sz="1200" i="1" dirty="0">
                <a:solidFill>
                  <a:schemeClr val="tx1">
                    <a:lumMod val="65000"/>
                    <a:lumOff val="35000"/>
                  </a:schemeClr>
                </a:solidFill>
                <a:latin typeface="Bookman Old Style" panose="02050604050505020204" pitchFamily="18" charset="0"/>
              </a:rPr>
              <a:t> di gara. Deve, infatti, rilevarsi come ai commi 2 e 2- bis dell’art. 97 d.lgs. 50/16 sia prevista la competenza alternativa della Commissione o del RUP nella predisposizione dei criteri per la determinazione della soglia di anomalia. Ne consegue che la disciplina di fonte primaria non opera una scelta a favore di un organo o di un altro. La scelta deve, pertanto, essere rimessa alla stazione appaltante, la sola che conoscendo le peculiarità della singola competizione, in termini di valore economico, complessità fattuale, esigenze di rapidità ecc., può consapevolmente decidere a quale organo fare svolgere la verifica di anomalia</a:t>
            </a:r>
          </a:p>
        </p:txBody>
      </p:sp>
      <p:grpSp>
        <p:nvGrpSpPr>
          <p:cNvPr id="13" name="Google Shape;8913;p74">
            <a:extLst>
              <a:ext uri="{FF2B5EF4-FFF2-40B4-BE49-F238E27FC236}">
                <a16:creationId xmlns:a16="http://schemas.microsoft.com/office/drawing/2014/main" id="{33E04DB7-94F8-47D7-A31F-C515271BB6DC}"/>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E04AF92C-5E65-40CA-A2ED-B064FFA56D0E}"/>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EC5C579D-5A13-44E9-877D-C51397011527}"/>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242596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5214348" cy="369332"/>
          </a:xfrm>
          <a:prstGeom prst="rect">
            <a:avLst/>
          </a:prstGeom>
          <a:noFill/>
        </p:spPr>
        <p:txBody>
          <a:bodyPr wrap="square" rtlCol="0">
            <a:spAutoFit/>
          </a:bodyPr>
          <a:lstStyle/>
          <a:p>
            <a:pPr algn="ctr"/>
            <a:r>
              <a:rPr lang="it-IT" dirty="0">
                <a:solidFill>
                  <a:schemeClr val="tx1">
                    <a:lumMod val="75000"/>
                    <a:lumOff val="25000"/>
                  </a:schemeClr>
                </a:solidFill>
              </a:rPr>
              <a:t>Cons. di Stato, Sez. V, 8 giugno 2018, n. 3480</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447832" y="1004709"/>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736968" y="4311772"/>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340733" y="126794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340733" y="136089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626132" y="466545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626132" y="475840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134521" y="1513761"/>
            <a:ext cx="9922958" cy="2908489"/>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PRINCIPIO DI REMUNERATIVITÀ DELL’OFFERTA</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deve rammentarsi che nelle gare pubbliche di appalto, ai fini della valutazione di anomalia delle offerte presentate, non può essere fissata una quota rigida di utile al di sotto della quale l’offerta debba considerarsi per definizione incongrua, dovendosi invece avere riguardo alla serietà della proposta contrattuale e risultando in sé ingiustificabile solo un utile pari a zero, atteso che anche un utile apparentemente modesto può comportare un vantaggio importante, come nel caso di ricadute positive che possono discendere non solo dalla prosecuzione in sé dell’attività lavorativa, ma anche della qualificazione, della pubblicità e dal curriculum discendenti per un’impresa dall’essersi aggiudicata e dell’aver poi portato a termine un appalto pubblico. Infatti, ai fini della valutazione di anomalia delle offerte presentate nelle gare di appalto, si deve ribadire che non è possibile fissare una quota rigida di utile al di sotto della quale l’offerta debba considerarsi per definizione incongrua, dovendosi invece avere riguardo alla serietà della proposta contrattuale, atteso che anche un utile apparentemente modesto può comportare un vantaggio importante (cfr. Consiglio di Stato, sez. VI, 16 gennaio 2009, n. 215 e Sez. IV, 23 luglio 2012, n. 4206); solo un utile pari a zero o l’offerta in perdita rendono ex se inattendibile l’offerta economica ed in occasione della verifica in contraddittorio della congruità dell’offerta è consentito un limitato rimaneggiamento degli elementi costitutivi di quest’ultima purché l’originaria proposta contrattuale non venga modificata sostanzialmente ovvero non venga alterata la sua logica complessiva (cfr. Cons. St., sez. V, 17 luglio 2014, n. 3805).</a:t>
            </a:r>
          </a:p>
        </p:txBody>
      </p:sp>
      <p:grpSp>
        <p:nvGrpSpPr>
          <p:cNvPr id="13" name="Google Shape;8913;p74">
            <a:extLst>
              <a:ext uri="{FF2B5EF4-FFF2-40B4-BE49-F238E27FC236}">
                <a16:creationId xmlns:a16="http://schemas.microsoft.com/office/drawing/2014/main" id="{BE818D1C-CF64-4874-B54F-29D8996AEAF4}"/>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AA1CB2A1-A238-47BD-9D84-DFB170DBCAF3}"/>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56FC0942-BDC0-46F4-BA07-EE422F45EBF6}"/>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9115973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0" y="6083009"/>
            <a:ext cx="5470377" cy="369332"/>
          </a:xfrm>
          <a:prstGeom prst="rect">
            <a:avLst/>
          </a:prstGeom>
          <a:noFill/>
        </p:spPr>
        <p:txBody>
          <a:bodyPr wrap="square" rtlCol="0">
            <a:spAutoFit/>
          </a:bodyPr>
          <a:lstStyle/>
          <a:p>
            <a:pPr algn="ctr"/>
            <a:r>
              <a:rPr lang="it-IT" dirty="0">
                <a:solidFill>
                  <a:schemeClr val="tx1">
                    <a:lumMod val="75000"/>
                    <a:lumOff val="25000"/>
                  </a:schemeClr>
                </a:solidFill>
              </a:rPr>
              <a:t>T.A.R. Lombardia, Milano, Sez. I, 17 giugno 2020, n. 1099</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43082" y="1685582"/>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22693" y="3777109"/>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245483" y="194881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245483" y="204176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11857" y="41307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11857" y="42237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38101" y="2124607"/>
            <a:ext cx="9922958" cy="1569660"/>
          </a:xfrm>
          <a:prstGeom prst="rect">
            <a:avLst/>
          </a:prstGeom>
          <a:noFill/>
        </p:spPr>
        <p:txBody>
          <a:bodyPr wrap="square" rtlCol="0">
            <a:spAutoFit/>
          </a:bodyPr>
          <a:lstStyle/>
          <a:p>
            <a:pPr algn="just"/>
            <a:endParaRPr lang="it-IT" sz="1200" i="1" dirty="0">
              <a:solidFill>
                <a:schemeClr val="tx1">
                  <a:lumMod val="65000"/>
                  <a:lumOff val="35000"/>
                </a:schemeClr>
              </a:solidFill>
              <a:latin typeface="Bookman Old Style" panose="02050604050505020204" pitchFamily="18" charset="0"/>
            </a:endParaRP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 in tale fase spetta all’operatore l’onere di dimostrare che i costi dichiarati sono giustificati e coerenti con quelli di progetto, ovvero che l’utile dichiarato dagli operatori economici compensa gli eventuali scostamenti di costo rispetto a quelli di progetto; </a:t>
            </a:r>
          </a:p>
          <a:p>
            <a:pPr algn="just"/>
            <a:r>
              <a:rPr lang="it-IT" sz="1200" i="1" dirty="0">
                <a:solidFill>
                  <a:schemeClr val="tx1">
                    <a:lumMod val="65000"/>
                    <a:lumOff val="35000"/>
                  </a:schemeClr>
                </a:solidFill>
                <a:latin typeface="Bookman Old Style" panose="02050604050505020204" pitchFamily="18" charset="0"/>
              </a:rPr>
              <a:t>- si tratta di un modus </a:t>
            </a:r>
            <a:r>
              <a:rPr lang="it-IT" sz="1200" i="1" dirty="0" err="1">
                <a:solidFill>
                  <a:schemeClr val="tx1">
                    <a:lumMod val="65000"/>
                    <a:lumOff val="35000"/>
                  </a:schemeClr>
                </a:solidFill>
                <a:latin typeface="Bookman Old Style" panose="02050604050505020204" pitchFamily="18" charset="0"/>
              </a:rPr>
              <a:t>procedendi</a:t>
            </a:r>
            <a:r>
              <a:rPr lang="it-IT" sz="1200" i="1" dirty="0">
                <a:solidFill>
                  <a:schemeClr val="tx1">
                    <a:lumMod val="65000"/>
                    <a:lumOff val="35000"/>
                  </a:schemeClr>
                </a:solidFill>
                <a:latin typeface="Bookman Old Style" panose="02050604050505020204" pitchFamily="18" charset="0"/>
              </a:rPr>
              <a:t> aderente all’orientamento consolidato della giurisprudenza, in quanto il concorrente sottoposto a valutazione di anomalia, da un lato, </a:t>
            </a:r>
            <a:r>
              <a:rPr lang="it-IT" sz="1200" b="1" i="1" dirty="0">
                <a:solidFill>
                  <a:schemeClr val="tx1">
                    <a:lumMod val="65000"/>
                    <a:lumOff val="35000"/>
                  </a:schemeClr>
                </a:solidFill>
                <a:latin typeface="Bookman Old Style" panose="02050604050505020204" pitchFamily="18" charset="0"/>
              </a:rPr>
              <a:t>non può fornire giustificazioni tali da integrare un’operazione di “finanza creativa”</a:t>
            </a:r>
            <a:r>
              <a:rPr lang="it-IT" sz="1200" i="1" dirty="0">
                <a:solidFill>
                  <a:schemeClr val="tx1">
                    <a:lumMod val="65000"/>
                    <a:lumOff val="35000"/>
                  </a:schemeClr>
                </a:solidFill>
                <a:latin typeface="Bookman Old Style" panose="02050604050505020204" pitchFamily="18" charset="0"/>
              </a:rPr>
              <a:t>, modificando, in aumento o in diminuzione, le voci di costo, pur mantenendo fermo l’importo finale, dall’altro, può introdurre l</a:t>
            </a:r>
            <a:r>
              <a:rPr lang="it-IT" sz="1200" b="1" i="1" dirty="0">
                <a:solidFill>
                  <a:schemeClr val="tx1">
                    <a:lumMod val="65000"/>
                    <a:lumOff val="35000"/>
                  </a:schemeClr>
                </a:solidFill>
                <a:latin typeface="Bookman Old Style" panose="02050604050505020204" pitchFamily="18" charset="0"/>
              </a:rPr>
              <a:t>imitati aggiustamenti</a:t>
            </a:r>
            <a:r>
              <a:rPr lang="it-IT" sz="1200" i="1" dirty="0">
                <a:solidFill>
                  <a:schemeClr val="tx1">
                    <a:lumMod val="65000"/>
                    <a:lumOff val="35000"/>
                  </a:schemeClr>
                </a:solidFill>
                <a:latin typeface="Bookman Old Style" panose="02050604050505020204" pitchFamily="18" charset="0"/>
              </a:rPr>
              <a:t>, riducendo anche l’utile, a condizione che quest’ultimo non venga annullato o ridotto ad una misura inconsistente</a:t>
            </a:r>
          </a:p>
        </p:txBody>
      </p:sp>
      <p:grpSp>
        <p:nvGrpSpPr>
          <p:cNvPr id="13" name="Google Shape;8913;p74">
            <a:extLst>
              <a:ext uri="{FF2B5EF4-FFF2-40B4-BE49-F238E27FC236}">
                <a16:creationId xmlns:a16="http://schemas.microsoft.com/office/drawing/2014/main" id="{5E5E0B02-52EC-4C38-9992-BECB521ED4C0}"/>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0F57093C-96EC-4DB5-9280-1CB074C4522A}"/>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2CE342AB-E428-4529-8B3D-10DF304520D9}"/>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1546571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0" y="6083009"/>
            <a:ext cx="5470377" cy="369332"/>
          </a:xfrm>
          <a:prstGeom prst="rect">
            <a:avLst/>
          </a:prstGeom>
          <a:noFill/>
        </p:spPr>
        <p:txBody>
          <a:bodyPr wrap="square" rtlCol="0">
            <a:spAutoFit/>
          </a:bodyPr>
          <a:lstStyle/>
          <a:p>
            <a:pPr algn="ctr"/>
            <a:r>
              <a:rPr lang="it-IT" dirty="0">
                <a:solidFill>
                  <a:schemeClr val="tx1">
                    <a:lumMod val="75000"/>
                    <a:lumOff val="25000"/>
                  </a:schemeClr>
                </a:solidFill>
              </a:rPr>
              <a:t>T.A.R. Campania, Napoli, Sez. IV, 9 luglio 2020, n. 2971</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447832" y="1609725"/>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765543" y="4091313"/>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340733" y="187295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340733" y="196590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654707" y="444499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654707" y="453794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134521" y="2096263"/>
            <a:ext cx="9922958" cy="2169825"/>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NATURA MONOFASICA DEL PROCEDIMENTO</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Va osservato [...] che l’art. 97 del </a:t>
            </a:r>
            <a:r>
              <a:rPr lang="it-IT" sz="1200" i="1" dirty="0" err="1">
                <a:solidFill>
                  <a:schemeClr val="tx1">
                    <a:lumMod val="65000"/>
                    <a:lumOff val="35000"/>
                  </a:schemeClr>
                </a:solidFill>
                <a:latin typeface="Bookman Old Style" panose="02050604050505020204" pitchFamily="18" charset="0"/>
              </a:rPr>
              <a:t>D.Lgs.</a:t>
            </a:r>
            <a:r>
              <a:rPr lang="it-IT" sz="1200" i="1" dirty="0">
                <a:solidFill>
                  <a:schemeClr val="tx1">
                    <a:lumMod val="65000"/>
                    <a:lumOff val="35000"/>
                  </a:schemeClr>
                </a:solidFill>
                <a:latin typeface="Bookman Old Style" panose="02050604050505020204" pitchFamily="18" charset="0"/>
              </a:rPr>
              <a:t> n. 50/2016 non articola più il contraddittorio inerente alla valutazione di anomalia o di congruità secondo rigide e vincolanti scansioni procedimentali, limitandosi a stabilire, al comma 5, che "la stazione appaltante richiede per iscritto, assegnando al concorrente un termine non inferiore a quindici giorni, la presentazione, per iscritto, delle spiegazioni". In particolare, il comma 5 dell'art. 97 in questione prevede un'unica richiesta di chiarimenti da parte della stazione appaltante, con un termine di risposta non inferiore a 15 giorni, così delineando un procedimento monofasico e non più trifasico (giustificativi, chiarimenti, contraddittorio) com’era, invece, nel regime disegnato dal previgente art. 87 d.lgs. n.163/2006 (T.A.R. Napoli, sez. VIII, 17/06/2019, n.3344; T.A.R. Catanzaro, sez. I, 05/06/2019, n.1120; T.A.R. Roma, sez. III, 26/11/2018, n.11422). Più in particolare, è possibile far luogo a ulteriori approfondimenti istruttori successivi alla presentazione delle “spiegazioni”, ma la Stazione appaltante non vi è obbligata (Consiglio di Stato sez. V, 28/01/2019, n.690)</a:t>
            </a:r>
          </a:p>
        </p:txBody>
      </p:sp>
      <p:grpSp>
        <p:nvGrpSpPr>
          <p:cNvPr id="13" name="Google Shape;8913;p74">
            <a:extLst>
              <a:ext uri="{FF2B5EF4-FFF2-40B4-BE49-F238E27FC236}">
                <a16:creationId xmlns:a16="http://schemas.microsoft.com/office/drawing/2014/main" id="{36F4F252-1048-44A2-B8B7-AC639F22BCF7}"/>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F5337DBB-A4C2-4ABD-BEB0-33716F23306A}"/>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72FD24DB-5418-4B1D-A1BE-F3F5E401A5DD}"/>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12088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186953" y="6137504"/>
            <a:ext cx="5818093" cy="261610"/>
          </a:xfrm>
          <a:prstGeom prst="rect">
            <a:avLst/>
          </a:prstGeom>
          <a:noFill/>
        </p:spPr>
        <p:txBody>
          <a:bodyPr wrap="square" rtlCol="0">
            <a:spAutoFit/>
          </a:bodyPr>
          <a:lstStyle/>
          <a:p>
            <a:pPr algn="ctr"/>
            <a:r>
              <a:rPr lang="pt-BR" sz="1100" dirty="0">
                <a:solidFill>
                  <a:schemeClr val="tx1">
                    <a:lumMod val="75000"/>
                    <a:lumOff val="25000"/>
                  </a:schemeClr>
                </a:solidFill>
                <a:latin typeface="Bookman Old Style" panose="02050604050505020204" pitchFamily="18" charset="0"/>
              </a:rPr>
              <a:t>Fonte https://www.bosettiegatti.eu/info/norme/normellpp.htm</a:t>
            </a:r>
          </a:p>
        </p:txBody>
      </p:sp>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18102" y="54802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18102" y="55732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a:extLst>
              <a:ext uri="{FF2B5EF4-FFF2-40B4-BE49-F238E27FC236}">
                <a16:creationId xmlns:a16="http://schemas.microsoft.com/office/drawing/2014/main" id="{50B1ED2F-830A-4983-A7C9-E3E232CED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 y="1577901"/>
            <a:ext cx="12192000" cy="339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84677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0" y="6083009"/>
            <a:ext cx="5470377" cy="369332"/>
          </a:xfrm>
          <a:prstGeom prst="rect">
            <a:avLst/>
          </a:prstGeom>
          <a:noFill/>
        </p:spPr>
        <p:txBody>
          <a:bodyPr wrap="square" rtlCol="0">
            <a:spAutoFit/>
          </a:bodyPr>
          <a:lstStyle/>
          <a:p>
            <a:pPr algn="ctr"/>
            <a:r>
              <a:rPr lang="it-IT" dirty="0">
                <a:solidFill>
                  <a:schemeClr val="tx1">
                    <a:lumMod val="75000"/>
                    <a:lumOff val="25000"/>
                  </a:schemeClr>
                </a:solidFill>
              </a:rPr>
              <a:t>T.A.R. Puglia, Bari, Sez. I, 19 ottobre 2018, n. 1354</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616756" y="175260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904033" y="4123220"/>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71809" y="201583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71809" y="21087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93197" y="447690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93197" y="456985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38101" y="2187892"/>
            <a:ext cx="9922958" cy="1985159"/>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LA VERIFICA FACOLTATIVA</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A mente dell'art. 97, comma 6, D. Lgs. n. 50/2016 "La stazione appaltante in ogni caso può valutare la congruità di ogni offerta che, in base ad elementi specifici, appaia anormalmente bassa". La disposizione si pone in armonia con quanto previsto anche nel medesimo art. 97, co 1, cit. (“Gli operatori economici forniscono, su richiesta della stazione appaltante, spiegazioni sul prezzo o sui costi proposti nelle offerte se queste appaiono anormalmente basse, sulla base di un giudizio tecnico sulla congruità, serietà, sostenibilità e realizzabilità dell'offerta”). Come correttamente osservato dalle difese delle parti resistenti, tale disposizione attribuisce una facoltà esercitabile dall'Amministrazione al ricorrere non già di un presupposto quantitativo vincolato, bensì ad una valutazione discrezionale del caso concreto. In altri termini, essa estende l'ambito di applicazione oggettiva dell'art. 97 cit. a tutte le ipotesi non contemplate dal comma 3, ossia alle offerte che non superano la soglia di anomalia</a:t>
            </a:r>
          </a:p>
        </p:txBody>
      </p:sp>
      <p:grpSp>
        <p:nvGrpSpPr>
          <p:cNvPr id="13" name="Google Shape;8913;p74">
            <a:extLst>
              <a:ext uri="{FF2B5EF4-FFF2-40B4-BE49-F238E27FC236}">
                <a16:creationId xmlns:a16="http://schemas.microsoft.com/office/drawing/2014/main" id="{D2F48FC2-262B-4B4B-BD70-AF7C77EF6E70}"/>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EC5683E2-EEF2-49A6-A737-4246D1DEE66A}"/>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20172054-C04B-4F7B-9DF1-856A7FCEBF80}"/>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1884285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216D8384-F6AD-4ADB-852E-DD23172D9C29}"/>
              </a:ext>
            </a:extLst>
          </p:cNvPr>
          <p:cNvSpPr txBox="1"/>
          <p:nvPr/>
        </p:nvSpPr>
        <p:spPr>
          <a:xfrm>
            <a:off x="2205486" y="3130674"/>
            <a:ext cx="2674189"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10</a:t>
            </a:r>
          </a:p>
        </p:txBody>
      </p:sp>
      <p:sp>
        <p:nvSpPr>
          <p:cNvPr id="4" name="CasellaDiTesto 3">
            <a:extLst>
              <a:ext uri="{FF2B5EF4-FFF2-40B4-BE49-F238E27FC236}">
                <a16:creationId xmlns:a16="http://schemas.microsoft.com/office/drawing/2014/main" id="{231BCED6-E0F8-4E01-9E2B-6989473620EE}"/>
              </a:ext>
            </a:extLst>
          </p:cNvPr>
          <p:cNvSpPr txBox="1"/>
          <p:nvPr/>
        </p:nvSpPr>
        <p:spPr>
          <a:xfrm>
            <a:off x="5001184" y="4515668"/>
            <a:ext cx="3926541" cy="1015663"/>
          </a:xfrm>
          <a:prstGeom prst="rect">
            <a:avLst/>
          </a:prstGeom>
          <a:noFill/>
        </p:spPr>
        <p:txBody>
          <a:bodyPr wrap="square" rtlCol="0">
            <a:spAutoFit/>
          </a:bodyPr>
          <a:lstStyle/>
          <a:p>
            <a:r>
              <a:rPr lang="it-IT" sz="3000" b="1" dirty="0">
                <a:solidFill>
                  <a:schemeClr val="tx1">
                    <a:lumMod val="65000"/>
                    <a:lumOff val="35000"/>
                  </a:schemeClr>
                </a:solidFill>
                <a:latin typeface="Bookman Old Style" panose="02050604050505020204" pitchFamily="18" charset="0"/>
              </a:rPr>
              <a:t>LA PATOLOGIA</a:t>
            </a:r>
          </a:p>
          <a:p>
            <a:endParaRPr lang="it-IT" sz="3000" b="1" dirty="0">
              <a:solidFill>
                <a:schemeClr val="tx1">
                  <a:lumMod val="65000"/>
                  <a:lumOff val="35000"/>
                </a:schemeClr>
              </a:solidFill>
              <a:latin typeface="Bookman Old Style" panose="02050604050505020204" pitchFamily="18" charset="0"/>
            </a:endParaRPr>
          </a:p>
        </p:txBody>
      </p:sp>
      <p:grpSp>
        <p:nvGrpSpPr>
          <p:cNvPr id="8" name="Google Shape;7045;p70">
            <a:extLst>
              <a:ext uri="{FF2B5EF4-FFF2-40B4-BE49-F238E27FC236}">
                <a16:creationId xmlns:a16="http://schemas.microsoft.com/office/drawing/2014/main" id="{3F38F67C-4D69-48C0-A665-F73622027DC2}"/>
              </a:ext>
            </a:extLst>
          </p:cNvPr>
          <p:cNvGrpSpPr/>
          <p:nvPr/>
        </p:nvGrpSpPr>
        <p:grpSpPr>
          <a:xfrm>
            <a:off x="5467765" y="1698329"/>
            <a:ext cx="1256470" cy="937294"/>
            <a:chOff x="-26986100" y="2735800"/>
            <a:chExt cx="294575" cy="242600"/>
          </a:xfrm>
          <a:solidFill>
            <a:schemeClr val="tx1">
              <a:lumMod val="65000"/>
              <a:lumOff val="35000"/>
            </a:schemeClr>
          </a:solidFill>
        </p:grpSpPr>
        <p:sp>
          <p:nvSpPr>
            <p:cNvPr id="12" name="Google Shape;7046;p70">
              <a:extLst>
                <a:ext uri="{FF2B5EF4-FFF2-40B4-BE49-F238E27FC236}">
                  <a16:creationId xmlns:a16="http://schemas.microsoft.com/office/drawing/2014/main" id="{C0216E1D-B714-4B7F-BEE3-4D6DBACA6B48}"/>
                </a:ext>
              </a:extLst>
            </p:cNvPr>
            <p:cNvSpPr/>
            <p:nvPr/>
          </p:nvSpPr>
          <p:spPr>
            <a:xfrm>
              <a:off x="-26986100" y="2735800"/>
              <a:ext cx="294575" cy="242600"/>
            </a:xfrm>
            <a:custGeom>
              <a:avLst/>
              <a:gdLst/>
              <a:ahLst/>
              <a:cxnLst/>
              <a:rect l="l" t="t" r="r" b="b"/>
              <a:pathLst>
                <a:path w="11783" h="9704" extrusionOk="0">
                  <a:moveTo>
                    <a:pt x="3781" y="757"/>
                  </a:moveTo>
                  <a:cubicBezTo>
                    <a:pt x="3970" y="757"/>
                    <a:pt x="4127" y="914"/>
                    <a:pt x="4127" y="1103"/>
                  </a:cubicBezTo>
                  <a:lnTo>
                    <a:pt x="4127" y="1481"/>
                  </a:lnTo>
                  <a:lnTo>
                    <a:pt x="3434" y="1481"/>
                  </a:lnTo>
                  <a:lnTo>
                    <a:pt x="3434" y="1103"/>
                  </a:lnTo>
                  <a:cubicBezTo>
                    <a:pt x="3434" y="914"/>
                    <a:pt x="3592" y="757"/>
                    <a:pt x="3781" y="757"/>
                  </a:cubicBezTo>
                  <a:close/>
                  <a:moveTo>
                    <a:pt x="9137" y="2804"/>
                  </a:moveTo>
                  <a:cubicBezTo>
                    <a:pt x="9515" y="2836"/>
                    <a:pt x="9924" y="3088"/>
                    <a:pt x="10082" y="3466"/>
                  </a:cubicBezTo>
                  <a:lnTo>
                    <a:pt x="10932" y="5608"/>
                  </a:lnTo>
                  <a:lnTo>
                    <a:pt x="9357" y="5608"/>
                  </a:lnTo>
                  <a:cubicBezTo>
                    <a:pt x="9168" y="5608"/>
                    <a:pt x="9010" y="5451"/>
                    <a:pt x="9010" y="5262"/>
                  </a:cubicBezTo>
                  <a:lnTo>
                    <a:pt x="9010" y="2804"/>
                  </a:lnTo>
                  <a:close/>
                  <a:moveTo>
                    <a:pt x="6522" y="2143"/>
                  </a:moveTo>
                  <a:cubicBezTo>
                    <a:pt x="6742" y="2143"/>
                    <a:pt x="6900" y="2300"/>
                    <a:pt x="6900" y="2489"/>
                  </a:cubicBezTo>
                  <a:lnTo>
                    <a:pt x="6900" y="6301"/>
                  </a:lnTo>
                  <a:lnTo>
                    <a:pt x="630" y="6301"/>
                  </a:lnTo>
                  <a:lnTo>
                    <a:pt x="630" y="2489"/>
                  </a:lnTo>
                  <a:cubicBezTo>
                    <a:pt x="630" y="2300"/>
                    <a:pt x="788" y="2143"/>
                    <a:pt x="977" y="2143"/>
                  </a:cubicBezTo>
                  <a:close/>
                  <a:moveTo>
                    <a:pt x="6900" y="7026"/>
                  </a:moveTo>
                  <a:lnTo>
                    <a:pt x="6900" y="8412"/>
                  </a:lnTo>
                  <a:lnTo>
                    <a:pt x="3340" y="8412"/>
                  </a:lnTo>
                  <a:cubicBezTo>
                    <a:pt x="3182" y="8003"/>
                    <a:pt x="2836" y="7688"/>
                    <a:pt x="2363" y="7688"/>
                  </a:cubicBezTo>
                  <a:cubicBezTo>
                    <a:pt x="1890" y="7688"/>
                    <a:pt x="1544" y="7971"/>
                    <a:pt x="1386" y="8412"/>
                  </a:cubicBezTo>
                  <a:lnTo>
                    <a:pt x="977" y="8412"/>
                  </a:lnTo>
                  <a:cubicBezTo>
                    <a:pt x="788" y="8412"/>
                    <a:pt x="630" y="8255"/>
                    <a:pt x="630" y="8034"/>
                  </a:cubicBezTo>
                  <a:lnTo>
                    <a:pt x="630" y="7026"/>
                  </a:lnTo>
                  <a:close/>
                  <a:moveTo>
                    <a:pt x="8349" y="2836"/>
                  </a:moveTo>
                  <a:lnTo>
                    <a:pt x="8349" y="5293"/>
                  </a:lnTo>
                  <a:cubicBezTo>
                    <a:pt x="8349" y="5892"/>
                    <a:pt x="8821" y="6301"/>
                    <a:pt x="9357" y="6301"/>
                  </a:cubicBezTo>
                  <a:lnTo>
                    <a:pt x="11090" y="6301"/>
                  </a:lnTo>
                  <a:lnTo>
                    <a:pt x="11090" y="7026"/>
                  </a:lnTo>
                  <a:lnTo>
                    <a:pt x="10743" y="7026"/>
                  </a:lnTo>
                  <a:cubicBezTo>
                    <a:pt x="10554" y="7026"/>
                    <a:pt x="10397" y="7184"/>
                    <a:pt x="10397" y="7373"/>
                  </a:cubicBezTo>
                  <a:cubicBezTo>
                    <a:pt x="10397" y="7562"/>
                    <a:pt x="10554" y="7719"/>
                    <a:pt x="10743" y="7719"/>
                  </a:cubicBezTo>
                  <a:lnTo>
                    <a:pt x="11090" y="7719"/>
                  </a:lnTo>
                  <a:lnTo>
                    <a:pt x="11090" y="8097"/>
                  </a:lnTo>
                  <a:cubicBezTo>
                    <a:pt x="11090" y="8255"/>
                    <a:pt x="10932" y="8412"/>
                    <a:pt x="10743" y="8412"/>
                  </a:cubicBezTo>
                  <a:lnTo>
                    <a:pt x="10365" y="8412"/>
                  </a:lnTo>
                  <a:cubicBezTo>
                    <a:pt x="10208" y="8003"/>
                    <a:pt x="9830" y="7688"/>
                    <a:pt x="9357" y="7688"/>
                  </a:cubicBezTo>
                  <a:cubicBezTo>
                    <a:pt x="8947" y="7688"/>
                    <a:pt x="8538" y="7971"/>
                    <a:pt x="8380" y="8412"/>
                  </a:cubicBezTo>
                  <a:lnTo>
                    <a:pt x="7593" y="8412"/>
                  </a:lnTo>
                  <a:lnTo>
                    <a:pt x="7593" y="2836"/>
                  </a:lnTo>
                  <a:close/>
                  <a:moveTo>
                    <a:pt x="2363" y="8349"/>
                  </a:moveTo>
                  <a:cubicBezTo>
                    <a:pt x="2552" y="8349"/>
                    <a:pt x="2709" y="8507"/>
                    <a:pt x="2709" y="8727"/>
                  </a:cubicBezTo>
                  <a:cubicBezTo>
                    <a:pt x="2709" y="8916"/>
                    <a:pt x="2552" y="9074"/>
                    <a:pt x="2363" y="9074"/>
                  </a:cubicBezTo>
                  <a:cubicBezTo>
                    <a:pt x="2174" y="9074"/>
                    <a:pt x="2016" y="8916"/>
                    <a:pt x="2016" y="8727"/>
                  </a:cubicBezTo>
                  <a:cubicBezTo>
                    <a:pt x="2016" y="8507"/>
                    <a:pt x="2174" y="8349"/>
                    <a:pt x="2363" y="8349"/>
                  </a:cubicBezTo>
                  <a:close/>
                  <a:moveTo>
                    <a:pt x="9326" y="8349"/>
                  </a:moveTo>
                  <a:cubicBezTo>
                    <a:pt x="9515" y="8349"/>
                    <a:pt x="9672" y="8507"/>
                    <a:pt x="9672" y="8727"/>
                  </a:cubicBezTo>
                  <a:cubicBezTo>
                    <a:pt x="9672" y="8916"/>
                    <a:pt x="9515" y="9074"/>
                    <a:pt x="9326" y="9074"/>
                  </a:cubicBezTo>
                  <a:cubicBezTo>
                    <a:pt x="9137" y="9074"/>
                    <a:pt x="8979" y="8916"/>
                    <a:pt x="8979" y="8727"/>
                  </a:cubicBezTo>
                  <a:cubicBezTo>
                    <a:pt x="8979" y="8507"/>
                    <a:pt x="9137" y="8349"/>
                    <a:pt x="9326" y="8349"/>
                  </a:cubicBezTo>
                  <a:close/>
                  <a:moveTo>
                    <a:pt x="3781" y="1"/>
                  </a:moveTo>
                  <a:cubicBezTo>
                    <a:pt x="3182" y="1"/>
                    <a:pt x="2741" y="473"/>
                    <a:pt x="2741" y="1040"/>
                  </a:cubicBezTo>
                  <a:lnTo>
                    <a:pt x="2741" y="1387"/>
                  </a:lnTo>
                  <a:lnTo>
                    <a:pt x="1008" y="1387"/>
                  </a:lnTo>
                  <a:cubicBezTo>
                    <a:pt x="441" y="1387"/>
                    <a:pt x="0" y="1859"/>
                    <a:pt x="0" y="2395"/>
                  </a:cubicBezTo>
                  <a:lnTo>
                    <a:pt x="0" y="7971"/>
                  </a:lnTo>
                  <a:cubicBezTo>
                    <a:pt x="0" y="8538"/>
                    <a:pt x="473" y="8979"/>
                    <a:pt x="1008" y="8979"/>
                  </a:cubicBezTo>
                  <a:lnTo>
                    <a:pt x="1418" y="8979"/>
                  </a:lnTo>
                  <a:cubicBezTo>
                    <a:pt x="1575" y="9389"/>
                    <a:pt x="1922" y="9704"/>
                    <a:pt x="2394" y="9704"/>
                  </a:cubicBezTo>
                  <a:cubicBezTo>
                    <a:pt x="2867" y="9704"/>
                    <a:pt x="3214" y="9420"/>
                    <a:pt x="3371" y="8979"/>
                  </a:cubicBezTo>
                  <a:lnTo>
                    <a:pt x="8380" y="8979"/>
                  </a:lnTo>
                  <a:cubicBezTo>
                    <a:pt x="8538" y="9389"/>
                    <a:pt x="8916" y="9704"/>
                    <a:pt x="9389" y="9704"/>
                  </a:cubicBezTo>
                  <a:cubicBezTo>
                    <a:pt x="9798" y="9704"/>
                    <a:pt x="10208" y="9420"/>
                    <a:pt x="10365" y="8979"/>
                  </a:cubicBezTo>
                  <a:lnTo>
                    <a:pt x="10743" y="8979"/>
                  </a:lnTo>
                  <a:cubicBezTo>
                    <a:pt x="11342" y="8979"/>
                    <a:pt x="11783" y="8507"/>
                    <a:pt x="11783" y="7971"/>
                  </a:cubicBezTo>
                  <a:lnTo>
                    <a:pt x="11783" y="6144"/>
                  </a:lnTo>
                  <a:cubicBezTo>
                    <a:pt x="11783" y="6112"/>
                    <a:pt x="11783" y="5986"/>
                    <a:pt x="11720" y="5892"/>
                  </a:cubicBezTo>
                  <a:cubicBezTo>
                    <a:pt x="11688" y="5766"/>
                    <a:pt x="11688" y="5671"/>
                    <a:pt x="11657" y="5577"/>
                  </a:cubicBezTo>
                  <a:lnTo>
                    <a:pt x="10712" y="3214"/>
                  </a:lnTo>
                  <a:cubicBezTo>
                    <a:pt x="10428" y="2521"/>
                    <a:pt x="9798" y="2080"/>
                    <a:pt x="9105" y="2080"/>
                  </a:cubicBezTo>
                  <a:lnTo>
                    <a:pt x="7530" y="2080"/>
                  </a:lnTo>
                  <a:cubicBezTo>
                    <a:pt x="7372" y="1702"/>
                    <a:pt x="6994" y="1387"/>
                    <a:pt x="6522" y="1387"/>
                  </a:cubicBezTo>
                  <a:lnTo>
                    <a:pt x="4789" y="1387"/>
                  </a:lnTo>
                  <a:lnTo>
                    <a:pt x="4789" y="1040"/>
                  </a:lnTo>
                  <a:cubicBezTo>
                    <a:pt x="4789" y="442"/>
                    <a:pt x="4316" y="1"/>
                    <a:pt x="3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047;p70">
              <a:extLst>
                <a:ext uri="{FF2B5EF4-FFF2-40B4-BE49-F238E27FC236}">
                  <a16:creationId xmlns:a16="http://schemas.microsoft.com/office/drawing/2014/main" id="{E6EBE9E1-F061-4914-9029-A9E928942819}"/>
                </a:ext>
              </a:extLst>
            </p:cNvPr>
            <p:cNvSpPr/>
            <p:nvPr/>
          </p:nvSpPr>
          <p:spPr>
            <a:xfrm>
              <a:off x="-26927050" y="2805900"/>
              <a:ext cx="70925" cy="70900"/>
            </a:xfrm>
            <a:custGeom>
              <a:avLst/>
              <a:gdLst/>
              <a:ahLst/>
              <a:cxnLst/>
              <a:rect l="l" t="t" r="r" b="b"/>
              <a:pathLst>
                <a:path w="2837" h="2836" extrusionOk="0">
                  <a:moveTo>
                    <a:pt x="1419" y="0"/>
                  </a:moveTo>
                  <a:cubicBezTo>
                    <a:pt x="1230" y="0"/>
                    <a:pt x="1072" y="158"/>
                    <a:pt x="1072" y="347"/>
                  </a:cubicBezTo>
                  <a:lnTo>
                    <a:pt x="1072" y="1072"/>
                  </a:lnTo>
                  <a:lnTo>
                    <a:pt x="347" y="1072"/>
                  </a:lnTo>
                  <a:cubicBezTo>
                    <a:pt x="158" y="1072"/>
                    <a:pt x="1" y="1229"/>
                    <a:pt x="1" y="1418"/>
                  </a:cubicBezTo>
                  <a:cubicBezTo>
                    <a:pt x="1" y="1607"/>
                    <a:pt x="158" y="1765"/>
                    <a:pt x="347" y="1765"/>
                  </a:cubicBezTo>
                  <a:lnTo>
                    <a:pt x="1072" y="1765"/>
                  </a:lnTo>
                  <a:lnTo>
                    <a:pt x="1072" y="2489"/>
                  </a:lnTo>
                  <a:cubicBezTo>
                    <a:pt x="1072" y="2678"/>
                    <a:pt x="1230" y="2836"/>
                    <a:pt x="1419" y="2836"/>
                  </a:cubicBezTo>
                  <a:cubicBezTo>
                    <a:pt x="1608" y="2836"/>
                    <a:pt x="1765" y="2678"/>
                    <a:pt x="1765" y="2489"/>
                  </a:cubicBezTo>
                  <a:lnTo>
                    <a:pt x="1765" y="1765"/>
                  </a:lnTo>
                  <a:lnTo>
                    <a:pt x="2490" y="1765"/>
                  </a:lnTo>
                  <a:cubicBezTo>
                    <a:pt x="2679" y="1765"/>
                    <a:pt x="2836" y="1607"/>
                    <a:pt x="2836" y="1418"/>
                  </a:cubicBezTo>
                  <a:cubicBezTo>
                    <a:pt x="2836" y="1229"/>
                    <a:pt x="2679" y="1072"/>
                    <a:pt x="2490" y="1072"/>
                  </a:cubicBezTo>
                  <a:lnTo>
                    <a:pt x="1765" y="1072"/>
                  </a:lnTo>
                  <a:lnTo>
                    <a:pt x="1765" y="347"/>
                  </a:lnTo>
                  <a:cubicBezTo>
                    <a:pt x="1765" y="158"/>
                    <a:pt x="1608" y="0"/>
                    <a:pt x="1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655278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32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460281" y="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68203" y="552757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328284" y="26323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328284" y="3561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2057367" y="588125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2057367" y="597420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941044" y="112144"/>
            <a:ext cx="10376490" cy="5970865"/>
          </a:xfrm>
          <a:prstGeom prst="rect">
            <a:avLst/>
          </a:prstGeom>
          <a:noFill/>
        </p:spPr>
        <p:txBody>
          <a:bodyPr wrap="square" rtlCol="0">
            <a:spAutoFit/>
          </a:bodyPr>
          <a:lstStyle/>
          <a:p>
            <a:pPr algn="ctr"/>
            <a:r>
              <a:rPr lang="it-IT" sz="1500" b="1" i="1" dirty="0">
                <a:solidFill>
                  <a:schemeClr val="tx1">
                    <a:lumMod val="65000"/>
                    <a:lumOff val="35000"/>
                  </a:schemeClr>
                </a:solidFill>
                <a:latin typeface="Bookman Old Style" panose="02050604050505020204" pitchFamily="18" charset="0"/>
              </a:rPr>
              <a:t>STAND STILL</a:t>
            </a:r>
          </a:p>
          <a:p>
            <a:pPr algn="just"/>
            <a:endParaRPr lang="it-IT" sz="1500" i="1" dirty="0">
              <a:solidFill>
                <a:schemeClr val="tx1">
                  <a:lumMod val="65000"/>
                  <a:lumOff val="35000"/>
                </a:schemeClr>
              </a:solidFill>
              <a:latin typeface="Bookman Old Style" panose="02050604050505020204" pitchFamily="18" charset="0"/>
            </a:endParaRPr>
          </a:p>
          <a:p>
            <a:r>
              <a:rPr lang="it-IT" sz="1600" dirty="0">
                <a:solidFill>
                  <a:schemeClr val="tx1">
                    <a:lumMod val="65000"/>
                    <a:lumOff val="35000"/>
                  </a:schemeClr>
                </a:solidFill>
                <a:latin typeface="Bookman Old Style" panose="02050604050505020204" pitchFamily="18" charset="0"/>
              </a:rPr>
              <a:t>9.</a:t>
            </a:r>
            <a:r>
              <a:rPr lang="it-IT" sz="1600" b="1" dirty="0">
                <a:solidFill>
                  <a:schemeClr val="tx1">
                    <a:lumMod val="65000"/>
                    <a:lumOff val="35000"/>
                  </a:schemeClr>
                </a:solidFill>
                <a:latin typeface="Bookman Old Style" panose="02050604050505020204" pitchFamily="18" charset="0"/>
              </a:rPr>
              <a:t> </a:t>
            </a:r>
            <a:r>
              <a:rPr lang="it-IT" sz="1600" i="1" dirty="0">
                <a:solidFill>
                  <a:schemeClr val="tx1">
                    <a:lumMod val="65000"/>
                    <a:lumOff val="35000"/>
                  </a:schemeClr>
                </a:solidFill>
                <a:latin typeface="Bookman Old Style" panose="02050604050505020204" pitchFamily="18" charset="0"/>
              </a:rPr>
              <a:t>Il contratto non può comunque essere stipulato </a:t>
            </a:r>
            <a:r>
              <a:rPr lang="it-IT" sz="1600" b="1" i="1" dirty="0">
                <a:solidFill>
                  <a:schemeClr val="tx1">
                    <a:lumMod val="65000"/>
                    <a:lumOff val="35000"/>
                  </a:schemeClr>
                </a:solidFill>
                <a:latin typeface="Bookman Old Style" panose="02050604050505020204" pitchFamily="18" charset="0"/>
              </a:rPr>
              <a:t>prima di trentacinque giorni dall'invio dell'ultima delle comunicazioni del provvedimento di aggiudicazione</a:t>
            </a:r>
            <a:r>
              <a:rPr lang="it-IT" sz="1600" i="1" dirty="0">
                <a:solidFill>
                  <a:schemeClr val="tx1">
                    <a:lumMod val="65000"/>
                    <a:lumOff val="35000"/>
                  </a:schemeClr>
                </a:solidFill>
                <a:latin typeface="Bookman Old Style" panose="02050604050505020204" pitchFamily="18" charset="0"/>
              </a:rPr>
              <a:t>.</a:t>
            </a:r>
          </a:p>
          <a:p>
            <a:r>
              <a:rPr lang="it-IT" sz="1600" i="1" dirty="0">
                <a:solidFill>
                  <a:schemeClr val="tx1">
                    <a:lumMod val="65000"/>
                    <a:lumOff val="35000"/>
                  </a:schemeClr>
                </a:solidFill>
                <a:latin typeface="Bookman Old Style" panose="02050604050505020204" pitchFamily="18" charset="0"/>
              </a:rPr>
              <a:t>10. Il termine dilatorio di cui al comma 9 non si applica nei seguenti casi:</a:t>
            </a:r>
          </a:p>
          <a:p>
            <a:r>
              <a:rPr lang="it-IT" sz="1600" i="1" dirty="0">
                <a:solidFill>
                  <a:schemeClr val="tx1">
                    <a:lumMod val="65000"/>
                    <a:lumOff val="35000"/>
                  </a:schemeClr>
                </a:solidFill>
                <a:latin typeface="Bookman Old Style" panose="02050604050505020204" pitchFamily="18" charset="0"/>
              </a:rPr>
              <a:t>a) se, a seguito di pubblicazione di bando o avviso con cui si indice una gara o dell'inoltro degli inviti nel rispetto del presente codice, è stata presentata o è stata ammessa </a:t>
            </a:r>
            <a:r>
              <a:rPr lang="it-IT" sz="1600" b="1" i="1" dirty="0">
                <a:solidFill>
                  <a:schemeClr val="tx1">
                    <a:lumMod val="65000"/>
                    <a:lumOff val="35000"/>
                  </a:schemeClr>
                </a:solidFill>
                <a:latin typeface="Bookman Old Style" panose="02050604050505020204" pitchFamily="18" charset="0"/>
              </a:rPr>
              <a:t>una sola offerta e non sono state tempestivamente proposte impugnazioni del bando o della lettera di invito </a:t>
            </a:r>
            <a:r>
              <a:rPr lang="it-IT" sz="1600" i="1" dirty="0">
                <a:solidFill>
                  <a:schemeClr val="tx1">
                    <a:lumMod val="65000"/>
                    <a:lumOff val="35000"/>
                  </a:schemeClr>
                </a:solidFill>
                <a:latin typeface="Bookman Old Style" panose="02050604050505020204" pitchFamily="18" charset="0"/>
              </a:rPr>
              <a:t>o queste impugnazioni risultano già respinte con decisione definitiva;</a:t>
            </a:r>
          </a:p>
          <a:p>
            <a:r>
              <a:rPr lang="it-IT" sz="1600" i="1" dirty="0">
                <a:solidFill>
                  <a:schemeClr val="tx1">
                    <a:lumMod val="65000"/>
                    <a:lumOff val="35000"/>
                  </a:schemeClr>
                </a:solidFill>
                <a:latin typeface="Bookman Old Style" panose="02050604050505020204" pitchFamily="18" charset="0"/>
              </a:rPr>
              <a:t>b) nel caso di un appalto basato su un accordo quadro di cui all'articolo 54, nel caso di appalti specifici basati su un sistema dinamico di acquisizione di cui all'articolo 55, nel caso di acquisto effettuato attraverso il mercato elettronico nei limiti di cui all'articolo 3, lettera </a:t>
            </a:r>
            <a:r>
              <a:rPr lang="it-IT" sz="1600" i="1" dirty="0" err="1">
                <a:solidFill>
                  <a:schemeClr val="tx1">
                    <a:lumMod val="65000"/>
                    <a:lumOff val="35000"/>
                  </a:schemeClr>
                </a:solidFill>
                <a:latin typeface="Bookman Old Style" panose="02050604050505020204" pitchFamily="18" charset="0"/>
              </a:rPr>
              <a:t>bbbb</a:t>
            </a:r>
            <a:r>
              <a:rPr lang="it-IT" sz="1600" i="1" dirty="0">
                <a:solidFill>
                  <a:schemeClr val="tx1">
                    <a:lumMod val="65000"/>
                    <a:lumOff val="35000"/>
                  </a:schemeClr>
                </a:solidFill>
                <a:latin typeface="Bookman Old Style" panose="02050604050505020204" pitchFamily="18" charset="0"/>
              </a:rPr>
              <a:t>) e nel caso di affidamenti effettuati ai sensi dell’articolo 36, comma 2, lettere a) e b).</a:t>
            </a:r>
          </a:p>
          <a:p>
            <a:r>
              <a:rPr lang="it-IT" sz="1600" i="1" dirty="0">
                <a:solidFill>
                  <a:schemeClr val="tx1">
                    <a:lumMod val="65000"/>
                    <a:lumOff val="35000"/>
                  </a:schemeClr>
                </a:solidFill>
                <a:latin typeface="Bookman Old Style" panose="02050604050505020204" pitchFamily="18" charset="0"/>
              </a:rPr>
              <a:t>11. </a:t>
            </a:r>
            <a:r>
              <a:rPr lang="it-IT" sz="1600" b="1" i="1" dirty="0">
                <a:solidFill>
                  <a:schemeClr val="tx1">
                    <a:lumMod val="65000"/>
                    <a:lumOff val="35000"/>
                  </a:schemeClr>
                </a:solidFill>
                <a:latin typeface="Bookman Old Style" panose="02050604050505020204" pitchFamily="18" charset="0"/>
              </a:rPr>
              <a:t>Se è proposto ricorso avverso l'aggiudicazione con contestuale domanda cautelare, il contratto non può essere stipulato, dal momento della notificazione dell'istanza cautelare alla stazione appaltante e per i successivi venti giorni, a condizione che entro tale termine intervenga almeno il provvedimento cautelare </a:t>
            </a:r>
            <a:r>
              <a:rPr lang="it-IT" sz="1600" i="1" dirty="0">
                <a:solidFill>
                  <a:schemeClr val="tx1">
                    <a:lumMod val="65000"/>
                    <a:lumOff val="35000"/>
                  </a:schemeClr>
                </a:solidFill>
                <a:latin typeface="Bookman Old Style" panose="02050604050505020204" pitchFamily="18" charset="0"/>
              </a:rPr>
              <a:t>di primo grado o la pubblicazione del dispositivo della sentenza di primo grado in caso di decisione del merito all'udienza cautelare ovvero fino alla pronuncia di detti provvedimenti se successiva. L'effetto sospensivo sulla stipula del contratto cessa quando, in sede di esame della domanda cautelare, il giudice si dichiara incompetente ai sensi dell'articolo 15, comma 4, del codice del processo amministrativo di cui all'Allegato I al decreto legislativo 2 luglio 2010, n. 104, o fissa con ordinanza la data di discussione del merito senza concedere misure cautelari o rinvia al giudizio di merito l'esame della domanda cautelare, con il consenso delle parti, da intendersi quale implicita rinuncia all'immediato esame della domanda cautelare.</a:t>
            </a:r>
            <a:r>
              <a:rPr lang="it-IT" sz="1600" dirty="0">
                <a:solidFill>
                  <a:schemeClr val="tx1">
                    <a:lumMod val="65000"/>
                    <a:lumOff val="35000"/>
                  </a:schemeClr>
                </a:solidFill>
                <a:latin typeface="Bookman Old Style" panose="02050604050505020204" pitchFamily="18" charset="0"/>
              </a:rPr>
              <a:t>»</a:t>
            </a:r>
          </a:p>
        </p:txBody>
      </p:sp>
      <p:sp>
        <p:nvSpPr>
          <p:cNvPr id="3" name="CasellaDiTesto 2">
            <a:extLst>
              <a:ext uri="{FF2B5EF4-FFF2-40B4-BE49-F238E27FC236}">
                <a16:creationId xmlns:a16="http://schemas.microsoft.com/office/drawing/2014/main" id="{842A478C-B16A-4B98-96DD-CFA6AD26AAB7}"/>
              </a:ext>
            </a:extLst>
          </p:cNvPr>
          <p:cNvSpPr txBox="1"/>
          <p:nvPr/>
        </p:nvSpPr>
        <p:spPr>
          <a:xfrm>
            <a:off x="76200" y="5029200"/>
            <a:ext cx="864844" cy="830997"/>
          </a:xfrm>
          <a:prstGeom prst="rect">
            <a:avLst/>
          </a:prstGeom>
          <a:noFill/>
          <a:ln>
            <a:solidFill>
              <a:schemeClr val="tx1">
                <a:lumMod val="50000"/>
                <a:lumOff val="50000"/>
              </a:schemeClr>
            </a:solidFill>
          </a:ln>
        </p:spPr>
        <p:txBody>
          <a:bodyPr wrap="square" rtlCol="0">
            <a:spAutoFit/>
          </a:bodyPr>
          <a:lstStyle/>
          <a:p>
            <a:r>
              <a:rPr lang="it-IT" sz="1200" dirty="0">
                <a:solidFill>
                  <a:schemeClr val="tx1">
                    <a:lumMod val="65000"/>
                    <a:lumOff val="35000"/>
                  </a:schemeClr>
                </a:solidFill>
              </a:rPr>
              <a:t>Cfr. Cons. di Stato, Ad. </a:t>
            </a:r>
            <a:r>
              <a:rPr lang="it-IT" sz="1200" dirty="0" err="1">
                <a:solidFill>
                  <a:schemeClr val="tx1">
                    <a:lumMod val="65000"/>
                    <a:lumOff val="35000"/>
                  </a:schemeClr>
                </a:solidFill>
              </a:rPr>
              <a:t>Plen</a:t>
            </a:r>
            <a:r>
              <a:rPr lang="it-IT" sz="1200" dirty="0">
                <a:solidFill>
                  <a:schemeClr val="tx1">
                    <a:lumMod val="65000"/>
                    <a:lumOff val="35000"/>
                  </a:schemeClr>
                </a:solidFill>
              </a:rPr>
              <a:t>., n. 12/2020</a:t>
            </a:r>
          </a:p>
        </p:txBody>
      </p:sp>
    </p:spTree>
    <p:extLst>
      <p:ext uri="{BB962C8B-B14F-4D97-AF65-F5344CB8AC3E}">
        <p14:creationId xmlns:p14="http://schemas.microsoft.com/office/powerpoint/2010/main" val="387435050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120 D.lgs. n. 104/2010</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262006" y="2081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68203" y="552757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526559" y="4713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526559" y="5643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2057367" y="588125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2057367" y="597420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941044" y="0"/>
            <a:ext cx="10376490" cy="5262979"/>
          </a:xfrm>
          <a:prstGeom prst="rect">
            <a:avLst/>
          </a:prstGeom>
          <a:noFill/>
        </p:spPr>
        <p:txBody>
          <a:bodyPr wrap="square" rtlCol="0">
            <a:spAutoFit/>
          </a:bodyPr>
          <a:lstStyle/>
          <a:p>
            <a:pPr algn="just"/>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1. Gli atti delle procedure di affidamento, ivi comprese le procedure di affidamento di incarichi e concorsi di progettazione e di attività tecnico-amministrative ad esse connesse, relativi a pubblici lavori, servizi o forniture, nonché i provvedimenti dell'Autorità nazionale anticorruzione ad essi riferiti, sono impugnabili unicamente mediante ricorso al tribunale amministrativo regionale competente.</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2. Nel caso in cui sia mancata la pubblicità del bando, il ricorso non può comunque essere più proposto decorsi trenta giorni decorrenti dal giorno successivo alla data di pubblicazione dell'avviso di aggiudicazione [definitiva] di cui all'articolo 65 e all'articolo 225 del decreto legislativo 12 aprile 2006, n. 163 </a:t>
            </a:r>
            <a:r>
              <a:rPr lang="it-IT" sz="1200" dirty="0">
                <a:solidFill>
                  <a:schemeClr val="tx1">
                    <a:lumMod val="65000"/>
                    <a:lumOff val="35000"/>
                  </a:schemeClr>
                </a:solidFill>
                <a:latin typeface="Bookman Old Style" panose="02050604050505020204" pitchFamily="18" charset="0"/>
              </a:rPr>
              <a:t>(leggasi: di cui agli articoli 36, comma 2, lettere b) e c), 98 e 129 del d.lgs. n. 50 del 2016), </a:t>
            </a:r>
            <a:r>
              <a:rPr lang="it-IT" sz="1200" i="1" dirty="0">
                <a:solidFill>
                  <a:schemeClr val="tx1">
                    <a:lumMod val="65000"/>
                    <a:lumOff val="35000"/>
                  </a:schemeClr>
                </a:solidFill>
                <a:latin typeface="Bookman Old Style" panose="02050604050505020204" pitchFamily="18" charset="0"/>
              </a:rPr>
              <a:t>a condizione che tale avviso contenga la motivazione dell'atto con cui la stazione appaltante ha deciso di affidare il contratto senza previa pubblicazione del bando. Se sono omessi gli avvisi o le informazioni di cui al presente comma oppure se essi non sono conformi alle prescrizioni ivi contenute, il ricorso non può comunque essere proposto decorsi sei mesi dal giorno successivo alla data di stipulazione del contratto.</a:t>
            </a:r>
          </a:p>
          <a:p>
            <a:endParaRPr lang="it-IT" sz="1200" i="1" dirty="0">
              <a:solidFill>
                <a:schemeClr val="tx1">
                  <a:lumMod val="65000"/>
                  <a:lumOff val="35000"/>
                </a:schemeClr>
              </a:solidFill>
              <a:latin typeface="Bookman Old Style" panose="02050604050505020204" pitchFamily="18" charset="0"/>
            </a:endParaRPr>
          </a:p>
          <a:p>
            <a:r>
              <a:rPr lang="it-IT" sz="1200" b="1" i="1" dirty="0">
                <a:solidFill>
                  <a:schemeClr val="tx1">
                    <a:lumMod val="65000"/>
                    <a:lumOff val="35000"/>
                  </a:schemeClr>
                </a:solidFill>
                <a:latin typeface="Bookman Old Style" panose="02050604050505020204" pitchFamily="18" charset="0"/>
              </a:rPr>
              <a:t>2-bis. (comma introdotto dall'art. 204, comma 1, lettera b), d.lgs. n. 50 del 2016, poi abrogato dall'art. 1, comma 22, della legge n. 55 del 2019)</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3. Salvo quanto previsto dal presente articolo e dai successivi, si applica l'articolo 119.</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4. Quando è impugnata l'aggiudicazione [</a:t>
            </a:r>
            <a:r>
              <a:rPr lang="it-IT" sz="1200" i="1" strike="sngStrike" dirty="0">
                <a:solidFill>
                  <a:schemeClr val="tx1">
                    <a:lumMod val="65000"/>
                    <a:lumOff val="35000"/>
                  </a:schemeClr>
                </a:solidFill>
                <a:latin typeface="Bookman Old Style" panose="02050604050505020204" pitchFamily="18" charset="0"/>
              </a:rPr>
              <a:t>definitiva</a:t>
            </a:r>
            <a:r>
              <a:rPr lang="it-IT" sz="1200" i="1" dirty="0">
                <a:solidFill>
                  <a:schemeClr val="tx1">
                    <a:lumMod val="65000"/>
                    <a:lumOff val="35000"/>
                  </a:schemeClr>
                </a:solidFill>
                <a:latin typeface="Bookman Old Style" panose="02050604050505020204" pitchFamily="18" charset="0"/>
              </a:rPr>
              <a:t>], se la stazione appaltante fruisce del patrocinio dell'Avvocatura dello Stato, il ricorso è notificato, oltre che presso detta Avvocatura, anche alla stazione appaltante nella sua sede reale, in data non anteriore alla notifica presso l'Avvocatura, e al solo fine dell'operatività della sospensione obbligatoria del termine per la stipulazione del contratto.</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5. Per l'impugnazione degli atti di cui al presente articolo il ricorso, principale o incidentale e i motivi aggiunti, anche avverso atti diversi da quelli già impugnati, devono essere proposti nel termine di trenta giorni, decorrente, per il ricorso principale e per i motivi </a:t>
            </a:r>
            <a:r>
              <a:rPr lang="it-IT" sz="1200" i="1" dirty="0" err="1">
                <a:solidFill>
                  <a:schemeClr val="tx1">
                    <a:lumMod val="65000"/>
                    <a:lumOff val="35000"/>
                  </a:schemeClr>
                </a:solidFill>
                <a:latin typeface="Bookman Old Style" panose="02050604050505020204" pitchFamily="18" charset="0"/>
              </a:rPr>
              <a:t>aggiunti,dalla</a:t>
            </a:r>
            <a:r>
              <a:rPr lang="it-IT" sz="1200" i="1" dirty="0">
                <a:solidFill>
                  <a:schemeClr val="tx1">
                    <a:lumMod val="65000"/>
                    <a:lumOff val="35000"/>
                  </a:schemeClr>
                </a:solidFill>
                <a:latin typeface="Bookman Old Style" panose="02050604050505020204" pitchFamily="18" charset="0"/>
              </a:rPr>
              <a:t> ricezione della comunicazione di cui all'articolo 79 del decreto legislativo 12 aprile 2006, n. 163 </a:t>
            </a:r>
            <a:r>
              <a:rPr lang="it-IT" sz="1200" dirty="0">
                <a:solidFill>
                  <a:schemeClr val="tx1">
                    <a:lumMod val="65000"/>
                    <a:lumOff val="35000"/>
                  </a:schemeClr>
                </a:solidFill>
                <a:latin typeface="Bookman Old Style" panose="02050604050505020204" pitchFamily="18" charset="0"/>
              </a:rPr>
              <a:t>(leggasi: di cui all'articolo 76, comma 5, del d.lgs. n. 50 del 2016), </a:t>
            </a:r>
            <a:r>
              <a:rPr lang="it-IT" sz="1200" i="1" dirty="0">
                <a:solidFill>
                  <a:schemeClr val="tx1">
                    <a:lumMod val="65000"/>
                    <a:lumOff val="35000"/>
                  </a:schemeClr>
                </a:solidFill>
                <a:latin typeface="Bookman Old Style" panose="02050604050505020204" pitchFamily="18" charset="0"/>
              </a:rPr>
              <a:t>o, per i bandi e gli avvisi con cui si indice una gara, autonomamente lesivi, dalla pubblicazione di cui all'articolo 66, comma 8, dello stesso decreto </a:t>
            </a:r>
            <a:r>
              <a:rPr lang="it-IT" sz="1200" dirty="0">
                <a:solidFill>
                  <a:schemeClr val="tx1">
                    <a:lumMod val="65000"/>
                    <a:lumOff val="35000"/>
                  </a:schemeClr>
                </a:solidFill>
                <a:latin typeface="Bookman Old Style" panose="02050604050505020204" pitchFamily="18" charset="0"/>
              </a:rPr>
              <a:t>(leggasi: di cui all'articolo 29, comma 1? oppure dalla pubblicazione di cui agli articoli 73, comma 4, e 98, del d.lgs. n. 50 del 2016?);</a:t>
            </a:r>
            <a:r>
              <a:rPr lang="it-IT" sz="1200" i="1" dirty="0">
                <a:solidFill>
                  <a:schemeClr val="tx1">
                    <a:lumMod val="65000"/>
                    <a:lumOff val="35000"/>
                  </a:schemeClr>
                </a:solidFill>
                <a:latin typeface="Bookman Old Style" panose="02050604050505020204" pitchFamily="18" charset="0"/>
              </a:rPr>
              <a:t> ovvero, in ogni altro caso, dalla conoscenza dell'atto. Per il ricorso incidentale la decorrenza del termine è disciplinata dall'articolo 42.</a:t>
            </a:r>
          </a:p>
        </p:txBody>
      </p:sp>
    </p:spTree>
    <p:extLst>
      <p:ext uri="{BB962C8B-B14F-4D97-AF65-F5344CB8AC3E}">
        <p14:creationId xmlns:p14="http://schemas.microsoft.com/office/powerpoint/2010/main" val="91812183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120 D.lgs. n. 104/2010</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262006" y="2081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68203" y="552757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526559" y="4713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526559" y="5643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2057367" y="588125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2057367" y="597420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007719" y="285329"/>
            <a:ext cx="10376490" cy="5447645"/>
          </a:xfrm>
          <a:prstGeom prst="rect">
            <a:avLst/>
          </a:prstGeom>
          <a:noFill/>
        </p:spPr>
        <p:txBody>
          <a:bodyPr wrap="square" rtlCol="0">
            <a:spAutoFit/>
          </a:bodyPr>
          <a:lstStyle/>
          <a:p>
            <a:pPr algn="just"/>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6. Il giudizio</a:t>
            </a:r>
            <a:r>
              <a:rPr lang="it-IT" sz="1200" i="1" strike="sngStrike" dirty="0">
                <a:solidFill>
                  <a:schemeClr val="tx1">
                    <a:lumMod val="65000"/>
                    <a:lumOff val="35000"/>
                  </a:schemeClr>
                </a:solidFill>
                <a:latin typeface="Bookman Old Style" panose="02050604050505020204" pitchFamily="18" charset="0"/>
              </a:rPr>
              <a:t>, ferma la possibilità della sua definizione immediata nell'udienza cautelare ove ne ricorrano i presupposti, </a:t>
            </a:r>
            <a:r>
              <a:rPr lang="it-IT" sz="1200" i="1" dirty="0">
                <a:solidFill>
                  <a:schemeClr val="tx1">
                    <a:lumMod val="65000"/>
                    <a:lumOff val="35000"/>
                  </a:schemeClr>
                </a:solidFill>
                <a:latin typeface="Bookman Old Style" panose="02050604050505020204" pitchFamily="18" charset="0"/>
              </a:rPr>
              <a:t>è di norma definito, anche in deroga al comma 1, primo periodo dell’articolo 74, in esito all’udienza cautelare ai sensi dell’articolo 60, ove ne ricorrano i presupposti, e, in mancanza, viene comunque definito con sentenza in forma semplificata ad una udienza fissata d'ufficio e da tenersi entro quarantacinque giorni dalla scadenza del termine per la costituzione delle parti diverse dal ricorrente. Della data di udienza è dato immediato avviso alle parti a cura della segreteria, a mezzo posta elettronica certificata. In caso di esigenze istruttorie o quando è necessario integrare il contraddittorio o assicurare il rispetto di termini a difesa, la definizione del merito viene rinviata, con l'ordinanza che dispone gli adempimenti istruttori o l'integrazione del contraddittorio o dispone il rinvio per l'esigenza di rispetto dei termini a difesa, ad una udienza da tenersi non oltre trenta giorni.</a:t>
            </a:r>
          </a:p>
          <a:p>
            <a:r>
              <a:rPr lang="it-IT" sz="1200" i="1" dirty="0">
                <a:solidFill>
                  <a:schemeClr val="tx1">
                    <a:lumMod val="65000"/>
                    <a:lumOff val="35000"/>
                  </a:schemeClr>
                </a:solidFill>
                <a:latin typeface="Bookman Old Style" panose="02050604050505020204" pitchFamily="18" charset="0"/>
              </a:rPr>
              <a:t>(comma modificato dall'art. 7-bis, comma 2, lettera a), legge n. 197 del 2016, a partire dall'entrata in vigore del decreto del presidente del Consiglio di Stato previsto dall'art. 13-ter dell'allegato 2 , poi dall'art. 4, comma 4, lettera a), del decreto-legge n. 76 del 2020)</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6-bis. (comma introdotto dall'art. 204, comma 1, lettera d), d.lgs. n. 50 del 2016, poi abrogato dall'art. 1, comma 22, della legge n. 55 del 2019)</a:t>
            </a:r>
          </a:p>
          <a:p>
            <a:endParaRPr lang="it-IT" sz="1200" i="1" dirty="0">
              <a:solidFill>
                <a:schemeClr val="tx1">
                  <a:lumMod val="65000"/>
                  <a:lumOff val="35000"/>
                </a:schemeClr>
              </a:solidFill>
              <a:latin typeface="Bookman Old Style" panose="02050604050505020204" pitchFamily="18" charset="0"/>
            </a:endParaRPr>
          </a:p>
          <a:p>
            <a:r>
              <a:rPr lang="it-IT" sz="1200" b="1" i="1" dirty="0">
                <a:solidFill>
                  <a:schemeClr val="tx1">
                    <a:lumMod val="65000"/>
                    <a:lumOff val="35000"/>
                  </a:schemeClr>
                </a:solidFill>
                <a:latin typeface="Bookman Old Style" panose="02050604050505020204" pitchFamily="18" charset="0"/>
              </a:rPr>
              <a:t>7. I nuovi atti attinenti la medesima procedura di gara devono essere impugnati con ricorso per motivi aggiunti.</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8. Il giudice decide interinalmente sulla domanda cautelare, anche se ordina adempimenti istruttori, se concede termini a difesa, o se solleva o vengono proposti incidenti processuali.</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8-bis. Il collegio, quando dispone le misure cautelari di cui al comma 4 dell'articolo 119, ne può subordinare l’efficacia, anche qualora dalla decisione non derivino effetti irreversibili, alla prestazione, anche mediante fideiussione, di una cauzione di importo commisurato al valore dell’appalto e comunque non superiore allo 0,5 per cento del suddetto valore. Tali misure sono disposte per una durata non superiore a sessanta giorni dalla pubblicazione della relativa ordinanza, fermo restando quanto stabilito dal comma 3 dell'articolo 119.</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8-ter. Nella decisione cautelare, il giudice tiene conto di quanto previsto dagli articoli 121, comma 1, e 122, e delle esigenze imperative connesse a un interesse generale all' esecuzione contrattuali del contratto, dandone conto nella motivazione.</a:t>
            </a:r>
          </a:p>
          <a:p>
            <a:r>
              <a:rPr lang="it-IT" sz="1200" i="1" dirty="0">
                <a:solidFill>
                  <a:schemeClr val="tx1">
                    <a:lumMod val="65000"/>
                    <a:lumOff val="35000"/>
                  </a:schemeClr>
                </a:solidFill>
                <a:latin typeface="Bookman Old Style" panose="02050604050505020204" pitchFamily="18" charset="0"/>
              </a:rPr>
              <a:t>(comma introdotto dall'art. 204, comma 1, lettera f), d.lgs. n. 50 del 2016)</a:t>
            </a:r>
          </a:p>
          <a:p>
            <a:endParaRPr lang="it-IT" sz="1200"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386262418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120 D.lgs. n. 104/2010</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10950" y="534132"/>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901503" y="432407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77615" y="79736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77615" y="89031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90667" y="467775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90667" y="477070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090375" y="789109"/>
            <a:ext cx="10376490" cy="3785652"/>
          </a:xfrm>
          <a:prstGeom prst="rect">
            <a:avLst/>
          </a:prstGeom>
          <a:noFill/>
        </p:spPr>
        <p:txBody>
          <a:bodyPr wrap="square" rtlCol="0">
            <a:spAutoFit/>
          </a:bodyPr>
          <a:lstStyle/>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9. Il Tribunale amministrativo regionale Il giudice deposita la sentenza con la quale definisce il giudizio entro trenta giorni dall'udienza di discussione; le parti possono chiedere l'anticipata pubblicazione del dispositivo, che avviene entro due giorni dall'udienza entro quindici giorni dall’udienza di discussione. Quando la stesura della motivazione è particolarmente complessa, il giudice pubblica il dispositivo nel termine di cui al primo periodo, indicando anche le domande eventualmente accolte e le misure per darvi attuazione, e comunque deposita la sentenza entro trenta giorni dall’udienza.</a:t>
            </a:r>
          </a:p>
          <a:p>
            <a:r>
              <a:rPr lang="it-IT" sz="1200" i="1" dirty="0">
                <a:solidFill>
                  <a:schemeClr val="tx1">
                    <a:lumMod val="65000"/>
                    <a:lumOff val="35000"/>
                  </a:schemeClr>
                </a:solidFill>
                <a:latin typeface="Bookman Old Style" panose="02050604050505020204" pitchFamily="18" charset="0"/>
              </a:rPr>
              <a:t>(comma modificato dall'art. 204, comma 1, lettera g), d.lgs. n. 50 del 2016, poi dall'art. 1, comma 22, della legge n. 55 del 2019, poi dall'art. 4, comma 4, lettera b), del decreto-legge n. 76 del 2020)</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10. Tutti gli atti di parte e i provvedimenti del giudice devono essere sintetici e la sentenza è redatta, ordinariamente, nelle forme di cui all'articolo 74.</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11. Le disposizioni dei commi 3, 6, 8, 8-bis, 8-ter, 9 e 10 si applicano anche nel giudizio di appello innanzi al Consiglio di Stato, proposto avverso la sentenza o avverso l'ordinanza cautelare, e nei giudizi di revocazione o opposizione di terzo. La parte può proporre appello avverso il dispositivo, al fine di ottenerne la sospensione prima della pubblicazione della sentenza.</a:t>
            </a:r>
          </a:p>
          <a:p>
            <a:r>
              <a:rPr lang="it-IT" sz="1200" i="1" dirty="0">
                <a:solidFill>
                  <a:schemeClr val="tx1">
                    <a:lumMod val="65000"/>
                    <a:lumOff val="35000"/>
                  </a:schemeClr>
                </a:solidFill>
                <a:latin typeface="Bookman Old Style" panose="02050604050505020204" pitchFamily="18" charset="0"/>
              </a:rPr>
              <a:t>(comma modificato dall'art. 204, comma 1, lettera h), d.lgs. n. 50 del 2016, poi dall'art. 1, comma 22, della legge n. 55 del 2019)</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11-bis. Nel caso di presentazione di offerte per più lotti l'impugnazione si propone con ricorso cumulativo solo se vengono dedotti identici motivi di ricorso avverso lo stesso atto.</a:t>
            </a:r>
          </a:p>
          <a:p>
            <a:r>
              <a:rPr lang="it-IT" sz="1200" i="1" dirty="0">
                <a:solidFill>
                  <a:schemeClr val="tx1">
                    <a:lumMod val="65000"/>
                    <a:lumOff val="35000"/>
                  </a:schemeClr>
                </a:solidFill>
                <a:latin typeface="Bookman Old Style" panose="02050604050505020204" pitchFamily="18" charset="0"/>
              </a:rPr>
              <a:t>(comma introdotto dall'art. 204, comma 1, lettera i), d.lgs. n. 50 del 2016)</a:t>
            </a:r>
            <a:endParaRPr lang="it-IT" sz="1200"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321039712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121 D.lgs. n. 104/2010</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262006" y="2081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68203" y="552757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526559" y="4713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526559" y="5643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2057367" y="588125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2057367" y="597420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151170" y="103309"/>
            <a:ext cx="10376490" cy="5632311"/>
          </a:xfrm>
          <a:prstGeom prst="rect">
            <a:avLst/>
          </a:prstGeom>
          <a:noFill/>
        </p:spPr>
        <p:txBody>
          <a:bodyPr wrap="square" rtlCol="0">
            <a:spAutoFit/>
          </a:bodyPr>
          <a:lstStyle/>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1. Il giudice che annulla l'aggiudicazione [</a:t>
            </a:r>
            <a:r>
              <a:rPr lang="it-IT" sz="1200" i="1" strike="sngStrike" dirty="0">
                <a:solidFill>
                  <a:schemeClr val="tx1">
                    <a:lumMod val="65000"/>
                    <a:lumOff val="35000"/>
                  </a:schemeClr>
                </a:solidFill>
                <a:latin typeface="Bookman Old Style" panose="02050604050505020204" pitchFamily="18" charset="0"/>
              </a:rPr>
              <a:t>definitiva</a:t>
            </a:r>
            <a:r>
              <a:rPr lang="it-IT" sz="1200" i="1" dirty="0">
                <a:solidFill>
                  <a:schemeClr val="tx1">
                    <a:lumMod val="65000"/>
                    <a:lumOff val="35000"/>
                  </a:schemeClr>
                </a:solidFill>
                <a:latin typeface="Bookman Old Style" panose="02050604050505020204" pitchFamily="18" charset="0"/>
              </a:rPr>
              <a:t>] </a:t>
            </a:r>
            <a:r>
              <a:rPr lang="it-IT" sz="1200" b="1" i="1" dirty="0">
                <a:solidFill>
                  <a:schemeClr val="tx1">
                    <a:lumMod val="65000"/>
                    <a:lumOff val="35000"/>
                  </a:schemeClr>
                </a:solidFill>
                <a:latin typeface="Bookman Old Style" panose="02050604050505020204" pitchFamily="18" charset="0"/>
              </a:rPr>
              <a:t>dichiara l'inefficacia del contratto nei seguenti </a:t>
            </a:r>
            <a:r>
              <a:rPr lang="it-IT" sz="1200" i="1" dirty="0">
                <a:solidFill>
                  <a:schemeClr val="tx1">
                    <a:lumMod val="65000"/>
                    <a:lumOff val="35000"/>
                  </a:schemeClr>
                </a:solidFill>
                <a:latin typeface="Bookman Old Style" panose="02050604050505020204" pitchFamily="18" charset="0"/>
              </a:rPr>
              <a:t>casi, precisando in funzione delle deduzioni delle parti e della valutazione della gravità della condotta della stazione appaltante e della situazione di fatto, se la declaratoria di inefficacia è limitata alle prestazioni ancora da eseguire alla data della pubblicazione del dispositivo o opera in via retroattiva:</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a) se l'aggiudicazione definitiva è avvenuta </a:t>
            </a:r>
            <a:r>
              <a:rPr lang="it-IT" sz="1200" b="1" i="1" dirty="0">
                <a:solidFill>
                  <a:schemeClr val="tx1">
                    <a:lumMod val="65000"/>
                    <a:lumOff val="35000"/>
                  </a:schemeClr>
                </a:solidFill>
                <a:latin typeface="Bookman Old Style" panose="02050604050505020204" pitchFamily="18" charset="0"/>
              </a:rPr>
              <a:t>senza previa pubblicazione del bando o avviso </a:t>
            </a:r>
            <a:r>
              <a:rPr lang="it-IT" sz="1200" i="1" dirty="0">
                <a:solidFill>
                  <a:schemeClr val="tx1">
                    <a:lumMod val="65000"/>
                    <a:lumOff val="35000"/>
                  </a:schemeClr>
                </a:solidFill>
                <a:latin typeface="Bookman Old Style" panose="02050604050505020204" pitchFamily="18" charset="0"/>
              </a:rPr>
              <a:t>con cui si indice una gara nella Gazzetta Ufficiale dell'Unione europea o nella Gazzetta Ufficiale della Repubblica italiana, quando tale pubblicazione è prescritta dal decreto legislativo 12 aprile 2006, n. 163 (leggasi dal d.lgs. n. 50 del 2016);</a:t>
            </a:r>
          </a:p>
          <a:p>
            <a:r>
              <a:rPr lang="it-IT" sz="1200" i="1" dirty="0">
                <a:solidFill>
                  <a:schemeClr val="tx1">
                    <a:lumMod val="65000"/>
                    <a:lumOff val="35000"/>
                  </a:schemeClr>
                </a:solidFill>
                <a:latin typeface="Bookman Old Style" panose="02050604050505020204" pitchFamily="18" charset="0"/>
              </a:rPr>
              <a:t>b) se l'aggiudicazione [</a:t>
            </a:r>
            <a:r>
              <a:rPr lang="it-IT" sz="1200" i="1" strike="sngStrike" dirty="0">
                <a:solidFill>
                  <a:schemeClr val="tx1">
                    <a:lumMod val="65000"/>
                    <a:lumOff val="35000"/>
                  </a:schemeClr>
                </a:solidFill>
                <a:latin typeface="Bookman Old Style" panose="02050604050505020204" pitchFamily="18" charset="0"/>
              </a:rPr>
              <a:t>definitiva</a:t>
            </a:r>
            <a:r>
              <a:rPr lang="it-IT" sz="1200" i="1" dirty="0">
                <a:solidFill>
                  <a:schemeClr val="tx1">
                    <a:lumMod val="65000"/>
                    <a:lumOff val="35000"/>
                  </a:schemeClr>
                </a:solidFill>
                <a:latin typeface="Bookman Old Style" panose="02050604050505020204" pitchFamily="18" charset="0"/>
              </a:rPr>
              <a:t>] è avvenuta </a:t>
            </a:r>
            <a:r>
              <a:rPr lang="it-IT" sz="1200" b="1" i="1" dirty="0">
                <a:solidFill>
                  <a:schemeClr val="tx1">
                    <a:lumMod val="65000"/>
                    <a:lumOff val="35000"/>
                  </a:schemeClr>
                </a:solidFill>
                <a:latin typeface="Bookman Old Style" panose="02050604050505020204" pitchFamily="18" charset="0"/>
              </a:rPr>
              <a:t>con procedura negoziata senza bando o con affidamento in economia fuori dai casi consentiti e questo abbia determinato l'omissione della pubblicità del bando o avviso </a:t>
            </a:r>
            <a:r>
              <a:rPr lang="it-IT" sz="1200" i="1" dirty="0">
                <a:solidFill>
                  <a:schemeClr val="tx1">
                    <a:lumMod val="65000"/>
                    <a:lumOff val="35000"/>
                  </a:schemeClr>
                </a:solidFill>
                <a:latin typeface="Bookman Old Style" panose="02050604050505020204" pitchFamily="18" charset="0"/>
              </a:rPr>
              <a:t>con cui si indice una gara nella Gazzetta Ufficiale dell'Unione europea o nella Gazzetta Ufficiale della Repubblica italiana, quando tale pubblicazione è prescritta dal decreto legislativo 12 aprile 2006, n. 163 (leggasi dal d.lgs. n. 50 del 2016);</a:t>
            </a:r>
          </a:p>
          <a:p>
            <a:r>
              <a:rPr lang="it-IT" sz="1200" i="1" dirty="0">
                <a:solidFill>
                  <a:schemeClr val="tx1">
                    <a:lumMod val="65000"/>
                    <a:lumOff val="35000"/>
                  </a:schemeClr>
                </a:solidFill>
                <a:latin typeface="Bookman Old Style" panose="02050604050505020204" pitchFamily="18" charset="0"/>
              </a:rPr>
              <a:t>c) se </a:t>
            </a:r>
            <a:r>
              <a:rPr lang="it-IT" sz="1200" b="1" i="1" dirty="0">
                <a:solidFill>
                  <a:schemeClr val="tx1">
                    <a:lumMod val="65000"/>
                    <a:lumOff val="35000"/>
                  </a:schemeClr>
                </a:solidFill>
                <a:latin typeface="Bookman Old Style" panose="02050604050505020204" pitchFamily="18" charset="0"/>
              </a:rPr>
              <a:t>il contratto è stato stipulato senza rispettare il termine dilatorio </a:t>
            </a:r>
            <a:r>
              <a:rPr lang="it-IT" sz="1200" i="1" dirty="0">
                <a:solidFill>
                  <a:schemeClr val="tx1">
                    <a:lumMod val="65000"/>
                    <a:lumOff val="35000"/>
                  </a:schemeClr>
                </a:solidFill>
                <a:latin typeface="Bookman Old Style" panose="02050604050505020204" pitchFamily="18" charset="0"/>
              </a:rPr>
              <a:t>stabilito dall'articolo 11, comma 10, del decreto legislativo 12 aprile 2006, n. 163 (leggasi art. 32, comma 9, del d.lgs. n. 50 del 2016), qualora tale violazione abbia privato il ricorrente della possibilità di avvalersi di mezzi di ricorso prima della stipulazione del contratto e sempre che tale violazione, aggiungendosi a vizi propri dell'aggiudicazione [definitiva], abbia influito sulle possibilità del ricorrente di ottenere l'affidamento;</a:t>
            </a:r>
          </a:p>
          <a:p>
            <a:r>
              <a:rPr lang="it-IT" sz="1200" i="1" dirty="0">
                <a:solidFill>
                  <a:schemeClr val="tx1">
                    <a:lumMod val="65000"/>
                    <a:lumOff val="35000"/>
                  </a:schemeClr>
                </a:solidFill>
                <a:latin typeface="Bookman Old Style" panose="02050604050505020204" pitchFamily="18" charset="0"/>
              </a:rPr>
              <a:t>d) se il contratto </a:t>
            </a:r>
            <a:r>
              <a:rPr lang="it-IT" sz="1200" b="1" i="1" dirty="0">
                <a:solidFill>
                  <a:schemeClr val="tx1">
                    <a:lumMod val="65000"/>
                    <a:lumOff val="35000"/>
                  </a:schemeClr>
                </a:solidFill>
                <a:latin typeface="Bookman Old Style" panose="02050604050505020204" pitchFamily="18" charset="0"/>
              </a:rPr>
              <a:t>è stato stipulato senza rispettare la sospensione obbligatoria del termine per la stipulazione derivante dalla proposizione del ricorso giurisdizionale </a:t>
            </a:r>
            <a:r>
              <a:rPr lang="it-IT" sz="1200" i="1" dirty="0">
                <a:solidFill>
                  <a:schemeClr val="tx1">
                    <a:lumMod val="65000"/>
                    <a:lumOff val="35000"/>
                  </a:schemeClr>
                </a:solidFill>
                <a:latin typeface="Bookman Old Style" panose="02050604050505020204" pitchFamily="18" charset="0"/>
              </a:rPr>
              <a:t>avverso l'aggiudicazione [definitiva], ai sensi dell'articolo 11, comma 10-ter, del decreto legislativo 12 aprile 2006, n. 163 (leggasi art. 32, comma 11, del d.lgs. n. 50 del 2016), qualora tale violazione, aggiungendosi a vizi propri dell'aggiudicazione [definitiva], abbia influito sulle possibilità del ricorrente di ottenere l'affidamento.</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2. Il contratto resta efficace, anche in presenza delle violazioni di cui al comma 1 qualora venga accertato che il rispetto di esigenze imperative connesse ad un interesse generale imponga che i suoi effetti siano mantenuti. Tra le esigenze imperative rientrano, fra l'altro, quelle imprescindibili di carattere tecnico o di altro tipo, tali da rendere evidente che i residui obblighi contrattuali possono essere rispettati solo dall'esecutore attuale. Gli interessi economici possono essere presi in considerazione come esigenze imperative solo in circostanze eccezionali in cui l'inefficacia del contratto conduce a conseguenze sproporzionate, avuto anche riguardo all'eventuale mancata proposizione della domanda di subentro nel contratto nei casi in cui il vizio dell'aggiudicazione non comporta l'obbligo di rinnovare la gara. </a:t>
            </a:r>
            <a:r>
              <a:rPr lang="it-IT" sz="1200" b="1" i="1" dirty="0">
                <a:solidFill>
                  <a:schemeClr val="tx1">
                    <a:lumMod val="65000"/>
                    <a:lumOff val="35000"/>
                  </a:schemeClr>
                </a:solidFill>
                <a:latin typeface="Bookman Old Style" panose="02050604050505020204" pitchFamily="18" charset="0"/>
              </a:rPr>
              <a:t>Non costituiscono esigenze imperative gli interessi economici legati direttamente al contratto, che comprendono fra l'altro i costi derivanti dal ritardo nell'esecuzione del contratto stesso, dalla necessità di indire una nuova procedura di aggiudicazione, dal cambio dell'operatore economico e dagli obblighi di legge risultanti dalla dichiarazione di inefficacia.</a:t>
            </a:r>
          </a:p>
        </p:txBody>
      </p:sp>
    </p:spTree>
    <p:extLst>
      <p:ext uri="{BB962C8B-B14F-4D97-AF65-F5344CB8AC3E}">
        <p14:creationId xmlns:p14="http://schemas.microsoft.com/office/powerpoint/2010/main" val="185323509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121 D.lgs. n. 104/2010</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262006" y="2081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68203" y="552757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526559" y="4713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526559" y="5643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2057367" y="588125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2057367" y="597420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184348" y="665284"/>
            <a:ext cx="10376490" cy="3785652"/>
          </a:xfrm>
          <a:prstGeom prst="rect">
            <a:avLst/>
          </a:prstGeom>
          <a:noFill/>
        </p:spPr>
        <p:txBody>
          <a:bodyPr wrap="square" rtlCol="0">
            <a:spAutoFit/>
          </a:bodyPr>
          <a:lstStyle/>
          <a:p>
            <a:endParaRPr lang="it-IT" sz="1200" i="1" dirty="0">
              <a:solidFill>
                <a:schemeClr val="tx1">
                  <a:lumMod val="65000"/>
                  <a:lumOff val="35000"/>
                </a:schemeClr>
              </a:solidFill>
              <a:latin typeface="Bookman Old Style" panose="02050604050505020204" pitchFamily="18" charset="0"/>
            </a:endParaRP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3. A cura della segreteria, le sentenze che provvedono in applicazione del comma 2 sono trasmesse alla Presidenza del Consiglio dei Ministri - Dipartimento per le politiche comunitarie.</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4. Nei casi in cui, nonostante le violazioni, il contratto sia considerato efficace o l'inefficacia sia temporalmente limitata si applicano le sanzioni alternative di cui all'articolo 123.</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5. La inefficacia del contratto prevista dal comma 1, lettere a) e b), non trova applicazione quando la stazione appaltante abbia posto in essere la seguente procedura:</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a) abbia con atto motivato anteriore all'avvio della procedura di affidamento dichiarato di ritenere che la procedura senza previa pubblicazione del bando o avviso con cui si indice una gara nella Gazzetta Ufficiale dell'Unione europea ovvero nella Gazzetta Ufficiale della Repubblica italiana sia consentita dal decreto legislativo 12 aprile 2006, n. 163;</a:t>
            </a:r>
          </a:p>
          <a:p>
            <a:r>
              <a:rPr lang="it-IT" sz="1200" i="1" dirty="0">
                <a:solidFill>
                  <a:schemeClr val="tx1">
                    <a:lumMod val="65000"/>
                    <a:lumOff val="35000"/>
                  </a:schemeClr>
                </a:solidFill>
                <a:latin typeface="Bookman Old Style" panose="02050604050505020204" pitchFamily="18" charset="0"/>
              </a:rPr>
              <a:t>b) abbia pubblicato, rispettivamente per i contratti di rilevanza comunitaria e per quelli sotto soglia, nella Gazzetta Ufficiale dell'Unione europea ovvero nella Gazzetta Ufficiale della Repubblica italiana un avviso volontario per la trasparenza preventiva ai sensi dell'articolo 79-bis del decreto legislativo 12 aprile 2006, n. 163 (leggasi: di cui agli art. 73, comma 4 e 98 del d.lgs. n. 50 del 2016), in cui manifesta l'intenzione di concludere il contratto;</a:t>
            </a:r>
          </a:p>
          <a:p>
            <a:r>
              <a:rPr lang="it-IT" sz="1200" i="1" dirty="0">
                <a:solidFill>
                  <a:schemeClr val="tx1">
                    <a:lumMod val="65000"/>
                    <a:lumOff val="35000"/>
                  </a:schemeClr>
                </a:solidFill>
                <a:latin typeface="Bookman Old Style" panose="02050604050505020204" pitchFamily="18" charset="0"/>
              </a:rPr>
              <a:t>c) il contratto non sia stato concluso prima dello scadere di un termine di almeno dieci giorni decorrenti dal giorno successivo alla data di pubblicazione dell'avviso di cui alla lettera b).</a:t>
            </a:r>
            <a:endParaRPr lang="it-IT" sz="1200"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226317824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122 D.lgs. n. 104/2010</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290581" y="2122651"/>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979077" y="3964804"/>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97984" y="23858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97984" y="247883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68241" y="431848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68241" y="441143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12923" y="2579809"/>
            <a:ext cx="10376490" cy="1384995"/>
          </a:xfrm>
          <a:prstGeom prst="rect">
            <a:avLst/>
          </a:prstGeom>
          <a:noFill/>
        </p:spPr>
        <p:txBody>
          <a:bodyPr wrap="square" rtlCol="0">
            <a:spAutoFit/>
          </a:bodyPr>
          <a:lstStyle/>
          <a:p>
            <a:endParaRPr lang="it-IT" sz="1200" i="1" dirty="0">
              <a:solidFill>
                <a:schemeClr val="tx1">
                  <a:lumMod val="65000"/>
                  <a:lumOff val="35000"/>
                </a:schemeClr>
              </a:solidFill>
              <a:latin typeface="Bookman Old Style" panose="02050604050505020204" pitchFamily="18" charset="0"/>
            </a:endParaRP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1. </a:t>
            </a:r>
            <a:r>
              <a:rPr lang="it-IT" sz="1200" b="1" i="1" dirty="0">
                <a:solidFill>
                  <a:schemeClr val="tx1">
                    <a:lumMod val="65000"/>
                    <a:lumOff val="35000"/>
                  </a:schemeClr>
                </a:solidFill>
                <a:latin typeface="Bookman Old Style" panose="02050604050505020204" pitchFamily="18" charset="0"/>
              </a:rPr>
              <a:t>Fuori dei casi indicati dall'articolo 121</a:t>
            </a:r>
            <a:r>
              <a:rPr lang="it-IT" sz="1200" i="1" dirty="0">
                <a:solidFill>
                  <a:schemeClr val="tx1">
                    <a:lumMod val="65000"/>
                    <a:lumOff val="35000"/>
                  </a:schemeClr>
                </a:solidFill>
                <a:latin typeface="Bookman Old Style" panose="02050604050505020204" pitchFamily="18" charset="0"/>
              </a:rPr>
              <a:t>, comma 1, e dall'articolo 123, comma 3, </a:t>
            </a:r>
            <a:r>
              <a:rPr lang="it-IT" sz="1200" b="1" i="1" dirty="0">
                <a:solidFill>
                  <a:schemeClr val="tx1">
                    <a:lumMod val="65000"/>
                    <a:lumOff val="35000"/>
                  </a:schemeClr>
                </a:solidFill>
                <a:latin typeface="Bookman Old Style" panose="02050604050505020204" pitchFamily="18" charset="0"/>
              </a:rPr>
              <a:t>il giudice che annulla l'aggiudicazione </a:t>
            </a:r>
            <a:r>
              <a:rPr lang="it-IT" sz="1200" i="1" dirty="0">
                <a:solidFill>
                  <a:schemeClr val="tx1">
                    <a:lumMod val="65000"/>
                    <a:lumOff val="35000"/>
                  </a:schemeClr>
                </a:solidFill>
                <a:latin typeface="Bookman Old Style" panose="02050604050505020204" pitchFamily="18" charset="0"/>
              </a:rPr>
              <a:t>[definitiva] </a:t>
            </a:r>
            <a:r>
              <a:rPr lang="it-IT" sz="1200" b="1" i="1" dirty="0">
                <a:solidFill>
                  <a:schemeClr val="tx1">
                    <a:lumMod val="65000"/>
                    <a:lumOff val="35000"/>
                  </a:schemeClr>
                </a:solidFill>
                <a:latin typeface="Bookman Old Style" panose="02050604050505020204" pitchFamily="18" charset="0"/>
              </a:rPr>
              <a:t>stabilisce se dichiarare inefficace il contratto</a:t>
            </a:r>
            <a:r>
              <a:rPr lang="it-IT" sz="1200" i="1" dirty="0">
                <a:solidFill>
                  <a:schemeClr val="tx1">
                    <a:lumMod val="65000"/>
                    <a:lumOff val="35000"/>
                  </a:schemeClr>
                </a:solidFill>
                <a:latin typeface="Bookman Old Style" panose="02050604050505020204" pitchFamily="18" charset="0"/>
              </a:rPr>
              <a:t>, fissandone la decorrenza, tenendo conto, in particolare, degli interessi delle parti, dell'effettiva possibilità per il ricorrente di conseguire l'aggiudicazione alla luce dei vizi riscontrati, dello stato di esecuzione del contratto e della possibilità di subentrare nel contratto, nei casi in cui il vizio dell'aggiudicazione non comporti l'obbligo di rinnovare la gara e la domanda di subentrare sia stata proposta.</a:t>
            </a:r>
            <a:endParaRPr lang="it-IT" sz="1200"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237054886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123 D.lgs. n. 104/2010</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262006" y="2081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68203" y="552757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526559" y="4713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526559" y="5643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2057367" y="588125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2057367" y="597420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184348" y="665284"/>
            <a:ext cx="10376490" cy="4524315"/>
          </a:xfrm>
          <a:prstGeom prst="rect">
            <a:avLst/>
          </a:prstGeom>
          <a:noFill/>
        </p:spPr>
        <p:txBody>
          <a:bodyPr wrap="square" rtlCol="0">
            <a:spAutoFit/>
          </a:bodyPr>
          <a:lstStyle/>
          <a:p>
            <a:endParaRPr lang="it-IT" sz="1200" i="1" dirty="0">
              <a:solidFill>
                <a:schemeClr val="tx1">
                  <a:lumMod val="65000"/>
                  <a:lumOff val="35000"/>
                </a:schemeClr>
              </a:solidFill>
              <a:latin typeface="Bookman Old Style" panose="02050604050505020204" pitchFamily="18" charset="0"/>
            </a:endParaRP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1. Nei casi di cui all'articolo 121, comma 4, il giudice amministrativo individua le seguenti </a:t>
            </a:r>
            <a:r>
              <a:rPr lang="it-IT" sz="1200" b="1" i="1" dirty="0">
                <a:solidFill>
                  <a:schemeClr val="tx1">
                    <a:lumMod val="65000"/>
                    <a:lumOff val="35000"/>
                  </a:schemeClr>
                </a:solidFill>
                <a:latin typeface="Bookman Old Style" panose="02050604050505020204" pitchFamily="18" charset="0"/>
              </a:rPr>
              <a:t>sanzioni alternative </a:t>
            </a:r>
            <a:r>
              <a:rPr lang="it-IT" sz="1200" i="1" dirty="0">
                <a:solidFill>
                  <a:schemeClr val="tx1">
                    <a:lumMod val="65000"/>
                    <a:lumOff val="35000"/>
                  </a:schemeClr>
                </a:solidFill>
                <a:latin typeface="Bookman Old Style" panose="02050604050505020204" pitchFamily="18" charset="0"/>
              </a:rPr>
              <a:t>da applicare alternativamente o cumulativamente:</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a) </a:t>
            </a:r>
            <a:r>
              <a:rPr lang="it-IT" sz="1200" b="1" i="1" dirty="0">
                <a:solidFill>
                  <a:schemeClr val="tx1">
                    <a:lumMod val="65000"/>
                    <a:lumOff val="35000"/>
                  </a:schemeClr>
                </a:solidFill>
                <a:latin typeface="Bookman Old Style" panose="02050604050505020204" pitchFamily="18" charset="0"/>
              </a:rPr>
              <a:t>la sanzione pecuniaria nei confronti della stazione appaltante</a:t>
            </a:r>
            <a:r>
              <a:rPr lang="it-IT" sz="1200" i="1" dirty="0">
                <a:solidFill>
                  <a:schemeClr val="tx1">
                    <a:lumMod val="65000"/>
                    <a:lumOff val="35000"/>
                  </a:schemeClr>
                </a:solidFill>
                <a:latin typeface="Bookman Old Style" panose="02050604050505020204" pitchFamily="18" charset="0"/>
              </a:rPr>
              <a:t>, di importo dallo 0,5% al 5% del valore del contratto, inteso come prezzo di aggiudicazione, che è versata all'entrata del bilancio dello Stato - con imputazione al capitolo 2301, capo 8 "Multe, ammende e sanzioni amministrative inflitte dalle autorità giudiziarie ed amministrative, con esclusione di quelle aventi natura tributaria" - entro sessanta giorni dal passaggio in giudicato della sentenza che irroga sanzione; decorso il termine per il versamento, si applica una maggiorazione pari ad un decimo della sanzione per ogni semestre di ritardo. La sentenza che applica le sanzioni è comunicata, a cura della segreteria, al Ministero dell'economia e delle finanze entro cinque giorni dalla pubblicazione;</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b) </a:t>
            </a:r>
            <a:r>
              <a:rPr lang="it-IT" sz="1200" b="1" i="1" dirty="0">
                <a:solidFill>
                  <a:schemeClr val="tx1">
                    <a:lumMod val="65000"/>
                    <a:lumOff val="35000"/>
                  </a:schemeClr>
                </a:solidFill>
                <a:latin typeface="Bookman Old Style" panose="02050604050505020204" pitchFamily="18" charset="0"/>
              </a:rPr>
              <a:t>la riduzione della durata del contratto</a:t>
            </a:r>
            <a:r>
              <a:rPr lang="it-IT" sz="1200" i="1" dirty="0">
                <a:solidFill>
                  <a:schemeClr val="tx1">
                    <a:lumMod val="65000"/>
                    <a:lumOff val="35000"/>
                  </a:schemeClr>
                </a:solidFill>
                <a:latin typeface="Bookman Old Style" panose="02050604050505020204" pitchFamily="18" charset="0"/>
              </a:rPr>
              <a:t>, ove possibile, da un minimo del dieci per cento ad un massimo del cinquanta per cento della durata residua alla data di pubblicazione del dispositivo.</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2. Il giudice amministrativo applica le sanzioni assicurando il rispetto del principio del contraddittorio e ne determina la misura in modo che siano effettive, dissuasive, proporzionate al valore del contratto, alla gravità della condotta della stazione appaltante e all'opera svolta dalla stazione appaltante per l'eliminazione o attenuazione delle conseguenze della violazione. A tal fine si applica l'articolo 73, comma 3. In ogni caso l'eventuale condanna al risarcimento dei danni non costituisce sanzione alternativa e si cumula con le sanzioni alternative.</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3. Il giudice applica le sanzioni di cui al comma 1 anche qualora il contratto è stato stipulato senza rispettare il termine dilatorio stabilito per la stipulazione del contratto, ovvero è stato stipulato senza rispettare la sospensione della stipulazione derivante dalla proposizione del ricorso giurisdizionale avverso l'aggiudicazione definitiva, quando la violazione non abbia privato il ricorrente della possibilità di avvalersi di mezzi di ricorso prima della stipulazione del contratto e non abbia influito sulle possibilità del ricorrente di ottenere l'affidamento.</a:t>
            </a:r>
            <a:endParaRPr lang="it-IT" sz="1200"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4191644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216D8384-F6AD-4ADB-852E-DD23172D9C29}"/>
              </a:ext>
            </a:extLst>
          </p:cNvPr>
          <p:cNvSpPr txBox="1"/>
          <p:nvPr/>
        </p:nvSpPr>
        <p:spPr>
          <a:xfrm>
            <a:off x="2205486" y="3130674"/>
            <a:ext cx="2674189"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03</a:t>
            </a:r>
          </a:p>
        </p:txBody>
      </p:sp>
      <p:sp>
        <p:nvSpPr>
          <p:cNvPr id="4" name="CasellaDiTesto 3">
            <a:extLst>
              <a:ext uri="{FF2B5EF4-FFF2-40B4-BE49-F238E27FC236}">
                <a16:creationId xmlns:a16="http://schemas.microsoft.com/office/drawing/2014/main" id="{231BCED6-E0F8-4E01-9E2B-6989473620EE}"/>
              </a:ext>
            </a:extLst>
          </p:cNvPr>
          <p:cNvSpPr txBox="1"/>
          <p:nvPr/>
        </p:nvSpPr>
        <p:spPr>
          <a:xfrm>
            <a:off x="5405887" y="3550051"/>
            <a:ext cx="3303917" cy="1323439"/>
          </a:xfrm>
          <a:prstGeom prst="rect">
            <a:avLst/>
          </a:prstGeom>
          <a:noFill/>
        </p:spPr>
        <p:txBody>
          <a:bodyPr wrap="square" rtlCol="0">
            <a:spAutoFit/>
          </a:bodyPr>
          <a:lstStyle/>
          <a:p>
            <a:r>
              <a:rPr lang="it-IT" sz="3000" b="1" dirty="0">
                <a:solidFill>
                  <a:schemeClr val="tx1">
                    <a:lumMod val="65000"/>
                    <a:lumOff val="35000"/>
                  </a:schemeClr>
                </a:solidFill>
                <a:latin typeface="Bookman Old Style" panose="02050604050505020204" pitchFamily="18" charset="0"/>
              </a:rPr>
              <a:t>L’AMBITO</a:t>
            </a:r>
          </a:p>
          <a:p>
            <a:r>
              <a:rPr lang="it-IT" sz="3000" b="1" dirty="0">
                <a:solidFill>
                  <a:schemeClr val="tx1">
                    <a:lumMod val="65000"/>
                    <a:lumOff val="35000"/>
                  </a:schemeClr>
                </a:solidFill>
                <a:latin typeface="Bookman Old Style" panose="02050604050505020204" pitchFamily="18" charset="0"/>
              </a:rPr>
              <a:t>OGGETTIVO</a:t>
            </a:r>
          </a:p>
          <a:p>
            <a:endParaRPr lang="it-IT" sz="2000"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30558808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124 D.lgs. n. 104/2010</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00106" y="11987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920553" y="3952483"/>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88459" y="14619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88459" y="15549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09717" y="430616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09717" y="439911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243997" y="2261916"/>
            <a:ext cx="10376490" cy="1569660"/>
          </a:xfrm>
          <a:prstGeom prst="rect">
            <a:avLst/>
          </a:prstGeom>
          <a:noFill/>
        </p:spPr>
        <p:txBody>
          <a:bodyPr wrap="square" rtlCol="0">
            <a:spAutoFit/>
          </a:bodyPr>
          <a:lstStyle/>
          <a:p>
            <a:endParaRPr lang="it-IT" sz="1200" i="1" dirty="0">
              <a:solidFill>
                <a:schemeClr val="tx1">
                  <a:lumMod val="65000"/>
                  <a:lumOff val="35000"/>
                </a:schemeClr>
              </a:solidFill>
              <a:latin typeface="Bookman Old Style" panose="02050604050505020204" pitchFamily="18" charset="0"/>
            </a:endParaRP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1. </a:t>
            </a:r>
            <a:r>
              <a:rPr lang="it-IT" sz="1200" b="1" i="1" dirty="0">
                <a:solidFill>
                  <a:schemeClr val="tx1">
                    <a:lumMod val="65000"/>
                    <a:lumOff val="35000"/>
                  </a:schemeClr>
                </a:solidFill>
                <a:latin typeface="Bookman Old Style" panose="02050604050505020204" pitchFamily="18" charset="0"/>
              </a:rPr>
              <a:t>L'accoglimento della domanda di conseguire l'aggiudicazione e il contratto è comunque condizionato alla dichiarazione di inefficacia del contratto </a:t>
            </a:r>
            <a:r>
              <a:rPr lang="it-IT" sz="1200" i="1" dirty="0">
                <a:solidFill>
                  <a:schemeClr val="tx1">
                    <a:lumMod val="65000"/>
                    <a:lumOff val="35000"/>
                  </a:schemeClr>
                </a:solidFill>
                <a:latin typeface="Bookman Old Style" panose="02050604050505020204" pitchFamily="18" charset="0"/>
              </a:rPr>
              <a:t>ai sensi degli articoli 121, comma 1, e 122. </a:t>
            </a:r>
            <a:r>
              <a:rPr lang="it-IT" sz="1200" b="1" i="1" dirty="0">
                <a:solidFill>
                  <a:schemeClr val="tx1">
                    <a:lumMod val="65000"/>
                    <a:lumOff val="35000"/>
                  </a:schemeClr>
                </a:solidFill>
                <a:latin typeface="Bookman Old Style" panose="02050604050505020204" pitchFamily="18" charset="0"/>
              </a:rPr>
              <a:t>Se il giudice non dichiara l'inefficacia del contratto dispone il risarcimento del danno per equivalente, subito e provato.</a:t>
            </a:r>
          </a:p>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2. La condotta processuale della parte che, senza giustificato motivo, non ha proposto la domanda di cui al comma 1, o non si è resa disponibile a subentrare nel contratto, è valutata dal giudice ai sensi dell'articolo 1227 del codice civile.</a:t>
            </a:r>
            <a:endParaRPr lang="it-IT" sz="1200"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256858881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231BCED6-E0F8-4E01-9E2B-6989473620EE}"/>
              </a:ext>
            </a:extLst>
          </p:cNvPr>
          <p:cNvSpPr txBox="1"/>
          <p:nvPr/>
        </p:nvSpPr>
        <p:spPr>
          <a:xfrm>
            <a:off x="3482196" y="4515668"/>
            <a:ext cx="5445529" cy="1015663"/>
          </a:xfrm>
          <a:prstGeom prst="rect">
            <a:avLst/>
          </a:prstGeom>
          <a:noFill/>
        </p:spPr>
        <p:txBody>
          <a:bodyPr wrap="square" rtlCol="0">
            <a:spAutoFit/>
          </a:bodyPr>
          <a:lstStyle/>
          <a:p>
            <a:pPr algn="ctr"/>
            <a:r>
              <a:rPr lang="it-IT" sz="3000" b="1" dirty="0">
                <a:solidFill>
                  <a:schemeClr val="tx1">
                    <a:lumMod val="65000"/>
                    <a:lumOff val="35000"/>
                  </a:schemeClr>
                </a:solidFill>
                <a:latin typeface="Bookman Old Style" panose="02050604050505020204" pitchFamily="18" charset="0"/>
              </a:rPr>
              <a:t>CASO PRATICO</a:t>
            </a:r>
          </a:p>
          <a:p>
            <a:endParaRPr lang="it-IT" sz="3000" b="1" dirty="0">
              <a:solidFill>
                <a:schemeClr val="tx1">
                  <a:lumMod val="65000"/>
                  <a:lumOff val="35000"/>
                </a:schemeClr>
              </a:solidFill>
              <a:latin typeface="Bookman Old Style" panose="02050604050505020204" pitchFamily="18" charset="0"/>
            </a:endParaRPr>
          </a:p>
        </p:txBody>
      </p:sp>
      <p:grpSp>
        <p:nvGrpSpPr>
          <p:cNvPr id="9" name="Google Shape;8535;p48">
            <a:extLst>
              <a:ext uri="{FF2B5EF4-FFF2-40B4-BE49-F238E27FC236}">
                <a16:creationId xmlns:a16="http://schemas.microsoft.com/office/drawing/2014/main" id="{2289E120-12D0-4942-94A1-2E6B9C0AF15F}"/>
              </a:ext>
            </a:extLst>
          </p:cNvPr>
          <p:cNvGrpSpPr/>
          <p:nvPr/>
        </p:nvGrpSpPr>
        <p:grpSpPr>
          <a:xfrm>
            <a:off x="5597827" y="1798936"/>
            <a:ext cx="1136348" cy="1086792"/>
            <a:chOff x="-5635200" y="2037975"/>
            <a:chExt cx="293025" cy="291450"/>
          </a:xfrm>
          <a:solidFill>
            <a:schemeClr val="tx1">
              <a:lumMod val="65000"/>
              <a:lumOff val="35000"/>
            </a:schemeClr>
          </a:solidFill>
        </p:grpSpPr>
        <p:sp>
          <p:nvSpPr>
            <p:cNvPr id="10" name="Google Shape;8536;p48">
              <a:extLst>
                <a:ext uri="{FF2B5EF4-FFF2-40B4-BE49-F238E27FC236}">
                  <a16:creationId xmlns:a16="http://schemas.microsoft.com/office/drawing/2014/main" id="{7CED996B-827B-4813-909F-10D9E61C54A2}"/>
                </a:ext>
              </a:extLst>
            </p:cNvPr>
            <p:cNvSpPr/>
            <p:nvPr/>
          </p:nvSpPr>
          <p:spPr>
            <a:xfrm>
              <a:off x="-5635200" y="2037975"/>
              <a:ext cx="293025" cy="291450"/>
            </a:xfrm>
            <a:custGeom>
              <a:avLst/>
              <a:gdLst/>
              <a:ahLst/>
              <a:cxnLst/>
              <a:rect l="l" t="t" r="r" b="b"/>
              <a:pathLst>
                <a:path w="11721" h="11658" extrusionOk="0">
                  <a:moveTo>
                    <a:pt x="2395" y="725"/>
                  </a:moveTo>
                  <a:cubicBezTo>
                    <a:pt x="2930" y="725"/>
                    <a:pt x="3403" y="1197"/>
                    <a:pt x="3403" y="1733"/>
                  </a:cubicBezTo>
                  <a:cubicBezTo>
                    <a:pt x="3403" y="2300"/>
                    <a:pt x="2930" y="2773"/>
                    <a:pt x="2395" y="2773"/>
                  </a:cubicBezTo>
                  <a:cubicBezTo>
                    <a:pt x="1828" y="2773"/>
                    <a:pt x="1355" y="2300"/>
                    <a:pt x="1355" y="1733"/>
                  </a:cubicBezTo>
                  <a:cubicBezTo>
                    <a:pt x="1355" y="1197"/>
                    <a:pt x="1828" y="725"/>
                    <a:pt x="2395" y="725"/>
                  </a:cubicBezTo>
                  <a:close/>
                  <a:moveTo>
                    <a:pt x="10303" y="725"/>
                  </a:moveTo>
                  <a:lnTo>
                    <a:pt x="10303" y="6585"/>
                  </a:lnTo>
                  <a:lnTo>
                    <a:pt x="10334" y="6585"/>
                  </a:lnTo>
                  <a:cubicBezTo>
                    <a:pt x="10334" y="6774"/>
                    <a:pt x="10177" y="6931"/>
                    <a:pt x="9988" y="6931"/>
                  </a:cubicBezTo>
                  <a:lnTo>
                    <a:pt x="4789" y="6931"/>
                  </a:lnTo>
                  <a:lnTo>
                    <a:pt x="4789" y="5167"/>
                  </a:lnTo>
                  <a:cubicBezTo>
                    <a:pt x="4789" y="4253"/>
                    <a:pt x="4285" y="3434"/>
                    <a:pt x="3498" y="3025"/>
                  </a:cubicBezTo>
                  <a:cubicBezTo>
                    <a:pt x="3844" y="2710"/>
                    <a:pt x="4096" y="2237"/>
                    <a:pt x="4096" y="1733"/>
                  </a:cubicBezTo>
                  <a:cubicBezTo>
                    <a:pt x="4096" y="1355"/>
                    <a:pt x="3970" y="977"/>
                    <a:pt x="3718" y="725"/>
                  </a:cubicBezTo>
                  <a:close/>
                  <a:moveTo>
                    <a:pt x="2710" y="3466"/>
                  </a:moveTo>
                  <a:cubicBezTo>
                    <a:pt x="3498" y="3623"/>
                    <a:pt x="4096" y="4316"/>
                    <a:pt x="4096" y="5167"/>
                  </a:cubicBezTo>
                  <a:lnTo>
                    <a:pt x="4096" y="7246"/>
                  </a:lnTo>
                  <a:cubicBezTo>
                    <a:pt x="4128" y="7435"/>
                    <a:pt x="3970" y="7593"/>
                    <a:pt x="3750" y="7593"/>
                  </a:cubicBezTo>
                  <a:cubicBezTo>
                    <a:pt x="3561" y="7593"/>
                    <a:pt x="3403" y="7750"/>
                    <a:pt x="3403" y="7971"/>
                  </a:cubicBezTo>
                  <a:lnTo>
                    <a:pt x="3403" y="10712"/>
                  </a:lnTo>
                  <a:cubicBezTo>
                    <a:pt x="3403" y="10901"/>
                    <a:pt x="3246" y="11058"/>
                    <a:pt x="3056" y="11058"/>
                  </a:cubicBezTo>
                  <a:lnTo>
                    <a:pt x="1670" y="11058"/>
                  </a:lnTo>
                  <a:cubicBezTo>
                    <a:pt x="1481" y="11058"/>
                    <a:pt x="1324" y="10901"/>
                    <a:pt x="1324" y="10712"/>
                  </a:cubicBezTo>
                  <a:lnTo>
                    <a:pt x="1324" y="7971"/>
                  </a:lnTo>
                  <a:cubicBezTo>
                    <a:pt x="1324" y="7750"/>
                    <a:pt x="1166" y="7593"/>
                    <a:pt x="977" y="7593"/>
                  </a:cubicBezTo>
                  <a:cubicBezTo>
                    <a:pt x="788" y="7593"/>
                    <a:pt x="631" y="7435"/>
                    <a:pt x="631" y="7246"/>
                  </a:cubicBezTo>
                  <a:lnTo>
                    <a:pt x="631" y="5167"/>
                  </a:lnTo>
                  <a:cubicBezTo>
                    <a:pt x="631" y="4316"/>
                    <a:pt x="1198" y="3623"/>
                    <a:pt x="1985" y="3466"/>
                  </a:cubicBezTo>
                  <a:lnTo>
                    <a:pt x="1985" y="5829"/>
                  </a:lnTo>
                  <a:cubicBezTo>
                    <a:pt x="1985" y="6018"/>
                    <a:pt x="2143" y="6175"/>
                    <a:pt x="2363" y="6175"/>
                  </a:cubicBezTo>
                  <a:cubicBezTo>
                    <a:pt x="2552" y="6175"/>
                    <a:pt x="2710" y="6018"/>
                    <a:pt x="2710" y="5829"/>
                  </a:cubicBezTo>
                  <a:lnTo>
                    <a:pt x="2710" y="3466"/>
                  </a:lnTo>
                  <a:close/>
                  <a:moveTo>
                    <a:pt x="2395" y="0"/>
                  </a:moveTo>
                  <a:cubicBezTo>
                    <a:pt x="1450" y="0"/>
                    <a:pt x="694" y="756"/>
                    <a:pt x="694" y="1702"/>
                  </a:cubicBezTo>
                  <a:cubicBezTo>
                    <a:pt x="694" y="2206"/>
                    <a:pt x="946" y="2678"/>
                    <a:pt x="1292" y="2993"/>
                  </a:cubicBezTo>
                  <a:cubicBezTo>
                    <a:pt x="536" y="3403"/>
                    <a:pt x="1" y="4222"/>
                    <a:pt x="1" y="5136"/>
                  </a:cubicBezTo>
                  <a:lnTo>
                    <a:pt x="1" y="7215"/>
                  </a:lnTo>
                  <a:cubicBezTo>
                    <a:pt x="1" y="7656"/>
                    <a:pt x="253" y="8034"/>
                    <a:pt x="662" y="8192"/>
                  </a:cubicBezTo>
                  <a:lnTo>
                    <a:pt x="662" y="10649"/>
                  </a:lnTo>
                  <a:cubicBezTo>
                    <a:pt x="662" y="11184"/>
                    <a:pt x="1135" y="11657"/>
                    <a:pt x="1670" y="11657"/>
                  </a:cubicBezTo>
                  <a:lnTo>
                    <a:pt x="3056" y="11657"/>
                  </a:lnTo>
                  <a:cubicBezTo>
                    <a:pt x="3624" y="11657"/>
                    <a:pt x="4096" y="11184"/>
                    <a:pt x="4096" y="10649"/>
                  </a:cubicBezTo>
                  <a:lnTo>
                    <a:pt x="4096" y="8192"/>
                  </a:lnTo>
                  <a:cubicBezTo>
                    <a:pt x="4348" y="8065"/>
                    <a:pt x="4600" y="7876"/>
                    <a:pt x="4726" y="7561"/>
                  </a:cubicBezTo>
                  <a:lnTo>
                    <a:pt x="9988" y="7561"/>
                  </a:lnTo>
                  <a:cubicBezTo>
                    <a:pt x="10555" y="7561"/>
                    <a:pt x="11027" y="7089"/>
                    <a:pt x="11027" y="6553"/>
                  </a:cubicBezTo>
                  <a:lnTo>
                    <a:pt x="11027" y="662"/>
                  </a:lnTo>
                  <a:lnTo>
                    <a:pt x="11374" y="662"/>
                  </a:lnTo>
                  <a:cubicBezTo>
                    <a:pt x="11563" y="662"/>
                    <a:pt x="11720" y="504"/>
                    <a:pt x="11720" y="315"/>
                  </a:cubicBezTo>
                  <a:cubicBezTo>
                    <a:pt x="11720" y="158"/>
                    <a:pt x="11563" y="0"/>
                    <a:pt x="1137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37;p48">
              <a:extLst>
                <a:ext uri="{FF2B5EF4-FFF2-40B4-BE49-F238E27FC236}">
                  <a16:creationId xmlns:a16="http://schemas.microsoft.com/office/drawing/2014/main" id="{0C82402B-F5BF-4AAE-B994-E464973A067D}"/>
                </a:ext>
              </a:extLst>
            </p:cNvPr>
            <p:cNvSpPr/>
            <p:nvPr/>
          </p:nvSpPr>
          <p:spPr>
            <a:xfrm>
              <a:off x="-5496575" y="2072625"/>
              <a:ext cx="102425" cy="102425"/>
            </a:xfrm>
            <a:custGeom>
              <a:avLst/>
              <a:gdLst/>
              <a:ahLst/>
              <a:cxnLst/>
              <a:rect l="l" t="t" r="r" b="b"/>
              <a:pathLst>
                <a:path w="4097" h="4097" extrusionOk="0">
                  <a:moveTo>
                    <a:pt x="2395" y="725"/>
                  </a:moveTo>
                  <a:cubicBezTo>
                    <a:pt x="2867" y="851"/>
                    <a:pt x="3245" y="1229"/>
                    <a:pt x="3371" y="1733"/>
                  </a:cubicBezTo>
                  <a:lnTo>
                    <a:pt x="2395" y="1733"/>
                  </a:lnTo>
                  <a:lnTo>
                    <a:pt x="2395" y="725"/>
                  </a:lnTo>
                  <a:close/>
                  <a:moveTo>
                    <a:pt x="1733" y="757"/>
                  </a:moveTo>
                  <a:lnTo>
                    <a:pt x="1733" y="2080"/>
                  </a:lnTo>
                  <a:cubicBezTo>
                    <a:pt x="1733" y="2269"/>
                    <a:pt x="1891" y="2426"/>
                    <a:pt x="2080" y="2426"/>
                  </a:cubicBezTo>
                  <a:lnTo>
                    <a:pt x="3403" y="2426"/>
                  </a:lnTo>
                  <a:cubicBezTo>
                    <a:pt x="3245" y="3025"/>
                    <a:pt x="2741" y="3466"/>
                    <a:pt x="2080" y="3466"/>
                  </a:cubicBezTo>
                  <a:cubicBezTo>
                    <a:pt x="1324" y="3466"/>
                    <a:pt x="693" y="2836"/>
                    <a:pt x="693" y="2080"/>
                  </a:cubicBezTo>
                  <a:cubicBezTo>
                    <a:pt x="693" y="1418"/>
                    <a:pt x="1135" y="851"/>
                    <a:pt x="1733" y="757"/>
                  </a:cubicBezTo>
                  <a:close/>
                  <a:moveTo>
                    <a:pt x="2048" y="0"/>
                  </a:moveTo>
                  <a:cubicBezTo>
                    <a:pt x="883" y="0"/>
                    <a:pt x="0" y="914"/>
                    <a:pt x="0" y="2048"/>
                  </a:cubicBezTo>
                  <a:cubicBezTo>
                    <a:pt x="0" y="3182"/>
                    <a:pt x="946" y="4096"/>
                    <a:pt x="2048" y="4096"/>
                  </a:cubicBezTo>
                  <a:cubicBezTo>
                    <a:pt x="3182" y="4096"/>
                    <a:pt x="4096" y="3182"/>
                    <a:pt x="4096" y="2048"/>
                  </a:cubicBezTo>
                  <a:cubicBezTo>
                    <a:pt x="4096" y="914"/>
                    <a:pt x="3182" y="0"/>
                    <a:pt x="2048"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9871332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204856" y="110347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63403" y="4432200"/>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583709" y="136670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583709" y="145965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52567" y="478588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52567" y="48788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033225" y="1004616"/>
            <a:ext cx="10376490" cy="3970318"/>
          </a:xfrm>
          <a:prstGeom prst="rect">
            <a:avLst/>
          </a:prstGeom>
          <a:noFill/>
        </p:spPr>
        <p:txBody>
          <a:bodyPr wrap="square" rtlCol="0">
            <a:spAutoFit/>
          </a:bodyPr>
          <a:lstStyle/>
          <a:p>
            <a:endParaRPr lang="it-IT" sz="1200" i="1" dirty="0">
              <a:solidFill>
                <a:schemeClr val="tx1">
                  <a:lumMod val="65000"/>
                  <a:lumOff val="35000"/>
                </a:schemeClr>
              </a:solidFill>
              <a:latin typeface="Bookman Old Style" panose="02050604050505020204" pitchFamily="18" charset="0"/>
            </a:endParaRPr>
          </a:p>
          <a:p>
            <a:r>
              <a:rPr lang="it-IT" sz="1200" i="1" dirty="0">
                <a:solidFill>
                  <a:schemeClr val="tx1">
                    <a:lumMod val="65000"/>
                    <a:lumOff val="35000"/>
                  </a:schemeClr>
                </a:solidFill>
                <a:latin typeface="Bookman Old Style" panose="02050604050505020204" pitchFamily="18" charset="0"/>
              </a:rPr>
              <a:t>Con bando di gara pubblicato il 01/04/2020 il Comune di Alfa indiceva una procedura aperta per l’affidamento del servizio cura del verde pubblico per il biennio 2020/2024, da aggiudicarsi secondo il criterio dell’offerta economicamente più vantaggiosa, per un valore stimato pari ad € 2.400.000,00.</a:t>
            </a:r>
          </a:p>
          <a:p>
            <a:r>
              <a:rPr lang="it-IT" sz="1200" i="1" dirty="0">
                <a:solidFill>
                  <a:schemeClr val="tx1">
                    <a:lumMod val="65000"/>
                    <a:lumOff val="35000"/>
                  </a:schemeClr>
                </a:solidFill>
                <a:latin typeface="Bookman Old Style" panose="02050604050505020204" pitchFamily="18" charset="0"/>
              </a:rPr>
              <a:t>Alla procedura competitiva prendevano parte tre operatori economici, le società Alfa, Beta (gestore uscente) e Gamma.</a:t>
            </a:r>
          </a:p>
          <a:p>
            <a:r>
              <a:rPr lang="it-IT" sz="1200" i="1" dirty="0">
                <a:solidFill>
                  <a:schemeClr val="tx1">
                    <a:lumMod val="65000"/>
                    <a:lumOff val="35000"/>
                  </a:schemeClr>
                </a:solidFill>
                <a:latin typeface="Bookman Old Style" panose="02050604050505020204" pitchFamily="18" charset="0"/>
              </a:rPr>
              <a:t>All’esito del procedimento l’amministrazione affidava, con determina del 15/06/2020 (pubblicata sul sito istituzionale e comunicata ai concorrenti in pari data), il servizio alla prima classificata Alfa.</a:t>
            </a:r>
          </a:p>
          <a:p>
            <a:r>
              <a:rPr lang="it-IT" sz="1200" i="1" dirty="0">
                <a:solidFill>
                  <a:schemeClr val="tx1">
                    <a:lumMod val="65000"/>
                    <a:lumOff val="35000"/>
                  </a:schemeClr>
                </a:solidFill>
                <a:latin typeface="Bookman Old Style" panose="02050604050505020204" pitchFamily="18" charset="0"/>
              </a:rPr>
              <a:t>Il giorno successivo Beta, seconda classificata, presentava istanza d’accesso defensionale chiedendo alla stazione appaltante l’ostensione del plico dell’aggiudicataria e di tutti i verbali di gara, ivi compresi quelli relativi al sub-procedimento di verifica dell’anomalia dell’offerta.</a:t>
            </a:r>
          </a:p>
          <a:p>
            <a:r>
              <a:rPr lang="it-IT" sz="1200" i="1" dirty="0">
                <a:solidFill>
                  <a:schemeClr val="tx1">
                    <a:lumMod val="65000"/>
                    <a:lumOff val="35000"/>
                  </a:schemeClr>
                </a:solidFill>
                <a:latin typeface="Bookman Old Style" panose="02050604050505020204" pitchFamily="18" charset="0"/>
              </a:rPr>
              <a:t>L’amministrazione accordava l’accesso in data 25/07/2020.</a:t>
            </a:r>
          </a:p>
          <a:p>
            <a:r>
              <a:rPr lang="it-IT" sz="1200" i="1" dirty="0">
                <a:solidFill>
                  <a:schemeClr val="tx1">
                    <a:lumMod val="65000"/>
                    <a:lumOff val="35000"/>
                  </a:schemeClr>
                </a:solidFill>
                <a:latin typeface="Bookman Old Style" panose="02050604050505020204" pitchFamily="18" charset="0"/>
              </a:rPr>
              <a:t>Dall’esame della documentazione Beta apprendeva che Alfa non aveva dichiarato una sentenza di condanna, passata in giudicato, emessa a carico del suo amministratore unico per il delitto p. e p. all’art. 320 c.p. né la risoluzione in danno di due diversi contratti, nel mese di giugno 2019, con altrettante amministrazioni per servizi analoghi a quello in oggetto. </a:t>
            </a:r>
          </a:p>
          <a:p>
            <a:r>
              <a:rPr lang="it-IT" sz="1200" i="1" dirty="0">
                <a:solidFill>
                  <a:schemeClr val="tx1">
                    <a:lumMod val="65000"/>
                    <a:lumOff val="35000"/>
                  </a:schemeClr>
                </a:solidFill>
                <a:latin typeface="Bookman Old Style" panose="02050604050505020204" pitchFamily="18" charset="0"/>
              </a:rPr>
              <a:t>L’aggiudicataria, inoltre, nelle giustificazioni rese nel corso del sub-procedimento di verifica dell’anomalia aveva rimodulato significativamente tutte le voci di costo originariamente indicate nell’offerta presentata, riducendo peraltro l’utile stimato ad € 2.000,00 biennali, ed aveva computato il costo quadriennale rispetto a cinque dipendenti in luogo dei sette previsti dalla legge di gara dichiarando al riguardo che il proprio metodo di gestione consentiva alla forza lavoro di svolgere interamente il servizio con meno personale.</a:t>
            </a:r>
          </a:p>
          <a:p>
            <a:r>
              <a:rPr lang="it-IT" sz="1200" i="1" dirty="0">
                <a:solidFill>
                  <a:schemeClr val="tx1">
                    <a:lumMod val="65000"/>
                    <a:lumOff val="35000"/>
                  </a:schemeClr>
                </a:solidFill>
                <a:latin typeface="Bookman Old Style" panose="02050604050505020204" pitchFamily="18" charset="0"/>
              </a:rPr>
              <a:t>Il </a:t>
            </a:r>
            <a:r>
              <a:rPr lang="it-IT" sz="1200" i="1" dirty="0" err="1">
                <a:solidFill>
                  <a:schemeClr val="tx1">
                    <a:lumMod val="65000"/>
                    <a:lumOff val="35000"/>
                  </a:schemeClr>
                </a:solidFill>
                <a:latin typeface="Bookman Old Style" panose="02050604050505020204" pitchFamily="18" charset="0"/>
              </a:rPr>
              <a:t>r.u.p</a:t>
            </a:r>
            <a:r>
              <a:rPr lang="it-IT" sz="1200" i="1" dirty="0">
                <a:solidFill>
                  <a:schemeClr val="tx1">
                    <a:lumMod val="65000"/>
                    <a:lumOff val="35000"/>
                  </a:schemeClr>
                </a:solidFill>
                <a:latin typeface="Bookman Old Style" panose="02050604050505020204" pitchFamily="18" charset="0"/>
              </a:rPr>
              <a:t> aveva giudicato congrua e sostenibile l’offerta, senza chiedere ulteriori chiarimenti e motivando sinteticamente con un mero richiamo alle giustificazioni rese da Alfa.</a:t>
            </a:r>
          </a:p>
          <a:p>
            <a:r>
              <a:rPr lang="it-IT" sz="1200" i="1" dirty="0">
                <a:solidFill>
                  <a:schemeClr val="tx1">
                    <a:lumMod val="65000"/>
                    <a:lumOff val="35000"/>
                  </a:schemeClr>
                </a:solidFill>
                <a:latin typeface="Bookman Old Style" panose="02050604050505020204" pitchFamily="18" charset="0"/>
              </a:rPr>
              <a:t>Non è stato ancora dato avvio al servizio.</a:t>
            </a:r>
          </a:p>
          <a:p>
            <a:r>
              <a:rPr lang="it-IT" sz="1200" i="1" dirty="0">
                <a:solidFill>
                  <a:schemeClr val="tx1">
                    <a:lumMod val="65000"/>
                    <a:lumOff val="35000"/>
                  </a:schemeClr>
                </a:solidFill>
                <a:latin typeface="Bookman Old Style" panose="02050604050505020204" pitchFamily="18" charset="0"/>
              </a:rPr>
              <a:t>Il candidato, assunte le vesti del difensore di Beta, rediga l’atto giudiziario ritenuto più opportuno.</a:t>
            </a:r>
          </a:p>
        </p:txBody>
      </p:sp>
    </p:spTree>
    <p:extLst>
      <p:ext uri="{BB962C8B-B14F-4D97-AF65-F5344CB8AC3E}">
        <p14:creationId xmlns:p14="http://schemas.microsoft.com/office/powerpoint/2010/main" val="409256447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6101A51-5FA9-4FD9-83DD-40A767C9E0FA}"/>
              </a:ext>
            </a:extLst>
          </p:cNvPr>
          <p:cNvSpPr/>
          <p:nvPr/>
        </p:nvSpPr>
        <p:spPr>
          <a:xfrm>
            <a:off x="-254977" y="1872761"/>
            <a:ext cx="6350977" cy="31124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D75EA792-15B2-4D2E-90ED-818353F0D02A}"/>
              </a:ext>
            </a:extLst>
          </p:cNvPr>
          <p:cNvSpPr txBox="1"/>
          <p:nvPr/>
        </p:nvSpPr>
        <p:spPr>
          <a:xfrm>
            <a:off x="2718852" y="2758794"/>
            <a:ext cx="4756639" cy="1631216"/>
          </a:xfrm>
          <a:prstGeom prst="rect">
            <a:avLst/>
          </a:prstGeom>
          <a:noFill/>
        </p:spPr>
        <p:txBody>
          <a:bodyPr wrap="square" rtlCol="0">
            <a:spAutoFit/>
          </a:bodyPr>
          <a:lstStyle/>
          <a:p>
            <a:r>
              <a:rPr lang="it-IT" sz="5000" dirty="0">
                <a:solidFill>
                  <a:schemeClr val="tx1">
                    <a:lumMod val="50000"/>
                    <a:lumOff val="50000"/>
                  </a:schemeClr>
                </a:solidFill>
                <a:latin typeface="Book Antiqua" panose="02040602050305030304" pitchFamily="18" charset="0"/>
              </a:rPr>
              <a:t>Grazie per l’attenzione</a:t>
            </a:r>
          </a:p>
        </p:txBody>
      </p:sp>
      <p:sp>
        <p:nvSpPr>
          <p:cNvPr id="4" name="CasellaDiTesto 3">
            <a:extLst>
              <a:ext uri="{FF2B5EF4-FFF2-40B4-BE49-F238E27FC236}">
                <a16:creationId xmlns:a16="http://schemas.microsoft.com/office/drawing/2014/main" id="{32079A71-F300-49C6-869A-CFC8A447CC17}"/>
              </a:ext>
            </a:extLst>
          </p:cNvPr>
          <p:cNvSpPr txBox="1"/>
          <p:nvPr/>
        </p:nvSpPr>
        <p:spPr>
          <a:xfrm>
            <a:off x="7627680" y="4154241"/>
            <a:ext cx="4756639" cy="830997"/>
          </a:xfrm>
          <a:prstGeom prst="rect">
            <a:avLst/>
          </a:prstGeom>
          <a:noFill/>
        </p:spPr>
        <p:txBody>
          <a:bodyPr wrap="square" rtlCol="0">
            <a:spAutoFit/>
          </a:bodyPr>
          <a:lstStyle/>
          <a:p>
            <a:r>
              <a:rPr lang="it-IT" sz="1600" b="1" dirty="0">
                <a:solidFill>
                  <a:schemeClr val="bg2">
                    <a:lumMod val="50000"/>
                  </a:schemeClr>
                </a:solidFill>
                <a:latin typeface="Book Antiqua" panose="02040602050305030304" pitchFamily="18" charset="0"/>
              </a:rPr>
              <a:t>Avv. Marco Velliscig</a:t>
            </a:r>
          </a:p>
          <a:p>
            <a:endParaRPr lang="it-IT" sz="1600" dirty="0">
              <a:solidFill>
                <a:schemeClr val="bg2">
                  <a:lumMod val="50000"/>
                </a:schemeClr>
              </a:solidFill>
              <a:latin typeface="Book Antiqua" panose="02040602050305030304" pitchFamily="18" charset="0"/>
            </a:endParaRPr>
          </a:p>
          <a:p>
            <a:r>
              <a:rPr lang="it-IT" sz="1600" dirty="0">
                <a:solidFill>
                  <a:schemeClr val="bg2">
                    <a:lumMod val="50000"/>
                  </a:schemeClr>
                </a:solidFill>
                <a:latin typeface="Book Antiqua" panose="02040602050305030304" pitchFamily="18" charset="0"/>
              </a:rPr>
              <a:t>marco.velliscig@outlook.com</a:t>
            </a:r>
          </a:p>
        </p:txBody>
      </p:sp>
      <p:grpSp>
        <p:nvGrpSpPr>
          <p:cNvPr id="5" name="Google Shape;7829;p72">
            <a:extLst>
              <a:ext uri="{FF2B5EF4-FFF2-40B4-BE49-F238E27FC236}">
                <a16:creationId xmlns:a16="http://schemas.microsoft.com/office/drawing/2014/main" id="{30DDA33B-F7DD-4227-B4C4-FE6DEA1A11BB}"/>
              </a:ext>
            </a:extLst>
          </p:cNvPr>
          <p:cNvGrpSpPr/>
          <p:nvPr/>
        </p:nvGrpSpPr>
        <p:grpSpPr>
          <a:xfrm>
            <a:off x="1106447" y="3040635"/>
            <a:ext cx="989771" cy="962022"/>
            <a:chOff x="-10019125" y="2490075"/>
            <a:chExt cx="333975" cy="354450"/>
          </a:xfrm>
          <a:solidFill>
            <a:schemeClr val="tx1">
              <a:lumMod val="65000"/>
              <a:lumOff val="35000"/>
            </a:schemeClr>
          </a:solidFill>
        </p:grpSpPr>
        <p:sp>
          <p:nvSpPr>
            <p:cNvPr id="6" name="Google Shape;7830;p72">
              <a:extLst>
                <a:ext uri="{FF2B5EF4-FFF2-40B4-BE49-F238E27FC236}">
                  <a16:creationId xmlns:a16="http://schemas.microsoft.com/office/drawing/2014/main" id="{F6144003-F7C3-4399-9A8E-C9E82B71F41A}"/>
                </a:ext>
              </a:extLst>
            </p:cNvPr>
            <p:cNvSpPr/>
            <p:nvPr/>
          </p:nvSpPr>
          <p:spPr>
            <a:xfrm>
              <a:off x="-10019125" y="2490850"/>
              <a:ext cx="333975" cy="353675"/>
            </a:xfrm>
            <a:custGeom>
              <a:avLst/>
              <a:gdLst/>
              <a:ahLst/>
              <a:cxnLst/>
              <a:rect l="l" t="t" r="r" b="b"/>
              <a:pathLst>
                <a:path w="13359" h="14147" extrusionOk="0">
                  <a:moveTo>
                    <a:pt x="7184" y="1670"/>
                  </a:moveTo>
                  <a:cubicBezTo>
                    <a:pt x="7405" y="1670"/>
                    <a:pt x="7625" y="1859"/>
                    <a:pt x="7625" y="2048"/>
                  </a:cubicBezTo>
                  <a:lnTo>
                    <a:pt x="7625" y="4191"/>
                  </a:lnTo>
                  <a:cubicBezTo>
                    <a:pt x="7499" y="4128"/>
                    <a:pt x="7342" y="4096"/>
                    <a:pt x="7184" y="4096"/>
                  </a:cubicBezTo>
                  <a:cubicBezTo>
                    <a:pt x="7027" y="4096"/>
                    <a:pt x="6900" y="4128"/>
                    <a:pt x="6743" y="4191"/>
                  </a:cubicBezTo>
                  <a:lnTo>
                    <a:pt x="6743" y="2048"/>
                  </a:lnTo>
                  <a:cubicBezTo>
                    <a:pt x="6743" y="1828"/>
                    <a:pt x="6932" y="1670"/>
                    <a:pt x="7184" y="1670"/>
                  </a:cubicBezTo>
                  <a:close/>
                  <a:moveTo>
                    <a:pt x="8791" y="788"/>
                  </a:moveTo>
                  <a:cubicBezTo>
                    <a:pt x="8980" y="788"/>
                    <a:pt x="9200" y="977"/>
                    <a:pt x="9200" y="1229"/>
                  </a:cubicBezTo>
                  <a:lnTo>
                    <a:pt x="9200" y="5356"/>
                  </a:lnTo>
                  <a:cubicBezTo>
                    <a:pt x="9200" y="5608"/>
                    <a:pt x="9389" y="5797"/>
                    <a:pt x="9610" y="5797"/>
                  </a:cubicBezTo>
                  <a:cubicBezTo>
                    <a:pt x="9862" y="5797"/>
                    <a:pt x="10019" y="5608"/>
                    <a:pt x="10019" y="5356"/>
                  </a:cubicBezTo>
                  <a:lnTo>
                    <a:pt x="10019" y="2048"/>
                  </a:lnTo>
                  <a:cubicBezTo>
                    <a:pt x="10019" y="1828"/>
                    <a:pt x="10209" y="1670"/>
                    <a:pt x="10398" y="1670"/>
                  </a:cubicBezTo>
                  <a:cubicBezTo>
                    <a:pt x="10618" y="1670"/>
                    <a:pt x="10807" y="1859"/>
                    <a:pt x="10807" y="2048"/>
                  </a:cubicBezTo>
                  <a:lnTo>
                    <a:pt x="10807" y="5356"/>
                  </a:lnTo>
                  <a:cubicBezTo>
                    <a:pt x="10807" y="5608"/>
                    <a:pt x="10996" y="5797"/>
                    <a:pt x="11185" y="5797"/>
                  </a:cubicBezTo>
                  <a:cubicBezTo>
                    <a:pt x="11406" y="5797"/>
                    <a:pt x="11626" y="5608"/>
                    <a:pt x="11626" y="5356"/>
                  </a:cubicBezTo>
                  <a:lnTo>
                    <a:pt x="11626" y="4537"/>
                  </a:lnTo>
                  <a:cubicBezTo>
                    <a:pt x="11626" y="4285"/>
                    <a:pt x="11815" y="4096"/>
                    <a:pt x="12036" y="4096"/>
                  </a:cubicBezTo>
                  <a:cubicBezTo>
                    <a:pt x="12256" y="4096"/>
                    <a:pt x="12414" y="4285"/>
                    <a:pt x="12414" y="4537"/>
                  </a:cubicBezTo>
                  <a:lnTo>
                    <a:pt x="12414" y="8696"/>
                  </a:lnTo>
                  <a:cubicBezTo>
                    <a:pt x="12414" y="9389"/>
                    <a:pt x="11878" y="9925"/>
                    <a:pt x="11154" y="9925"/>
                  </a:cubicBezTo>
                  <a:lnTo>
                    <a:pt x="9925" y="9925"/>
                  </a:lnTo>
                  <a:lnTo>
                    <a:pt x="9925" y="7845"/>
                  </a:lnTo>
                  <a:cubicBezTo>
                    <a:pt x="9925" y="7184"/>
                    <a:pt x="9389" y="6617"/>
                    <a:pt x="8665" y="6617"/>
                  </a:cubicBezTo>
                  <a:cubicBezTo>
                    <a:pt x="8507" y="6617"/>
                    <a:pt x="8413" y="6648"/>
                    <a:pt x="8287" y="6711"/>
                  </a:cubicBezTo>
                  <a:cubicBezTo>
                    <a:pt x="8413" y="6585"/>
                    <a:pt x="8413" y="1891"/>
                    <a:pt x="8413" y="1229"/>
                  </a:cubicBezTo>
                  <a:cubicBezTo>
                    <a:pt x="8413" y="977"/>
                    <a:pt x="8602" y="788"/>
                    <a:pt x="8791" y="788"/>
                  </a:cubicBezTo>
                  <a:close/>
                  <a:moveTo>
                    <a:pt x="5483" y="4096"/>
                  </a:moveTo>
                  <a:cubicBezTo>
                    <a:pt x="5735" y="4096"/>
                    <a:pt x="5892" y="4254"/>
                    <a:pt x="5924" y="4506"/>
                  </a:cubicBezTo>
                  <a:lnTo>
                    <a:pt x="5924" y="8696"/>
                  </a:lnTo>
                  <a:cubicBezTo>
                    <a:pt x="5924" y="8948"/>
                    <a:pt x="6113" y="9105"/>
                    <a:pt x="6302" y="9105"/>
                  </a:cubicBezTo>
                  <a:cubicBezTo>
                    <a:pt x="6554" y="9105"/>
                    <a:pt x="6743" y="8885"/>
                    <a:pt x="6743" y="8696"/>
                  </a:cubicBezTo>
                  <a:lnTo>
                    <a:pt x="6743" y="5356"/>
                  </a:lnTo>
                  <a:cubicBezTo>
                    <a:pt x="6743" y="5136"/>
                    <a:pt x="6932" y="4915"/>
                    <a:pt x="7153" y="4915"/>
                  </a:cubicBezTo>
                  <a:cubicBezTo>
                    <a:pt x="7342" y="4915"/>
                    <a:pt x="7562" y="5136"/>
                    <a:pt x="7562" y="5356"/>
                  </a:cubicBezTo>
                  <a:lnTo>
                    <a:pt x="7562" y="8696"/>
                  </a:lnTo>
                  <a:cubicBezTo>
                    <a:pt x="7562" y="8948"/>
                    <a:pt x="7783" y="9105"/>
                    <a:pt x="7972" y="9105"/>
                  </a:cubicBezTo>
                  <a:cubicBezTo>
                    <a:pt x="8161" y="9105"/>
                    <a:pt x="8350" y="8885"/>
                    <a:pt x="8350" y="8696"/>
                  </a:cubicBezTo>
                  <a:lnTo>
                    <a:pt x="8350" y="7877"/>
                  </a:lnTo>
                  <a:cubicBezTo>
                    <a:pt x="8350" y="7656"/>
                    <a:pt x="8570" y="7436"/>
                    <a:pt x="8759" y="7436"/>
                  </a:cubicBezTo>
                  <a:cubicBezTo>
                    <a:pt x="8948" y="7436"/>
                    <a:pt x="9137" y="7656"/>
                    <a:pt x="9137" y="7877"/>
                  </a:cubicBezTo>
                  <a:lnTo>
                    <a:pt x="9137" y="12035"/>
                  </a:lnTo>
                  <a:cubicBezTo>
                    <a:pt x="9137" y="12728"/>
                    <a:pt x="8602" y="13264"/>
                    <a:pt x="7940" y="13264"/>
                  </a:cubicBezTo>
                  <a:lnTo>
                    <a:pt x="3403" y="13264"/>
                  </a:lnTo>
                  <a:cubicBezTo>
                    <a:pt x="2994" y="13264"/>
                    <a:pt x="2647" y="13075"/>
                    <a:pt x="2427" y="12791"/>
                  </a:cubicBezTo>
                  <a:cubicBezTo>
                    <a:pt x="915" y="10523"/>
                    <a:pt x="1009" y="10649"/>
                    <a:pt x="1009" y="10586"/>
                  </a:cubicBezTo>
                  <a:cubicBezTo>
                    <a:pt x="915" y="10429"/>
                    <a:pt x="915" y="10208"/>
                    <a:pt x="1104" y="10051"/>
                  </a:cubicBezTo>
                  <a:cubicBezTo>
                    <a:pt x="1189" y="9980"/>
                    <a:pt x="1280" y="9947"/>
                    <a:pt x="1370" y="9947"/>
                  </a:cubicBezTo>
                  <a:cubicBezTo>
                    <a:pt x="1479" y="9947"/>
                    <a:pt x="1584" y="9995"/>
                    <a:pt x="1671" y="10082"/>
                  </a:cubicBezTo>
                  <a:lnTo>
                    <a:pt x="2742" y="11153"/>
                  </a:lnTo>
                  <a:cubicBezTo>
                    <a:pt x="2818" y="11230"/>
                    <a:pt x="2918" y="11271"/>
                    <a:pt x="3005" y="11271"/>
                  </a:cubicBezTo>
                  <a:cubicBezTo>
                    <a:pt x="3062" y="11271"/>
                    <a:pt x="3114" y="11254"/>
                    <a:pt x="3151" y="11216"/>
                  </a:cubicBezTo>
                  <a:cubicBezTo>
                    <a:pt x="3340" y="11153"/>
                    <a:pt x="3403" y="11027"/>
                    <a:pt x="3403" y="10838"/>
                  </a:cubicBezTo>
                  <a:lnTo>
                    <a:pt x="3403" y="5356"/>
                  </a:lnTo>
                  <a:cubicBezTo>
                    <a:pt x="3403" y="5136"/>
                    <a:pt x="3592" y="4915"/>
                    <a:pt x="3845" y="4915"/>
                  </a:cubicBezTo>
                  <a:cubicBezTo>
                    <a:pt x="4065" y="4915"/>
                    <a:pt x="4223" y="5136"/>
                    <a:pt x="4223" y="5356"/>
                  </a:cubicBezTo>
                  <a:lnTo>
                    <a:pt x="4223" y="8696"/>
                  </a:lnTo>
                  <a:cubicBezTo>
                    <a:pt x="4223" y="8948"/>
                    <a:pt x="4412" y="9105"/>
                    <a:pt x="4664" y="9105"/>
                  </a:cubicBezTo>
                  <a:cubicBezTo>
                    <a:pt x="4884" y="9105"/>
                    <a:pt x="5105" y="8885"/>
                    <a:pt x="5105" y="8696"/>
                  </a:cubicBezTo>
                  <a:lnTo>
                    <a:pt x="5105" y="4537"/>
                  </a:lnTo>
                  <a:cubicBezTo>
                    <a:pt x="5105" y="4285"/>
                    <a:pt x="5294" y="4096"/>
                    <a:pt x="5483" y="4096"/>
                  </a:cubicBezTo>
                  <a:close/>
                  <a:moveTo>
                    <a:pt x="8822" y="1"/>
                  </a:moveTo>
                  <a:cubicBezTo>
                    <a:pt x="8255" y="1"/>
                    <a:pt x="7783" y="410"/>
                    <a:pt x="7657" y="914"/>
                  </a:cubicBezTo>
                  <a:cubicBezTo>
                    <a:pt x="7499" y="883"/>
                    <a:pt x="7342" y="820"/>
                    <a:pt x="7184" y="820"/>
                  </a:cubicBezTo>
                  <a:cubicBezTo>
                    <a:pt x="6522" y="820"/>
                    <a:pt x="5955" y="1387"/>
                    <a:pt x="5955" y="2048"/>
                  </a:cubicBezTo>
                  <a:lnTo>
                    <a:pt x="5955" y="3340"/>
                  </a:lnTo>
                  <a:cubicBezTo>
                    <a:pt x="5829" y="3309"/>
                    <a:pt x="5672" y="3277"/>
                    <a:pt x="5514" y="3277"/>
                  </a:cubicBezTo>
                  <a:cubicBezTo>
                    <a:pt x="4947" y="3277"/>
                    <a:pt x="4475" y="3655"/>
                    <a:pt x="4349" y="4191"/>
                  </a:cubicBezTo>
                  <a:cubicBezTo>
                    <a:pt x="4191" y="4128"/>
                    <a:pt x="4034" y="4096"/>
                    <a:pt x="3876" y="4096"/>
                  </a:cubicBezTo>
                  <a:cubicBezTo>
                    <a:pt x="3214" y="4096"/>
                    <a:pt x="2616" y="4663"/>
                    <a:pt x="2616" y="5356"/>
                  </a:cubicBezTo>
                  <a:lnTo>
                    <a:pt x="2616" y="9862"/>
                  </a:lnTo>
                  <a:lnTo>
                    <a:pt x="2269" y="9483"/>
                  </a:lnTo>
                  <a:cubicBezTo>
                    <a:pt x="2025" y="9239"/>
                    <a:pt x="1712" y="9121"/>
                    <a:pt x="1398" y="9121"/>
                  </a:cubicBezTo>
                  <a:cubicBezTo>
                    <a:pt x="1105" y="9121"/>
                    <a:pt x="811" y="9223"/>
                    <a:pt x="568" y="9420"/>
                  </a:cubicBezTo>
                  <a:cubicBezTo>
                    <a:pt x="95" y="9862"/>
                    <a:pt x="1" y="10555"/>
                    <a:pt x="379" y="11059"/>
                  </a:cubicBezTo>
                  <a:lnTo>
                    <a:pt x="1797" y="13264"/>
                  </a:lnTo>
                  <a:cubicBezTo>
                    <a:pt x="2175" y="13831"/>
                    <a:pt x="2805" y="14146"/>
                    <a:pt x="3435" y="14146"/>
                  </a:cubicBezTo>
                  <a:lnTo>
                    <a:pt x="7972" y="14146"/>
                  </a:lnTo>
                  <a:cubicBezTo>
                    <a:pt x="9106" y="14146"/>
                    <a:pt x="10051" y="13201"/>
                    <a:pt x="10051" y="12035"/>
                  </a:cubicBezTo>
                  <a:lnTo>
                    <a:pt x="10051" y="10807"/>
                  </a:lnTo>
                  <a:lnTo>
                    <a:pt x="11280" y="10807"/>
                  </a:lnTo>
                  <a:cubicBezTo>
                    <a:pt x="12414" y="10807"/>
                    <a:pt x="13359" y="9862"/>
                    <a:pt x="13359" y="8696"/>
                  </a:cubicBezTo>
                  <a:lnTo>
                    <a:pt x="13359" y="4537"/>
                  </a:lnTo>
                  <a:cubicBezTo>
                    <a:pt x="13359" y="3876"/>
                    <a:pt x="12823" y="3309"/>
                    <a:pt x="12130" y="3309"/>
                  </a:cubicBezTo>
                  <a:cubicBezTo>
                    <a:pt x="11973" y="3309"/>
                    <a:pt x="11878" y="3340"/>
                    <a:pt x="11752" y="3372"/>
                  </a:cubicBezTo>
                  <a:lnTo>
                    <a:pt x="11752" y="2048"/>
                  </a:lnTo>
                  <a:cubicBezTo>
                    <a:pt x="11752" y="1387"/>
                    <a:pt x="11185" y="820"/>
                    <a:pt x="10492" y="820"/>
                  </a:cubicBezTo>
                  <a:cubicBezTo>
                    <a:pt x="10335" y="820"/>
                    <a:pt x="10177" y="883"/>
                    <a:pt x="10019" y="914"/>
                  </a:cubicBezTo>
                  <a:cubicBezTo>
                    <a:pt x="9862" y="410"/>
                    <a:pt x="9389" y="1"/>
                    <a:pt x="8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831;p72">
              <a:extLst>
                <a:ext uri="{FF2B5EF4-FFF2-40B4-BE49-F238E27FC236}">
                  <a16:creationId xmlns:a16="http://schemas.microsoft.com/office/drawing/2014/main" id="{3160C09B-7DBD-45B5-A4AE-292641F13C5D}"/>
                </a:ext>
              </a:extLst>
            </p:cNvPr>
            <p:cNvSpPr/>
            <p:nvPr/>
          </p:nvSpPr>
          <p:spPr>
            <a:xfrm>
              <a:off x="-10016750" y="2491050"/>
              <a:ext cx="63825" cy="61850"/>
            </a:xfrm>
            <a:custGeom>
              <a:avLst/>
              <a:gdLst/>
              <a:ahLst/>
              <a:cxnLst/>
              <a:rect l="l" t="t" r="r" b="b"/>
              <a:pathLst>
                <a:path w="2553" h="2474" extrusionOk="0">
                  <a:moveTo>
                    <a:pt x="457" y="0"/>
                  </a:moveTo>
                  <a:cubicBezTo>
                    <a:pt x="347" y="0"/>
                    <a:pt x="237" y="40"/>
                    <a:pt x="158" y="119"/>
                  </a:cubicBezTo>
                  <a:cubicBezTo>
                    <a:pt x="0" y="276"/>
                    <a:pt x="0" y="560"/>
                    <a:pt x="158" y="717"/>
                  </a:cubicBezTo>
                  <a:lnTo>
                    <a:pt x="1796" y="2355"/>
                  </a:lnTo>
                  <a:cubicBezTo>
                    <a:pt x="1891" y="2434"/>
                    <a:pt x="2001" y="2474"/>
                    <a:pt x="2107" y="2474"/>
                  </a:cubicBezTo>
                  <a:cubicBezTo>
                    <a:pt x="2214" y="2474"/>
                    <a:pt x="2316" y="2434"/>
                    <a:pt x="2395" y="2355"/>
                  </a:cubicBezTo>
                  <a:cubicBezTo>
                    <a:pt x="2552" y="2198"/>
                    <a:pt x="2552" y="1914"/>
                    <a:pt x="2395" y="1757"/>
                  </a:cubicBezTo>
                  <a:lnTo>
                    <a:pt x="757" y="119"/>
                  </a:lnTo>
                  <a:cubicBezTo>
                    <a:pt x="678" y="40"/>
                    <a:pt x="568" y="0"/>
                    <a:pt x="4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832;p72">
              <a:extLst>
                <a:ext uri="{FF2B5EF4-FFF2-40B4-BE49-F238E27FC236}">
                  <a16:creationId xmlns:a16="http://schemas.microsoft.com/office/drawing/2014/main" id="{1BC1CBE9-566C-4551-82C7-DD27FE6F7C53}"/>
                </a:ext>
              </a:extLst>
            </p:cNvPr>
            <p:cNvSpPr/>
            <p:nvPr/>
          </p:nvSpPr>
          <p:spPr>
            <a:xfrm>
              <a:off x="-9933275" y="2490075"/>
              <a:ext cx="20525" cy="63025"/>
            </a:xfrm>
            <a:custGeom>
              <a:avLst/>
              <a:gdLst/>
              <a:ahLst/>
              <a:cxnLst/>
              <a:rect l="l" t="t" r="r" b="b"/>
              <a:pathLst>
                <a:path w="821" h="2521" extrusionOk="0">
                  <a:moveTo>
                    <a:pt x="442" y="0"/>
                  </a:moveTo>
                  <a:cubicBezTo>
                    <a:pt x="221" y="0"/>
                    <a:pt x="1" y="189"/>
                    <a:pt x="1" y="441"/>
                  </a:cubicBezTo>
                  <a:lnTo>
                    <a:pt x="1" y="2079"/>
                  </a:lnTo>
                  <a:cubicBezTo>
                    <a:pt x="1" y="2331"/>
                    <a:pt x="221" y="2520"/>
                    <a:pt x="442" y="2520"/>
                  </a:cubicBezTo>
                  <a:cubicBezTo>
                    <a:pt x="631" y="2520"/>
                    <a:pt x="820" y="2331"/>
                    <a:pt x="820" y="2079"/>
                  </a:cubicBezTo>
                  <a:lnTo>
                    <a:pt x="820" y="441"/>
                  </a:lnTo>
                  <a:cubicBezTo>
                    <a:pt x="820" y="189"/>
                    <a:pt x="631" y="0"/>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833;p72">
              <a:extLst>
                <a:ext uri="{FF2B5EF4-FFF2-40B4-BE49-F238E27FC236}">
                  <a16:creationId xmlns:a16="http://schemas.microsoft.com/office/drawing/2014/main" id="{99C3B9ED-1A51-44F1-9FB0-4EC1599B963E}"/>
                </a:ext>
              </a:extLst>
            </p:cNvPr>
            <p:cNvSpPr/>
            <p:nvPr/>
          </p:nvSpPr>
          <p:spPr>
            <a:xfrm>
              <a:off x="-10015975" y="2573550"/>
              <a:ext cx="63050" cy="20500"/>
            </a:xfrm>
            <a:custGeom>
              <a:avLst/>
              <a:gdLst/>
              <a:ahLst/>
              <a:cxnLst/>
              <a:rect l="l" t="t" r="r" b="b"/>
              <a:pathLst>
                <a:path w="2522" h="820" extrusionOk="0">
                  <a:moveTo>
                    <a:pt x="442" y="1"/>
                  </a:moveTo>
                  <a:cubicBezTo>
                    <a:pt x="190" y="1"/>
                    <a:pt x="1" y="190"/>
                    <a:pt x="1" y="442"/>
                  </a:cubicBezTo>
                  <a:cubicBezTo>
                    <a:pt x="1" y="631"/>
                    <a:pt x="190" y="820"/>
                    <a:pt x="442" y="820"/>
                  </a:cubicBezTo>
                  <a:lnTo>
                    <a:pt x="2080" y="820"/>
                  </a:lnTo>
                  <a:cubicBezTo>
                    <a:pt x="2332" y="820"/>
                    <a:pt x="2521" y="631"/>
                    <a:pt x="2521" y="442"/>
                  </a:cubicBezTo>
                  <a:cubicBezTo>
                    <a:pt x="2521" y="190"/>
                    <a:pt x="2332" y="1"/>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6639;p69">
            <a:extLst>
              <a:ext uri="{FF2B5EF4-FFF2-40B4-BE49-F238E27FC236}">
                <a16:creationId xmlns:a16="http://schemas.microsoft.com/office/drawing/2014/main" id="{A8E24A67-10B6-4DDB-B84B-06BD3DC1DA40}"/>
              </a:ext>
            </a:extLst>
          </p:cNvPr>
          <p:cNvGrpSpPr/>
          <p:nvPr/>
        </p:nvGrpSpPr>
        <p:grpSpPr>
          <a:xfrm>
            <a:off x="7329248" y="4587774"/>
            <a:ext cx="292485" cy="279476"/>
            <a:chOff x="-35839800" y="3561025"/>
            <a:chExt cx="291450" cy="291650"/>
          </a:xfrm>
          <a:solidFill>
            <a:schemeClr val="tx1">
              <a:lumMod val="65000"/>
              <a:lumOff val="35000"/>
            </a:schemeClr>
          </a:solidFill>
        </p:grpSpPr>
        <p:sp>
          <p:nvSpPr>
            <p:cNvPr id="11" name="Google Shape;6640;p69">
              <a:extLst>
                <a:ext uri="{FF2B5EF4-FFF2-40B4-BE49-F238E27FC236}">
                  <a16:creationId xmlns:a16="http://schemas.microsoft.com/office/drawing/2014/main" id="{D351A274-801C-4279-99A5-BC0782CAFEAB}"/>
                </a:ext>
              </a:extLst>
            </p:cNvPr>
            <p:cNvSpPr/>
            <p:nvPr/>
          </p:nvSpPr>
          <p:spPr>
            <a:xfrm>
              <a:off x="-35772850" y="3612425"/>
              <a:ext cx="155200" cy="142575"/>
            </a:xfrm>
            <a:custGeom>
              <a:avLst/>
              <a:gdLst/>
              <a:ahLst/>
              <a:cxnLst/>
              <a:rect l="l" t="t" r="r" b="b"/>
              <a:pathLst>
                <a:path w="6208" h="5703" extrusionOk="0">
                  <a:moveTo>
                    <a:pt x="3088" y="693"/>
                  </a:moveTo>
                  <a:cubicBezTo>
                    <a:pt x="3655" y="693"/>
                    <a:pt x="4128" y="1166"/>
                    <a:pt x="4128" y="1733"/>
                  </a:cubicBezTo>
                  <a:cubicBezTo>
                    <a:pt x="4128" y="2174"/>
                    <a:pt x="3844" y="2552"/>
                    <a:pt x="3466" y="2710"/>
                  </a:cubicBezTo>
                  <a:lnTo>
                    <a:pt x="3466" y="3119"/>
                  </a:lnTo>
                  <a:cubicBezTo>
                    <a:pt x="3466" y="3308"/>
                    <a:pt x="3309" y="3466"/>
                    <a:pt x="3088" y="3466"/>
                  </a:cubicBezTo>
                  <a:cubicBezTo>
                    <a:pt x="2899" y="3466"/>
                    <a:pt x="2742" y="3308"/>
                    <a:pt x="2742" y="3119"/>
                  </a:cubicBezTo>
                  <a:lnTo>
                    <a:pt x="2742" y="2710"/>
                  </a:lnTo>
                  <a:cubicBezTo>
                    <a:pt x="2742" y="2426"/>
                    <a:pt x="2931" y="2174"/>
                    <a:pt x="3214" y="2080"/>
                  </a:cubicBezTo>
                  <a:cubicBezTo>
                    <a:pt x="3340" y="2048"/>
                    <a:pt x="3466" y="1891"/>
                    <a:pt x="3466" y="1765"/>
                  </a:cubicBezTo>
                  <a:cubicBezTo>
                    <a:pt x="3466" y="1576"/>
                    <a:pt x="3309" y="1418"/>
                    <a:pt x="3088" y="1418"/>
                  </a:cubicBezTo>
                  <a:cubicBezTo>
                    <a:pt x="2899" y="1418"/>
                    <a:pt x="2742" y="1576"/>
                    <a:pt x="2742" y="1765"/>
                  </a:cubicBezTo>
                  <a:cubicBezTo>
                    <a:pt x="2742" y="1954"/>
                    <a:pt x="2584" y="2111"/>
                    <a:pt x="2395" y="2111"/>
                  </a:cubicBezTo>
                  <a:cubicBezTo>
                    <a:pt x="2206" y="2111"/>
                    <a:pt x="2049" y="1954"/>
                    <a:pt x="2049" y="1765"/>
                  </a:cubicBezTo>
                  <a:cubicBezTo>
                    <a:pt x="2080" y="1166"/>
                    <a:pt x="2553" y="693"/>
                    <a:pt x="3088" y="693"/>
                  </a:cubicBezTo>
                  <a:close/>
                  <a:moveTo>
                    <a:pt x="3088" y="3781"/>
                  </a:moveTo>
                  <a:cubicBezTo>
                    <a:pt x="3309" y="3781"/>
                    <a:pt x="3466" y="3938"/>
                    <a:pt x="3466" y="4127"/>
                  </a:cubicBezTo>
                  <a:cubicBezTo>
                    <a:pt x="3466" y="4317"/>
                    <a:pt x="3309" y="4474"/>
                    <a:pt x="3088" y="4474"/>
                  </a:cubicBezTo>
                  <a:cubicBezTo>
                    <a:pt x="2899" y="4474"/>
                    <a:pt x="2742" y="4317"/>
                    <a:pt x="2742" y="4127"/>
                  </a:cubicBezTo>
                  <a:cubicBezTo>
                    <a:pt x="2742" y="3938"/>
                    <a:pt x="2899" y="3781"/>
                    <a:pt x="3088" y="3781"/>
                  </a:cubicBezTo>
                  <a:close/>
                  <a:moveTo>
                    <a:pt x="347" y="0"/>
                  </a:moveTo>
                  <a:cubicBezTo>
                    <a:pt x="158" y="32"/>
                    <a:pt x="1" y="189"/>
                    <a:pt x="1" y="347"/>
                  </a:cubicBezTo>
                  <a:lnTo>
                    <a:pt x="1" y="5010"/>
                  </a:lnTo>
                  <a:lnTo>
                    <a:pt x="694" y="5703"/>
                  </a:lnTo>
                  <a:cubicBezTo>
                    <a:pt x="1371" y="5088"/>
                    <a:pt x="2238" y="4781"/>
                    <a:pt x="3104" y="4781"/>
                  </a:cubicBezTo>
                  <a:cubicBezTo>
                    <a:pt x="3970" y="4781"/>
                    <a:pt x="4837" y="5088"/>
                    <a:pt x="5514" y="5703"/>
                  </a:cubicBezTo>
                  <a:lnTo>
                    <a:pt x="6207" y="5010"/>
                  </a:lnTo>
                  <a:lnTo>
                    <a:pt x="6207" y="347"/>
                  </a:lnTo>
                  <a:cubicBezTo>
                    <a:pt x="6207" y="158"/>
                    <a:pt x="6050" y="0"/>
                    <a:pt x="58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41;p69">
              <a:extLst>
                <a:ext uri="{FF2B5EF4-FFF2-40B4-BE49-F238E27FC236}">
                  <a16:creationId xmlns:a16="http://schemas.microsoft.com/office/drawing/2014/main" id="{30BDA57D-F6B5-4AD2-86C6-12AF0BA8E3AC}"/>
                </a:ext>
              </a:extLst>
            </p:cNvPr>
            <p:cNvSpPr/>
            <p:nvPr/>
          </p:nvSpPr>
          <p:spPr>
            <a:xfrm>
              <a:off x="-35621625" y="3694325"/>
              <a:ext cx="73275" cy="143375"/>
            </a:xfrm>
            <a:custGeom>
              <a:avLst/>
              <a:gdLst/>
              <a:ahLst/>
              <a:cxnLst/>
              <a:rect l="l" t="t" r="r" b="b"/>
              <a:pathLst>
                <a:path w="2931" h="5735" extrusionOk="0">
                  <a:moveTo>
                    <a:pt x="2931" y="1"/>
                  </a:moveTo>
                  <a:lnTo>
                    <a:pt x="1" y="2899"/>
                  </a:lnTo>
                  <a:lnTo>
                    <a:pt x="2805" y="5735"/>
                  </a:lnTo>
                  <a:cubicBezTo>
                    <a:pt x="2868" y="5609"/>
                    <a:pt x="2931" y="5451"/>
                    <a:pt x="2931" y="5294"/>
                  </a:cubicBezTo>
                  <a:lnTo>
                    <a:pt x="29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42;p69">
              <a:extLst>
                <a:ext uri="{FF2B5EF4-FFF2-40B4-BE49-F238E27FC236}">
                  <a16:creationId xmlns:a16="http://schemas.microsoft.com/office/drawing/2014/main" id="{ED2254B9-505E-4D2A-88FB-EBE94E307581}"/>
                </a:ext>
              </a:extLst>
            </p:cNvPr>
            <p:cNvSpPr/>
            <p:nvPr/>
          </p:nvSpPr>
          <p:spPr>
            <a:xfrm>
              <a:off x="-35827200" y="3748675"/>
              <a:ext cx="263100" cy="104000"/>
            </a:xfrm>
            <a:custGeom>
              <a:avLst/>
              <a:gdLst/>
              <a:ahLst/>
              <a:cxnLst/>
              <a:rect l="l" t="t" r="r" b="b"/>
              <a:pathLst>
                <a:path w="10524" h="4160" extrusionOk="0">
                  <a:moveTo>
                    <a:pt x="5235" y="1"/>
                  </a:moveTo>
                  <a:cubicBezTo>
                    <a:pt x="4482" y="1"/>
                    <a:pt x="3734" y="284"/>
                    <a:pt x="3183" y="851"/>
                  </a:cubicBezTo>
                  <a:lnTo>
                    <a:pt x="1" y="4033"/>
                  </a:lnTo>
                  <a:cubicBezTo>
                    <a:pt x="158" y="4128"/>
                    <a:pt x="316" y="4159"/>
                    <a:pt x="473" y="4159"/>
                  </a:cubicBezTo>
                  <a:lnTo>
                    <a:pt x="10082" y="4159"/>
                  </a:lnTo>
                  <a:cubicBezTo>
                    <a:pt x="10240" y="4159"/>
                    <a:pt x="10398" y="4128"/>
                    <a:pt x="10524" y="4033"/>
                  </a:cubicBezTo>
                  <a:lnTo>
                    <a:pt x="7310" y="851"/>
                  </a:lnTo>
                  <a:cubicBezTo>
                    <a:pt x="6743" y="284"/>
                    <a:pt x="5987" y="1"/>
                    <a:pt x="52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43;p69">
              <a:extLst>
                <a:ext uri="{FF2B5EF4-FFF2-40B4-BE49-F238E27FC236}">
                  <a16:creationId xmlns:a16="http://schemas.microsoft.com/office/drawing/2014/main" id="{FE43555F-41C8-4D15-9FFA-9F4FF5B33AA4}"/>
                </a:ext>
              </a:extLst>
            </p:cNvPr>
            <p:cNvSpPr/>
            <p:nvPr/>
          </p:nvSpPr>
          <p:spPr>
            <a:xfrm>
              <a:off x="-35831925" y="3635275"/>
              <a:ext cx="41775" cy="85075"/>
            </a:xfrm>
            <a:custGeom>
              <a:avLst/>
              <a:gdLst/>
              <a:ahLst/>
              <a:cxnLst/>
              <a:rect l="l" t="t" r="r" b="b"/>
              <a:pathLst>
                <a:path w="1671" h="3403" extrusionOk="0">
                  <a:moveTo>
                    <a:pt x="1671" y="0"/>
                  </a:moveTo>
                  <a:lnTo>
                    <a:pt x="1" y="1701"/>
                  </a:lnTo>
                  <a:lnTo>
                    <a:pt x="1671" y="3403"/>
                  </a:lnTo>
                  <a:lnTo>
                    <a:pt x="16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44;p69">
              <a:extLst>
                <a:ext uri="{FF2B5EF4-FFF2-40B4-BE49-F238E27FC236}">
                  <a16:creationId xmlns:a16="http://schemas.microsoft.com/office/drawing/2014/main" id="{70FB6844-0019-4ABE-8470-4CF7BDDA9B06}"/>
                </a:ext>
              </a:extLst>
            </p:cNvPr>
            <p:cNvSpPr/>
            <p:nvPr/>
          </p:nvSpPr>
          <p:spPr>
            <a:xfrm>
              <a:off x="-35601150" y="3635275"/>
              <a:ext cx="43350" cy="85075"/>
            </a:xfrm>
            <a:custGeom>
              <a:avLst/>
              <a:gdLst/>
              <a:ahLst/>
              <a:cxnLst/>
              <a:rect l="l" t="t" r="r" b="b"/>
              <a:pathLst>
                <a:path w="1734" h="3403" extrusionOk="0">
                  <a:moveTo>
                    <a:pt x="1" y="0"/>
                  </a:moveTo>
                  <a:lnTo>
                    <a:pt x="1" y="3403"/>
                  </a:lnTo>
                  <a:lnTo>
                    <a:pt x="1734" y="1701"/>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45;p69">
              <a:extLst>
                <a:ext uri="{FF2B5EF4-FFF2-40B4-BE49-F238E27FC236}">
                  <a16:creationId xmlns:a16="http://schemas.microsoft.com/office/drawing/2014/main" id="{48E26FD2-BC15-4827-82DC-71E0DB3EE59F}"/>
                </a:ext>
              </a:extLst>
            </p:cNvPr>
            <p:cNvSpPr/>
            <p:nvPr/>
          </p:nvSpPr>
          <p:spPr>
            <a:xfrm>
              <a:off x="-35750000" y="3561025"/>
              <a:ext cx="111075" cy="35675"/>
            </a:xfrm>
            <a:custGeom>
              <a:avLst/>
              <a:gdLst/>
              <a:ahLst/>
              <a:cxnLst/>
              <a:rect l="l" t="t" r="r" b="b"/>
              <a:pathLst>
                <a:path w="4443" h="1427" extrusionOk="0">
                  <a:moveTo>
                    <a:pt x="2182" y="1"/>
                  </a:moveTo>
                  <a:cubicBezTo>
                    <a:pt x="1686" y="1"/>
                    <a:pt x="1198" y="182"/>
                    <a:pt x="851" y="544"/>
                  </a:cubicBezTo>
                  <a:lnTo>
                    <a:pt x="0" y="1426"/>
                  </a:lnTo>
                  <a:lnTo>
                    <a:pt x="4443" y="1426"/>
                  </a:lnTo>
                  <a:lnTo>
                    <a:pt x="3560" y="544"/>
                  </a:lnTo>
                  <a:cubicBezTo>
                    <a:pt x="3182" y="182"/>
                    <a:pt x="2678" y="1"/>
                    <a:pt x="21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46;p69">
              <a:extLst>
                <a:ext uri="{FF2B5EF4-FFF2-40B4-BE49-F238E27FC236}">
                  <a16:creationId xmlns:a16="http://schemas.microsoft.com/office/drawing/2014/main" id="{8BE34486-C84C-4D17-9785-4B6EDC134F6B}"/>
                </a:ext>
              </a:extLst>
            </p:cNvPr>
            <p:cNvSpPr/>
            <p:nvPr/>
          </p:nvSpPr>
          <p:spPr>
            <a:xfrm>
              <a:off x="-35839800" y="3694325"/>
              <a:ext cx="72500" cy="143375"/>
            </a:xfrm>
            <a:custGeom>
              <a:avLst/>
              <a:gdLst/>
              <a:ahLst/>
              <a:cxnLst/>
              <a:rect l="l" t="t" r="r" b="b"/>
              <a:pathLst>
                <a:path w="2900" h="5735" extrusionOk="0">
                  <a:moveTo>
                    <a:pt x="1" y="1"/>
                  </a:moveTo>
                  <a:lnTo>
                    <a:pt x="1" y="5294"/>
                  </a:lnTo>
                  <a:cubicBezTo>
                    <a:pt x="1" y="5451"/>
                    <a:pt x="32" y="5609"/>
                    <a:pt x="95" y="5735"/>
                  </a:cubicBezTo>
                  <a:lnTo>
                    <a:pt x="2899" y="2899"/>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38492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9C3F909-D5B3-452A-BD5F-7C48C9421322}"/>
              </a:ext>
            </a:extLst>
          </p:cNvPr>
          <p:cNvSpPr txBox="1"/>
          <p:nvPr/>
        </p:nvSpPr>
        <p:spPr>
          <a:xfrm>
            <a:off x="4668370" y="1597416"/>
            <a:ext cx="2855260" cy="461665"/>
          </a:xfrm>
          <a:prstGeom prst="rect">
            <a:avLst/>
          </a:prstGeom>
          <a:noFill/>
          <a:ln>
            <a:solidFill>
              <a:schemeClr val="tx1">
                <a:lumMod val="65000"/>
                <a:lumOff val="35000"/>
              </a:schemeClr>
            </a:solidFill>
          </a:ln>
        </p:spPr>
        <p:txBody>
          <a:bodyPr wrap="square" rtlCol="0">
            <a:spAutoFit/>
          </a:bodyPr>
          <a:lstStyle/>
          <a:p>
            <a:r>
              <a:rPr lang="it-IT" sz="2400" dirty="0">
                <a:solidFill>
                  <a:schemeClr val="tx1">
                    <a:lumMod val="65000"/>
                    <a:lumOff val="35000"/>
                  </a:schemeClr>
                </a:solidFill>
                <a:latin typeface="Bookman Old Style" panose="02050604050505020204" pitchFamily="18" charset="0"/>
              </a:rPr>
              <a:t>Contratti pubblici</a:t>
            </a:r>
          </a:p>
        </p:txBody>
      </p:sp>
      <p:sp>
        <p:nvSpPr>
          <p:cNvPr id="11" name="CasellaDiTesto 10">
            <a:extLst>
              <a:ext uri="{FF2B5EF4-FFF2-40B4-BE49-F238E27FC236}">
                <a16:creationId xmlns:a16="http://schemas.microsoft.com/office/drawing/2014/main" id="{6686E571-B5D2-4703-AE4D-C4E2FC58E2C1}"/>
              </a:ext>
            </a:extLst>
          </p:cNvPr>
          <p:cNvSpPr txBox="1"/>
          <p:nvPr/>
        </p:nvSpPr>
        <p:spPr>
          <a:xfrm>
            <a:off x="1557620" y="2543311"/>
            <a:ext cx="3415550" cy="738664"/>
          </a:xfrm>
          <a:prstGeom prst="rect">
            <a:avLst/>
          </a:prstGeom>
          <a:noFill/>
          <a:ln>
            <a:solidFill>
              <a:schemeClr val="tx1">
                <a:lumMod val="65000"/>
                <a:lumOff val="35000"/>
              </a:schemeClr>
            </a:solidFill>
          </a:ln>
        </p:spPr>
        <p:txBody>
          <a:bodyPr wrap="square" rtlCol="0">
            <a:spAutoFit/>
          </a:bodyPr>
          <a:lstStyle/>
          <a:p>
            <a:pPr algn="ctr"/>
            <a:r>
              <a:rPr lang="it-IT" sz="2400" dirty="0">
                <a:solidFill>
                  <a:schemeClr val="tx1">
                    <a:lumMod val="65000"/>
                    <a:lumOff val="35000"/>
                  </a:schemeClr>
                </a:solidFill>
                <a:latin typeface="Bookman Old Style" panose="02050604050505020204" pitchFamily="18" charset="0"/>
              </a:rPr>
              <a:t>Appalti</a:t>
            </a:r>
          </a:p>
          <a:p>
            <a:pPr algn="ctr"/>
            <a:r>
              <a:rPr lang="it-IT" dirty="0">
                <a:solidFill>
                  <a:schemeClr val="tx1">
                    <a:lumMod val="65000"/>
                    <a:lumOff val="35000"/>
                  </a:schemeClr>
                </a:solidFill>
                <a:latin typeface="Bookman Old Style" panose="02050604050505020204" pitchFamily="18" charset="0"/>
              </a:rPr>
              <a:t>(corrispettivo economico)</a:t>
            </a:r>
          </a:p>
        </p:txBody>
      </p:sp>
      <p:sp>
        <p:nvSpPr>
          <p:cNvPr id="12" name="CasellaDiTesto 11">
            <a:extLst>
              <a:ext uri="{FF2B5EF4-FFF2-40B4-BE49-F238E27FC236}">
                <a16:creationId xmlns:a16="http://schemas.microsoft.com/office/drawing/2014/main" id="{D8DF465A-22FC-42B7-946D-6B6615970DD4}"/>
              </a:ext>
            </a:extLst>
          </p:cNvPr>
          <p:cNvSpPr txBox="1"/>
          <p:nvPr/>
        </p:nvSpPr>
        <p:spPr>
          <a:xfrm>
            <a:off x="7310722" y="2574014"/>
            <a:ext cx="3532086" cy="738664"/>
          </a:xfrm>
          <a:prstGeom prst="rect">
            <a:avLst/>
          </a:prstGeom>
          <a:noFill/>
          <a:ln>
            <a:solidFill>
              <a:schemeClr val="tx1">
                <a:lumMod val="65000"/>
                <a:lumOff val="35000"/>
              </a:schemeClr>
            </a:solidFill>
          </a:ln>
        </p:spPr>
        <p:txBody>
          <a:bodyPr wrap="square" rtlCol="0">
            <a:spAutoFit/>
          </a:bodyPr>
          <a:lstStyle/>
          <a:p>
            <a:pPr algn="ctr"/>
            <a:r>
              <a:rPr lang="it-IT" sz="2400" dirty="0">
                <a:solidFill>
                  <a:schemeClr val="tx1">
                    <a:lumMod val="65000"/>
                    <a:lumOff val="35000"/>
                  </a:schemeClr>
                </a:solidFill>
                <a:latin typeface="Bookman Old Style" panose="02050604050505020204" pitchFamily="18" charset="0"/>
              </a:rPr>
              <a:t>Concessioni</a:t>
            </a:r>
          </a:p>
          <a:p>
            <a:pPr algn="ctr"/>
            <a:r>
              <a:rPr lang="it-IT" dirty="0">
                <a:solidFill>
                  <a:schemeClr val="tx1">
                    <a:lumMod val="65000"/>
                    <a:lumOff val="35000"/>
                  </a:schemeClr>
                </a:solidFill>
                <a:latin typeface="Bookman Old Style" panose="02050604050505020204" pitchFamily="18" charset="0"/>
              </a:rPr>
              <a:t>(diritto di gestione)</a:t>
            </a:r>
          </a:p>
        </p:txBody>
      </p:sp>
      <p:sp>
        <p:nvSpPr>
          <p:cNvPr id="13" name="CasellaDiTesto 12">
            <a:extLst>
              <a:ext uri="{FF2B5EF4-FFF2-40B4-BE49-F238E27FC236}">
                <a16:creationId xmlns:a16="http://schemas.microsoft.com/office/drawing/2014/main" id="{45D36074-36FA-4943-86CE-5147A46CD45B}"/>
              </a:ext>
            </a:extLst>
          </p:cNvPr>
          <p:cNvSpPr txBox="1"/>
          <p:nvPr/>
        </p:nvSpPr>
        <p:spPr>
          <a:xfrm>
            <a:off x="694337" y="4004872"/>
            <a:ext cx="1107996" cy="461665"/>
          </a:xfrm>
          <a:prstGeom prst="rect">
            <a:avLst/>
          </a:prstGeom>
          <a:noFill/>
          <a:ln>
            <a:solidFill>
              <a:schemeClr val="tx1">
                <a:lumMod val="65000"/>
                <a:lumOff val="35000"/>
              </a:schemeClr>
            </a:solidFill>
          </a:ln>
        </p:spPr>
        <p:txBody>
          <a:bodyPr wrap="none" rtlCol="0">
            <a:spAutoFit/>
          </a:bodyPr>
          <a:lstStyle/>
          <a:p>
            <a:r>
              <a:rPr lang="it-IT" sz="2400" dirty="0">
                <a:solidFill>
                  <a:schemeClr val="tx1">
                    <a:lumMod val="65000"/>
                    <a:lumOff val="35000"/>
                  </a:schemeClr>
                </a:solidFill>
                <a:latin typeface="Bookman Old Style" panose="02050604050505020204" pitchFamily="18" charset="0"/>
              </a:rPr>
              <a:t>Lavori</a:t>
            </a:r>
          </a:p>
        </p:txBody>
      </p:sp>
      <p:sp>
        <p:nvSpPr>
          <p:cNvPr id="14" name="CasellaDiTesto 13">
            <a:extLst>
              <a:ext uri="{FF2B5EF4-FFF2-40B4-BE49-F238E27FC236}">
                <a16:creationId xmlns:a16="http://schemas.microsoft.com/office/drawing/2014/main" id="{BDB4C2F6-C1B0-410A-87AB-DB8302F4D3CA}"/>
              </a:ext>
            </a:extLst>
          </p:cNvPr>
          <p:cNvSpPr txBox="1"/>
          <p:nvPr/>
        </p:nvSpPr>
        <p:spPr>
          <a:xfrm>
            <a:off x="7374113" y="4019997"/>
            <a:ext cx="1107996" cy="461665"/>
          </a:xfrm>
          <a:prstGeom prst="rect">
            <a:avLst/>
          </a:prstGeom>
          <a:noFill/>
          <a:ln>
            <a:solidFill>
              <a:schemeClr val="tx1">
                <a:lumMod val="65000"/>
                <a:lumOff val="35000"/>
              </a:schemeClr>
            </a:solidFill>
          </a:ln>
        </p:spPr>
        <p:txBody>
          <a:bodyPr wrap="none" rtlCol="0">
            <a:spAutoFit/>
          </a:bodyPr>
          <a:lstStyle/>
          <a:p>
            <a:r>
              <a:rPr lang="it-IT" sz="2400" dirty="0">
                <a:solidFill>
                  <a:schemeClr val="tx1">
                    <a:lumMod val="65000"/>
                    <a:lumOff val="35000"/>
                  </a:schemeClr>
                </a:solidFill>
                <a:latin typeface="Bookman Old Style" panose="02050604050505020204" pitchFamily="18" charset="0"/>
              </a:rPr>
              <a:t>Lavori</a:t>
            </a:r>
          </a:p>
        </p:txBody>
      </p:sp>
      <p:sp>
        <p:nvSpPr>
          <p:cNvPr id="15" name="CasellaDiTesto 14">
            <a:extLst>
              <a:ext uri="{FF2B5EF4-FFF2-40B4-BE49-F238E27FC236}">
                <a16:creationId xmlns:a16="http://schemas.microsoft.com/office/drawing/2014/main" id="{137A25DB-3463-4DA5-B672-993DB8EDD41B}"/>
              </a:ext>
            </a:extLst>
          </p:cNvPr>
          <p:cNvSpPr txBox="1"/>
          <p:nvPr/>
        </p:nvSpPr>
        <p:spPr>
          <a:xfrm>
            <a:off x="2671599" y="4029417"/>
            <a:ext cx="1176925" cy="461665"/>
          </a:xfrm>
          <a:prstGeom prst="rect">
            <a:avLst/>
          </a:prstGeom>
          <a:noFill/>
          <a:ln>
            <a:solidFill>
              <a:schemeClr val="tx1">
                <a:lumMod val="65000"/>
                <a:lumOff val="35000"/>
              </a:schemeClr>
            </a:solidFill>
          </a:ln>
        </p:spPr>
        <p:txBody>
          <a:bodyPr wrap="none" rtlCol="0">
            <a:spAutoFit/>
          </a:bodyPr>
          <a:lstStyle/>
          <a:p>
            <a:r>
              <a:rPr lang="it-IT" sz="2400" dirty="0">
                <a:solidFill>
                  <a:schemeClr val="tx1">
                    <a:lumMod val="65000"/>
                    <a:lumOff val="35000"/>
                  </a:schemeClr>
                </a:solidFill>
                <a:latin typeface="Bookman Old Style" panose="02050604050505020204" pitchFamily="18" charset="0"/>
              </a:rPr>
              <a:t>Servizi</a:t>
            </a:r>
          </a:p>
        </p:txBody>
      </p:sp>
      <p:sp>
        <p:nvSpPr>
          <p:cNvPr id="16" name="CasellaDiTesto 15">
            <a:extLst>
              <a:ext uri="{FF2B5EF4-FFF2-40B4-BE49-F238E27FC236}">
                <a16:creationId xmlns:a16="http://schemas.microsoft.com/office/drawing/2014/main" id="{DDAE89B0-A018-440C-875B-3F249B987EBB}"/>
              </a:ext>
            </a:extLst>
          </p:cNvPr>
          <p:cNvSpPr txBox="1"/>
          <p:nvPr/>
        </p:nvSpPr>
        <p:spPr>
          <a:xfrm>
            <a:off x="9833008" y="4042757"/>
            <a:ext cx="1176925" cy="461665"/>
          </a:xfrm>
          <a:prstGeom prst="rect">
            <a:avLst/>
          </a:prstGeom>
          <a:noFill/>
          <a:ln>
            <a:solidFill>
              <a:schemeClr val="tx1">
                <a:lumMod val="65000"/>
                <a:lumOff val="35000"/>
              </a:schemeClr>
            </a:solidFill>
          </a:ln>
        </p:spPr>
        <p:txBody>
          <a:bodyPr wrap="none" rtlCol="0">
            <a:spAutoFit/>
          </a:bodyPr>
          <a:lstStyle/>
          <a:p>
            <a:r>
              <a:rPr lang="it-IT" sz="2400" dirty="0">
                <a:solidFill>
                  <a:schemeClr val="tx1">
                    <a:lumMod val="65000"/>
                    <a:lumOff val="35000"/>
                  </a:schemeClr>
                </a:solidFill>
                <a:latin typeface="Bookman Old Style" panose="02050604050505020204" pitchFamily="18" charset="0"/>
              </a:rPr>
              <a:t>Servizi</a:t>
            </a:r>
          </a:p>
        </p:txBody>
      </p:sp>
      <p:sp>
        <p:nvSpPr>
          <p:cNvPr id="17" name="CasellaDiTesto 16">
            <a:extLst>
              <a:ext uri="{FF2B5EF4-FFF2-40B4-BE49-F238E27FC236}">
                <a16:creationId xmlns:a16="http://schemas.microsoft.com/office/drawing/2014/main" id="{9B8C88FA-D821-4160-B588-B7F1412EF337}"/>
              </a:ext>
            </a:extLst>
          </p:cNvPr>
          <p:cNvSpPr txBox="1"/>
          <p:nvPr/>
        </p:nvSpPr>
        <p:spPr>
          <a:xfrm>
            <a:off x="4884744" y="4004871"/>
            <a:ext cx="1608133" cy="461665"/>
          </a:xfrm>
          <a:prstGeom prst="rect">
            <a:avLst/>
          </a:prstGeom>
          <a:noFill/>
          <a:ln>
            <a:solidFill>
              <a:schemeClr val="tx1">
                <a:lumMod val="65000"/>
                <a:lumOff val="35000"/>
              </a:schemeClr>
            </a:solidFill>
          </a:ln>
        </p:spPr>
        <p:txBody>
          <a:bodyPr wrap="none" rtlCol="0">
            <a:spAutoFit/>
          </a:bodyPr>
          <a:lstStyle/>
          <a:p>
            <a:r>
              <a:rPr lang="it-IT" sz="2400" dirty="0">
                <a:solidFill>
                  <a:schemeClr val="tx1">
                    <a:lumMod val="65000"/>
                    <a:lumOff val="35000"/>
                  </a:schemeClr>
                </a:solidFill>
                <a:latin typeface="Bookman Old Style" panose="02050604050505020204" pitchFamily="18" charset="0"/>
              </a:rPr>
              <a:t>Forniture</a:t>
            </a:r>
          </a:p>
        </p:txBody>
      </p:sp>
      <p:cxnSp>
        <p:nvCxnSpPr>
          <p:cNvPr id="19" name="Connettore diritto 18">
            <a:extLst>
              <a:ext uri="{FF2B5EF4-FFF2-40B4-BE49-F238E27FC236}">
                <a16:creationId xmlns:a16="http://schemas.microsoft.com/office/drawing/2014/main" id="{9D104686-D58B-4DE3-8A78-6610758CD8EF}"/>
              </a:ext>
            </a:extLst>
          </p:cNvPr>
          <p:cNvCxnSpPr>
            <a:cxnSpLocks/>
          </p:cNvCxnSpPr>
          <p:nvPr/>
        </p:nvCxnSpPr>
        <p:spPr>
          <a:xfrm flipH="1">
            <a:off x="6076281" y="2054037"/>
            <a:ext cx="1" cy="2958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8CB027E4-273F-4947-BE29-830B0F2C737E}"/>
              </a:ext>
            </a:extLst>
          </p:cNvPr>
          <p:cNvCxnSpPr>
            <a:cxnSpLocks/>
          </p:cNvCxnSpPr>
          <p:nvPr/>
        </p:nvCxnSpPr>
        <p:spPr>
          <a:xfrm>
            <a:off x="3245677" y="2343155"/>
            <a:ext cx="581137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D147F0E0-CCB8-4D9D-A0FE-109B5726AD91}"/>
              </a:ext>
            </a:extLst>
          </p:cNvPr>
          <p:cNvCxnSpPr/>
          <p:nvPr/>
        </p:nvCxnSpPr>
        <p:spPr>
          <a:xfrm>
            <a:off x="3245677" y="2343155"/>
            <a:ext cx="0" cy="21067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232210AF-438F-4497-9155-E0059FB8806B}"/>
              </a:ext>
            </a:extLst>
          </p:cNvPr>
          <p:cNvCxnSpPr>
            <a:cxnSpLocks/>
          </p:cNvCxnSpPr>
          <p:nvPr/>
        </p:nvCxnSpPr>
        <p:spPr>
          <a:xfrm>
            <a:off x="9057047" y="2349874"/>
            <a:ext cx="0" cy="2129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C23DF6EE-DBE2-434A-97BF-F92B2E6E08BB}"/>
              </a:ext>
            </a:extLst>
          </p:cNvPr>
          <p:cNvCxnSpPr>
            <a:cxnSpLocks/>
          </p:cNvCxnSpPr>
          <p:nvPr/>
        </p:nvCxnSpPr>
        <p:spPr>
          <a:xfrm>
            <a:off x="1248335" y="3714987"/>
            <a:ext cx="442183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480FE05B-9C95-4619-AFD8-250D261350D6}"/>
              </a:ext>
            </a:extLst>
          </p:cNvPr>
          <p:cNvCxnSpPr>
            <a:cxnSpLocks/>
          </p:cNvCxnSpPr>
          <p:nvPr/>
        </p:nvCxnSpPr>
        <p:spPr>
          <a:xfrm>
            <a:off x="7912249" y="3761599"/>
            <a:ext cx="2509222" cy="941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2E72F8FF-4586-4D96-BE01-5CDC0AE425B6}"/>
              </a:ext>
            </a:extLst>
          </p:cNvPr>
          <p:cNvCxnSpPr/>
          <p:nvPr/>
        </p:nvCxnSpPr>
        <p:spPr>
          <a:xfrm flipH="1">
            <a:off x="3247915" y="3419150"/>
            <a:ext cx="1" cy="2958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79894F25-546C-448D-AC06-6E88BEA1A9A3}"/>
              </a:ext>
            </a:extLst>
          </p:cNvPr>
          <p:cNvCxnSpPr>
            <a:cxnSpLocks/>
          </p:cNvCxnSpPr>
          <p:nvPr/>
        </p:nvCxnSpPr>
        <p:spPr>
          <a:xfrm>
            <a:off x="9076765" y="3425642"/>
            <a:ext cx="0" cy="34537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B9DB4F81-9A61-4F56-B404-3EAFAB01AC0C}"/>
              </a:ext>
            </a:extLst>
          </p:cNvPr>
          <p:cNvCxnSpPr/>
          <p:nvPr/>
        </p:nvCxnSpPr>
        <p:spPr>
          <a:xfrm flipH="1">
            <a:off x="1248335" y="3714744"/>
            <a:ext cx="1" cy="2958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EA579AF2-B4CF-4C27-8E5E-740F1B62D6B3}"/>
              </a:ext>
            </a:extLst>
          </p:cNvPr>
          <p:cNvCxnSpPr>
            <a:cxnSpLocks/>
          </p:cNvCxnSpPr>
          <p:nvPr/>
        </p:nvCxnSpPr>
        <p:spPr>
          <a:xfrm flipH="1">
            <a:off x="3245677" y="3705567"/>
            <a:ext cx="1" cy="31443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9C8A1731-348E-4AAB-A53C-D50A255BC2FD}"/>
              </a:ext>
            </a:extLst>
          </p:cNvPr>
          <p:cNvCxnSpPr/>
          <p:nvPr/>
        </p:nvCxnSpPr>
        <p:spPr>
          <a:xfrm flipH="1">
            <a:off x="5671068" y="3715201"/>
            <a:ext cx="1" cy="2958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6FA5FADF-ECFC-45B5-BAD8-615C804D9943}"/>
              </a:ext>
            </a:extLst>
          </p:cNvPr>
          <p:cNvCxnSpPr>
            <a:cxnSpLocks/>
          </p:cNvCxnSpPr>
          <p:nvPr/>
        </p:nvCxnSpPr>
        <p:spPr>
          <a:xfrm flipH="1">
            <a:off x="7912252" y="3761599"/>
            <a:ext cx="1" cy="25839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id="{FAC1AD1E-43A2-47D7-B6F3-DD0C99B80C2E}"/>
              </a:ext>
            </a:extLst>
          </p:cNvPr>
          <p:cNvCxnSpPr>
            <a:cxnSpLocks/>
          </p:cNvCxnSpPr>
          <p:nvPr/>
        </p:nvCxnSpPr>
        <p:spPr>
          <a:xfrm flipH="1">
            <a:off x="10421471" y="3771016"/>
            <a:ext cx="2" cy="24898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12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4ED9570-FA31-48C2-9B58-AFA26C5087D6}"/>
              </a:ext>
            </a:extLst>
          </p:cNvPr>
          <p:cNvSpPr/>
          <p:nvPr/>
        </p:nvSpPr>
        <p:spPr>
          <a:xfrm>
            <a:off x="2426898" y="1183256"/>
            <a:ext cx="10032521" cy="6469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6645D651-DD68-4E2C-BBAF-C8BA12B55357}"/>
              </a:ext>
            </a:extLst>
          </p:cNvPr>
          <p:cNvSpPr txBox="1"/>
          <p:nvPr/>
        </p:nvSpPr>
        <p:spPr>
          <a:xfrm>
            <a:off x="3118449" y="1385490"/>
            <a:ext cx="974785" cy="861774"/>
          </a:xfrm>
          <a:prstGeom prst="rect">
            <a:avLst/>
          </a:prstGeom>
          <a:noFill/>
        </p:spPr>
        <p:txBody>
          <a:bodyPr wrap="square" rtlCol="0">
            <a:spAutoFit/>
          </a:bodyPr>
          <a:lstStyle/>
          <a:p>
            <a:r>
              <a:rPr lang="it-IT" sz="5000" dirty="0">
                <a:solidFill>
                  <a:schemeClr val="bg2">
                    <a:lumMod val="50000"/>
                  </a:schemeClr>
                </a:solidFill>
                <a:latin typeface="Bookman Old Style" panose="02050604050505020204" pitchFamily="18" charset="0"/>
              </a:rPr>
              <a:t>01</a:t>
            </a:r>
          </a:p>
        </p:txBody>
      </p:sp>
      <p:sp>
        <p:nvSpPr>
          <p:cNvPr id="7" name="CasellaDiTesto 6">
            <a:extLst>
              <a:ext uri="{FF2B5EF4-FFF2-40B4-BE49-F238E27FC236}">
                <a16:creationId xmlns:a16="http://schemas.microsoft.com/office/drawing/2014/main" id="{3CDF872C-278C-4FB1-8B03-9E425531BE38}"/>
              </a:ext>
            </a:extLst>
          </p:cNvPr>
          <p:cNvSpPr txBox="1"/>
          <p:nvPr/>
        </p:nvSpPr>
        <p:spPr>
          <a:xfrm>
            <a:off x="4918494" y="1380052"/>
            <a:ext cx="974785" cy="861774"/>
          </a:xfrm>
          <a:prstGeom prst="rect">
            <a:avLst/>
          </a:prstGeom>
          <a:noFill/>
        </p:spPr>
        <p:txBody>
          <a:bodyPr wrap="square" rtlCol="0">
            <a:spAutoFit/>
          </a:bodyPr>
          <a:lstStyle/>
          <a:p>
            <a:r>
              <a:rPr lang="it-IT" sz="5000" dirty="0">
                <a:solidFill>
                  <a:schemeClr val="bg2">
                    <a:lumMod val="50000"/>
                  </a:schemeClr>
                </a:solidFill>
                <a:latin typeface="Bookman Old Style" panose="02050604050505020204" pitchFamily="18" charset="0"/>
              </a:rPr>
              <a:t>02</a:t>
            </a:r>
          </a:p>
        </p:txBody>
      </p:sp>
      <p:sp>
        <p:nvSpPr>
          <p:cNvPr id="8" name="CasellaDiTesto 7">
            <a:extLst>
              <a:ext uri="{FF2B5EF4-FFF2-40B4-BE49-F238E27FC236}">
                <a16:creationId xmlns:a16="http://schemas.microsoft.com/office/drawing/2014/main" id="{D27721BD-ED8B-4898-8B02-D921CC28D2A1}"/>
              </a:ext>
            </a:extLst>
          </p:cNvPr>
          <p:cNvSpPr txBox="1"/>
          <p:nvPr/>
        </p:nvSpPr>
        <p:spPr>
          <a:xfrm>
            <a:off x="6818460" y="1380052"/>
            <a:ext cx="974785" cy="861774"/>
          </a:xfrm>
          <a:prstGeom prst="rect">
            <a:avLst/>
          </a:prstGeom>
          <a:noFill/>
        </p:spPr>
        <p:txBody>
          <a:bodyPr wrap="square" rtlCol="0">
            <a:spAutoFit/>
          </a:bodyPr>
          <a:lstStyle/>
          <a:p>
            <a:r>
              <a:rPr lang="it-IT" sz="5000" dirty="0">
                <a:solidFill>
                  <a:schemeClr val="bg2">
                    <a:lumMod val="50000"/>
                  </a:schemeClr>
                </a:solidFill>
                <a:latin typeface="Bookman Old Style" panose="02050604050505020204" pitchFamily="18" charset="0"/>
              </a:rPr>
              <a:t>03</a:t>
            </a:r>
          </a:p>
        </p:txBody>
      </p:sp>
      <p:sp>
        <p:nvSpPr>
          <p:cNvPr id="12" name="Rettangolo 11">
            <a:extLst>
              <a:ext uri="{FF2B5EF4-FFF2-40B4-BE49-F238E27FC236}">
                <a16:creationId xmlns:a16="http://schemas.microsoft.com/office/drawing/2014/main" id="{C0B25467-25CE-4757-AA6B-D0F7300BC1B0}"/>
              </a:ext>
            </a:extLst>
          </p:cNvPr>
          <p:cNvSpPr/>
          <p:nvPr/>
        </p:nvSpPr>
        <p:spPr>
          <a:xfrm>
            <a:off x="-451449" y="4147867"/>
            <a:ext cx="10032521" cy="6469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75FCA294-286A-4151-94E2-4802DBF70159}"/>
              </a:ext>
            </a:extLst>
          </p:cNvPr>
          <p:cNvSpPr txBox="1"/>
          <p:nvPr/>
        </p:nvSpPr>
        <p:spPr>
          <a:xfrm>
            <a:off x="8914551" y="1380052"/>
            <a:ext cx="974785" cy="861774"/>
          </a:xfrm>
          <a:prstGeom prst="rect">
            <a:avLst/>
          </a:prstGeom>
          <a:noFill/>
        </p:spPr>
        <p:txBody>
          <a:bodyPr wrap="square" rtlCol="0">
            <a:spAutoFit/>
          </a:bodyPr>
          <a:lstStyle/>
          <a:p>
            <a:r>
              <a:rPr lang="it-IT" sz="5000" dirty="0">
                <a:solidFill>
                  <a:schemeClr val="bg2">
                    <a:lumMod val="50000"/>
                  </a:schemeClr>
                </a:solidFill>
                <a:latin typeface="Bookman Old Style" panose="02050604050505020204" pitchFamily="18" charset="0"/>
              </a:rPr>
              <a:t>04</a:t>
            </a:r>
          </a:p>
        </p:txBody>
      </p:sp>
      <p:sp>
        <p:nvSpPr>
          <p:cNvPr id="14" name="CasellaDiTesto 13">
            <a:extLst>
              <a:ext uri="{FF2B5EF4-FFF2-40B4-BE49-F238E27FC236}">
                <a16:creationId xmlns:a16="http://schemas.microsoft.com/office/drawing/2014/main" id="{3981A25D-74BA-4A6C-B8FA-22BBB7466F62}"/>
              </a:ext>
            </a:extLst>
          </p:cNvPr>
          <p:cNvSpPr txBox="1"/>
          <p:nvPr/>
        </p:nvSpPr>
        <p:spPr>
          <a:xfrm>
            <a:off x="10857940" y="1382774"/>
            <a:ext cx="974785" cy="861774"/>
          </a:xfrm>
          <a:prstGeom prst="rect">
            <a:avLst/>
          </a:prstGeom>
          <a:noFill/>
        </p:spPr>
        <p:txBody>
          <a:bodyPr wrap="square" rtlCol="0">
            <a:spAutoFit/>
          </a:bodyPr>
          <a:lstStyle/>
          <a:p>
            <a:r>
              <a:rPr lang="it-IT" sz="5000" dirty="0">
                <a:solidFill>
                  <a:schemeClr val="bg2">
                    <a:lumMod val="50000"/>
                  </a:schemeClr>
                </a:solidFill>
                <a:latin typeface="Bookman Old Style" panose="02050604050505020204" pitchFamily="18" charset="0"/>
              </a:rPr>
              <a:t>05</a:t>
            </a:r>
          </a:p>
        </p:txBody>
      </p:sp>
      <p:sp>
        <p:nvSpPr>
          <p:cNvPr id="15" name="CasellaDiTesto 14">
            <a:extLst>
              <a:ext uri="{FF2B5EF4-FFF2-40B4-BE49-F238E27FC236}">
                <a16:creationId xmlns:a16="http://schemas.microsoft.com/office/drawing/2014/main" id="{3498BCD8-13BE-42FF-9E99-E5B2A6721CB2}"/>
              </a:ext>
            </a:extLst>
          </p:cNvPr>
          <p:cNvSpPr txBox="1"/>
          <p:nvPr/>
        </p:nvSpPr>
        <p:spPr>
          <a:xfrm>
            <a:off x="380374" y="4346662"/>
            <a:ext cx="974785" cy="861774"/>
          </a:xfrm>
          <a:prstGeom prst="rect">
            <a:avLst/>
          </a:prstGeom>
          <a:noFill/>
        </p:spPr>
        <p:txBody>
          <a:bodyPr wrap="square" rtlCol="0">
            <a:spAutoFit/>
          </a:bodyPr>
          <a:lstStyle/>
          <a:p>
            <a:r>
              <a:rPr lang="it-IT" sz="5000" dirty="0">
                <a:solidFill>
                  <a:schemeClr val="bg2">
                    <a:lumMod val="50000"/>
                  </a:schemeClr>
                </a:solidFill>
                <a:latin typeface="Bookman Old Style" panose="02050604050505020204" pitchFamily="18" charset="0"/>
              </a:rPr>
              <a:t>06</a:t>
            </a:r>
          </a:p>
        </p:txBody>
      </p:sp>
      <p:sp>
        <p:nvSpPr>
          <p:cNvPr id="16" name="CasellaDiTesto 15">
            <a:extLst>
              <a:ext uri="{FF2B5EF4-FFF2-40B4-BE49-F238E27FC236}">
                <a16:creationId xmlns:a16="http://schemas.microsoft.com/office/drawing/2014/main" id="{A2C8F3B9-74AD-4724-9EE6-4C69BC81A258}"/>
              </a:ext>
            </a:extLst>
          </p:cNvPr>
          <p:cNvSpPr txBox="1"/>
          <p:nvPr/>
        </p:nvSpPr>
        <p:spPr>
          <a:xfrm>
            <a:off x="310550" y="270717"/>
            <a:ext cx="2424023" cy="861774"/>
          </a:xfrm>
          <a:prstGeom prst="rect">
            <a:avLst/>
          </a:prstGeom>
          <a:noFill/>
        </p:spPr>
        <p:txBody>
          <a:bodyPr wrap="square" rtlCol="0">
            <a:spAutoFit/>
          </a:bodyPr>
          <a:lstStyle/>
          <a:p>
            <a:r>
              <a:rPr lang="it-IT" sz="2500" b="1" dirty="0">
                <a:solidFill>
                  <a:schemeClr val="tx1">
                    <a:lumMod val="65000"/>
                    <a:lumOff val="35000"/>
                  </a:schemeClr>
                </a:solidFill>
                <a:latin typeface="Bookman Old Style" panose="02050604050505020204" pitchFamily="18" charset="0"/>
              </a:rPr>
              <a:t>Argomenti</a:t>
            </a:r>
          </a:p>
          <a:p>
            <a:r>
              <a:rPr lang="it-IT" sz="2500" b="1" dirty="0">
                <a:solidFill>
                  <a:schemeClr val="tx1">
                    <a:lumMod val="65000"/>
                    <a:lumOff val="35000"/>
                  </a:schemeClr>
                </a:solidFill>
                <a:latin typeface="Bookman Old Style" panose="02050604050505020204" pitchFamily="18" charset="0"/>
              </a:rPr>
              <a:t> </a:t>
            </a:r>
          </a:p>
        </p:txBody>
      </p:sp>
      <p:sp>
        <p:nvSpPr>
          <p:cNvPr id="17" name="CasellaDiTesto 16">
            <a:extLst>
              <a:ext uri="{FF2B5EF4-FFF2-40B4-BE49-F238E27FC236}">
                <a16:creationId xmlns:a16="http://schemas.microsoft.com/office/drawing/2014/main" id="{CA081B7F-9CB6-476C-99C7-17EE29C81FC1}"/>
              </a:ext>
            </a:extLst>
          </p:cNvPr>
          <p:cNvSpPr txBox="1"/>
          <p:nvPr/>
        </p:nvSpPr>
        <p:spPr>
          <a:xfrm>
            <a:off x="4211128" y="2253457"/>
            <a:ext cx="1682151" cy="369332"/>
          </a:xfrm>
          <a:prstGeom prst="rect">
            <a:avLst/>
          </a:prstGeom>
          <a:noFill/>
        </p:spPr>
        <p:txBody>
          <a:bodyPr wrap="square" rtlCol="0">
            <a:spAutoFit/>
          </a:bodyPr>
          <a:lstStyle/>
          <a:p>
            <a:pPr algn="r"/>
            <a:r>
              <a:rPr lang="it-IT" dirty="0">
                <a:solidFill>
                  <a:schemeClr val="tx1">
                    <a:lumMod val="65000"/>
                    <a:lumOff val="35000"/>
                  </a:schemeClr>
                </a:solidFill>
                <a:latin typeface="Bookman Old Style" panose="02050604050505020204" pitchFamily="18" charset="0"/>
              </a:rPr>
              <a:t>Le fonti</a:t>
            </a:r>
          </a:p>
        </p:txBody>
      </p:sp>
      <p:sp>
        <p:nvSpPr>
          <p:cNvPr id="22" name="CasellaDiTesto 21">
            <a:extLst>
              <a:ext uri="{FF2B5EF4-FFF2-40B4-BE49-F238E27FC236}">
                <a16:creationId xmlns:a16="http://schemas.microsoft.com/office/drawing/2014/main" id="{43C58E4F-6EDA-4226-BB08-C0142DB17B0C}"/>
              </a:ext>
            </a:extLst>
          </p:cNvPr>
          <p:cNvSpPr txBox="1"/>
          <p:nvPr/>
        </p:nvSpPr>
        <p:spPr>
          <a:xfrm>
            <a:off x="6136696" y="2264084"/>
            <a:ext cx="1682151" cy="646331"/>
          </a:xfrm>
          <a:prstGeom prst="rect">
            <a:avLst/>
          </a:prstGeom>
          <a:noFill/>
        </p:spPr>
        <p:txBody>
          <a:bodyPr wrap="square" rtlCol="0">
            <a:spAutoFit/>
          </a:bodyPr>
          <a:lstStyle/>
          <a:p>
            <a:pPr algn="r"/>
            <a:r>
              <a:rPr lang="it-IT" dirty="0">
                <a:solidFill>
                  <a:schemeClr val="tx1">
                    <a:lumMod val="65000"/>
                    <a:lumOff val="35000"/>
                  </a:schemeClr>
                </a:solidFill>
                <a:latin typeface="Bookman Old Style" panose="02050604050505020204" pitchFamily="18" charset="0"/>
              </a:rPr>
              <a:t>L’ambito oggettivo</a:t>
            </a:r>
          </a:p>
        </p:txBody>
      </p:sp>
      <p:sp>
        <p:nvSpPr>
          <p:cNvPr id="23" name="CasellaDiTesto 22">
            <a:extLst>
              <a:ext uri="{FF2B5EF4-FFF2-40B4-BE49-F238E27FC236}">
                <a16:creationId xmlns:a16="http://schemas.microsoft.com/office/drawing/2014/main" id="{135531EE-5EF8-4FE8-B535-16D36F3E7797}"/>
              </a:ext>
            </a:extLst>
          </p:cNvPr>
          <p:cNvSpPr txBox="1"/>
          <p:nvPr/>
        </p:nvSpPr>
        <p:spPr>
          <a:xfrm>
            <a:off x="2363637" y="2264084"/>
            <a:ext cx="1682151" cy="369332"/>
          </a:xfrm>
          <a:prstGeom prst="rect">
            <a:avLst/>
          </a:prstGeom>
          <a:noFill/>
        </p:spPr>
        <p:txBody>
          <a:bodyPr wrap="square" rtlCol="0">
            <a:spAutoFit/>
          </a:bodyPr>
          <a:lstStyle/>
          <a:p>
            <a:pPr algn="r"/>
            <a:r>
              <a:rPr lang="it-IT" dirty="0">
                <a:solidFill>
                  <a:schemeClr val="tx1">
                    <a:lumMod val="65000"/>
                    <a:lumOff val="35000"/>
                  </a:schemeClr>
                </a:solidFill>
                <a:latin typeface="Bookman Old Style" panose="02050604050505020204" pitchFamily="18" charset="0"/>
              </a:rPr>
              <a:t>Introduzione</a:t>
            </a:r>
          </a:p>
        </p:txBody>
      </p:sp>
      <p:sp>
        <p:nvSpPr>
          <p:cNvPr id="24" name="CasellaDiTesto 23">
            <a:extLst>
              <a:ext uri="{FF2B5EF4-FFF2-40B4-BE49-F238E27FC236}">
                <a16:creationId xmlns:a16="http://schemas.microsoft.com/office/drawing/2014/main" id="{793D3797-59BE-4E50-9F86-95FC9D675BAA}"/>
              </a:ext>
            </a:extLst>
          </p:cNvPr>
          <p:cNvSpPr txBox="1"/>
          <p:nvPr/>
        </p:nvSpPr>
        <p:spPr>
          <a:xfrm>
            <a:off x="8062264" y="2241826"/>
            <a:ext cx="1827072" cy="646331"/>
          </a:xfrm>
          <a:prstGeom prst="rect">
            <a:avLst/>
          </a:prstGeom>
          <a:noFill/>
        </p:spPr>
        <p:txBody>
          <a:bodyPr wrap="square" rtlCol="0">
            <a:spAutoFit/>
          </a:bodyPr>
          <a:lstStyle/>
          <a:p>
            <a:pPr algn="r"/>
            <a:r>
              <a:rPr lang="it-IT" dirty="0">
                <a:solidFill>
                  <a:schemeClr val="tx1">
                    <a:lumMod val="65000"/>
                    <a:lumOff val="35000"/>
                  </a:schemeClr>
                </a:solidFill>
                <a:latin typeface="Bookman Old Style" panose="02050604050505020204" pitchFamily="18" charset="0"/>
              </a:rPr>
              <a:t>L’ambito soggettivo</a:t>
            </a:r>
          </a:p>
        </p:txBody>
      </p:sp>
      <p:sp>
        <p:nvSpPr>
          <p:cNvPr id="26" name="CasellaDiTesto 25">
            <a:extLst>
              <a:ext uri="{FF2B5EF4-FFF2-40B4-BE49-F238E27FC236}">
                <a16:creationId xmlns:a16="http://schemas.microsoft.com/office/drawing/2014/main" id="{B1F11C22-2AC3-4F8D-9578-743588C4FABD}"/>
              </a:ext>
            </a:extLst>
          </p:cNvPr>
          <p:cNvSpPr txBox="1"/>
          <p:nvPr/>
        </p:nvSpPr>
        <p:spPr>
          <a:xfrm>
            <a:off x="-328431" y="5199454"/>
            <a:ext cx="1783976" cy="646331"/>
          </a:xfrm>
          <a:prstGeom prst="rect">
            <a:avLst/>
          </a:prstGeom>
          <a:noFill/>
        </p:spPr>
        <p:txBody>
          <a:bodyPr wrap="square" rtlCol="0">
            <a:spAutoFit/>
          </a:bodyPr>
          <a:lstStyle/>
          <a:p>
            <a:pPr algn="r"/>
            <a:r>
              <a:rPr lang="it-IT" dirty="0">
                <a:solidFill>
                  <a:schemeClr val="tx1">
                    <a:lumMod val="65000"/>
                    <a:lumOff val="35000"/>
                  </a:schemeClr>
                </a:solidFill>
                <a:latin typeface="Bookman Old Style" panose="02050604050505020204" pitchFamily="18" charset="0"/>
              </a:rPr>
              <a:t>Le fasi degli affidamenti</a:t>
            </a:r>
          </a:p>
        </p:txBody>
      </p:sp>
      <p:sp>
        <p:nvSpPr>
          <p:cNvPr id="27" name="CasellaDiTesto 26">
            <a:extLst>
              <a:ext uri="{FF2B5EF4-FFF2-40B4-BE49-F238E27FC236}">
                <a16:creationId xmlns:a16="http://schemas.microsoft.com/office/drawing/2014/main" id="{C7801F09-CB6C-4E50-9303-0650E0D709DE}"/>
              </a:ext>
            </a:extLst>
          </p:cNvPr>
          <p:cNvSpPr txBox="1"/>
          <p:nvPr/>
        </p:nvSpPr>
        <p:spPr>
          <a:xfrm>
            <a:off x="2406142" y="4337680"/>
            <a:ext cx="974785" cy="861774"/>
          </a:xfrm>
          <a:prstGeom prst="rect">
            <a:avLst/>
          </a:prstGeom>
          <a:noFill/>
        </p:spPr>
        <p:txBody>
          <a:bodyPr wrap="square" rtlCol="0">
            <a:spAutoFit/>
          </a:bodyPr>
          <a:lstStyle/>
          <a:p>
            <a:r>
              <a:rPr lang="it-IT" sz="5000" dirty="0">
                <a:solidFill>
                  <a:schemeClr val="bg2">
                    <a:lumMod val="50000"/>
                  </a:schemeClr>
                </a:solidFill>
                <a:latin typeface="Bookman Old Style" panose="02050604050505020204" pitchFamily="18" charset="0"/>
              </a:rPr>
              <a:t>07</a:t>
            </a:r>
          </a:p>
        </p:txBody>
      </p:sp>
      <p:sp>
        <p:nvSpPr>
          <p:cNvPr id="28" name="CasellaDiTesto 27">
            <a:extLst>
              <a:ext uri="{FF2B5EF4-FFF2-40B4-BE49-F238E27FC236}">
                <a16:creationId xmlns:a16="http://schemas.microsoft.com/office/drawing/2014/main" id="{D2994C3D-B843-40F7-9DCE-8FA1B40D3710}"/>
              </a:ext>
            </a:extLst>
          </p:cNvPr>
          <p:cNvSpPr txBox="1"/>
          <p:nvPr/>
        </p:nvSpPr>
        <p:spPr>
          <a:xfrm>
            <a:off x="1595513" y="5190472"/>
            <a:ext cx="1783975" cy="369332"/>
          </a:xfrm>
          <a:prstGeom prst="rect">
            <a:avLst/>
          </a:prstGeom>
          <a:noFill/>
        </p:spPr>
        <p:txBody>
          <a:bodyPr wrap="square" rtlCol="0">
            <a:spAutoFit/>
          </a:bodyPr>
          <a:lstStyle/>
          <a:p>
            <a:pPr algn="r"/>
            <a:r>
              <a:rPr lang="it-IT" dirty="0">
                <a:solidFill>
                  <a:schemeClr val="tx1">
                    <a:lumMod val="65000"/>
                    <a:lumOff val="35000"/>
                  </a:schemeClr>
                </a:solidFill>
                <a:latin typeface="Bookman Old Style" panose="02050604050505020204" pitchFamily="18" charset="0"/>
              </a:rPr>
              <a:t>I requisiti</a:t>
            </a:r>
          </a:p>
        </p:txBody>
      </p:sp>
      <p:sp>
        <p:nvSpPr>
          <p:cNvPr id="29" name="CasellaDiTesto 28">
            <a:extLst>
              <a:ext uri="{FF2B5EF4-FFF2-40B4-BE49-F238E27FC236}">
                <a16:creationId xmlns:a16="http://schemas.microsoft.com/office/drawing/2014/main" id="{FADC0873-BE57-4030-A7DE-733F8657AC44}"/>
              </a:ext>
            </a:extLst>
          </p:cNvPr>
          <p:cNvSpPr txBox="1"/>
          <p:nvPr/>
        </p:nvSpPr>
        <p:spPr>
          <a:xfrm>
            <a:off x="4591502" y="4346662"/>
            <a:ext cx="974785" cy="861774"/>
          </a:xfrm>
          <a:prstGeom prst="rect">
            <a:avLst/>
          </a:prstGeom>
          <a:noFill/>
        </p:spPr>
        <p:txBody>
          <a:bodyPr wrap="square" rtlCol="0">
            <a:spAutoFit/>
          </a:bodyPr>
          <a:lstStyle/>
          <a:p>
            <a:r>
              <a:rPr lang="it-IT" sz="5000" dirty="0">
                <a:solidFill>
                  <a:schemeClr val="bg2">
                    <a:lumMod val="50000"/>
                  </a:schemeClr>
                </a:solidFill>
                <a:latin typeface="Bookman Old Style" panose="02050604050505020204" pitchFamily="18" charset="0"/>
              </a:rPr>
              <a:t>08</a:t>
            </a:r>
          </a:p>
        </p:txBody>
      </p:sp>
      <p:sp>
        <p:nvSpPr>
          <p:cNvPr id="30" name="CasellaDiTesto 29">
            <a:extLst>
              <a:ext uri="{FF2B5EF4-FFF2-40B4-BE49-F238E27FC236}">
                <a16:creationId xmlns:a16="http://schemas.microsoft.com/office/drawing/2014/main" id="{C579C69D-B23D-47B3-8950-23BACB30E137}"/>
              </a:ext>
            </a:extLst>
          </p:cNvPr>
          <p:cNvSpPr txBox="1"/>
          <p:nvPr/>
        </p:nvSpPr>
        <p:spPr>
          <a:xfrm>
            <a:off x="3619843" y="5199454"/>
            <a:ext cx="1945006" cy="923330"/>
          </a:xfrm>
          <a:prstGeom prst="rect">
            <a:avLst/>
          </a:prstGeom>
          <a:noFill/>
        </p:spPr>
        <p:txBody>
          <a:bodyPr wrap="square" rtlCol="0">
            <a:spAutoFit/>
          </a:bodyPr>
          <a:lstStyle/>
          <a:p>
            <a:pPr algn="r"/>
            <a:r>
              <a:rPr lang="it-IT" dirty="0">
                <a:solidFill>
                  <a:schemeClr val="tx1">
                    <a:lumMod val="65000"/>
                    <a:lumOff val="35000"/>
                  </a:schemeClr>
                </a:solidFill>
                <a:latin typeface="Bookman Old Style" panose="02050604050505020204" pitchFamily="18" charset="0"/>
              </a:rPr>
              <a:t>I criteri di aggiudicazione</a:t>
            </a:r>
          </a:p>
          <a:p>
            <a:pPr algn="r"/>
            <a:endParaRPr lang="it-IT" dirty="0">
              <a:solidFill>
                <a:schemeClr val="tx1">
                  <a:lumMod val="65000"/>
                  <a:lumOff val="35000"/>
                </a:schemeClr>
              </a:solidFill>
              <a:latin typeface="Bookman Old Style" panose="02050604050505020204" pitchFamily="18" charset="0"/>
            </a:endParaRPr>
          </a:p>
        </p:txBody>
      </p:sp>
      <p:sp>
        <p:nvSpPr>
          <p:cNvPr id="33" name="CasellaDiTesto 32">
            <a:extLst>
              <a:ext uri="{FF2B5EF4-FFF2-40B4-BE49-F238E27FC236}">
                <a16:creationId xmlns:a16="http://schemas.microsoft.com/office/drawing/2014/main" id="{2036867F-800C-47D4-A748-EBCB3ACD4281}"/>
              </a:ext>
            </a:extLst>
          </p:cNvPr>
          <p:cNvSpPr txBox="1"/>
          <p:nvPr/>
        </p:nvSpPr>
        <p:spPr>
          <a:xfrm>
            <a:off x="7793964" y="5190472"/>
            <a:ext cx="1682151" cy="646331"/>
          </a:xfrm>
          <a:prstGeom prst="rect">
            <a:avLst/>
          </a:prstGeom>
          <a:noFill/>
        </p:spPr>
        <p:txBody>
          <a:bodyPr wrap="square" rtlCol="0">
            <a:spAutoFit/>
          </a:bodyPr>
          <a:lstStyle/>
          <a:p>
            <a:pPr algn="r"/>
            <a:endParaRPr lang="it-IT" dirty="0">
              <a:solidFill>
                <a:schemeClr val="tx1">
                  <a:lumMod val="65000"/>
                  <a:lumOff val="35000"/>
                </a:schemeClr>
              </a:solidFill>
              <a:latin typeface="Bookman Old Style" panose="02050604050505020204" pitchFamily="18" charset="0"/>
            </a:endParaRPr>
          </a:p>
          <a:p>
            <a:pPr algn="r"/>
            <a:endParaRPr lang="it-IT" dirty="0">
              <a:solidFill>
                <a:schemeClr val="tx1">
                  <a:lumMod val="65000"/>
                  <a:lumOff val="35000"/>
                </a:schemeClr>
              </a:solidFill>
              <a:latin typeface="Bookman Old Style" panose="02050604050505020204" pitchFamily="18" charset="0"/>
            </a:endParaRPr>
          </a:p>
        </p:txBody>
      </p:sp>
      <p:sp>
        <p:nvSpPr>
          <p:cNvPr id="21" name="CasellaDiTesto 20">
            <a:extLst>
              <a:ext uri="{FF2B5EF4-FFF2-40B4-BE49-F238E27FC236}">
                <a16:creationId xmlns:a16="http://schemas.microsoft.com/office/drawing/2014/main" id="{35718BFF-40A3-4BC5-AC44-FE1BF2F09C30}"/>
              </a:ext>
            </a:extLst>
          </p:cNvPr>
          <p:cNvSpPr txBox="1"/>
          <p:nvPr/>
        </p:nvSpPr>
        <p:spPr>
          <a:xfrm>
            <a:off x="10005653" y="2228671"/>
            <a:ext cx="1827072" cy="923330"/>
          </a:xfrm>
          <a:prstGeom prst="rect">
            <a:avLst/>
          </a:prstGeom>
          <a:noFill/>
        </p:spPr>
        <p:txBody>
          <a:bodyPr wrap="square" rtlCol="0">
            <a:spAutoFit/>
          </a:bodyPr>
          <a:lstStyle/>
          <a:p>
            <a:pPr algn="r"/>
            <a:r>
              <a:rPr lang="it-IT" dirty="0">
                <a:solidFill>
                  <a:schemeClr val="tx1">
                    <a:lumMod val="65000"/>
                    <a:lumOff val="35000"/>
                  </a:schemeClr>
                </a:solidFill>
                <a:latin typeface="Bookman Old Style" panose="02050604050505020204" pitchFamily="18" charset="0"/>
              </a:rPr>
              <a:t>I principi degli affidamenti</a:t>
            </a:r>
          </a:p>
          <a:p>
            <a:pPr algn="r"/>
            <a:endParaRPr lang="it-IT" dirty="0">
              <a:solidFill>
                <a:schemeClr val="tx1">
                  <a:lumMod val="65000"/>
                  <a:lumOff val="35000"/>
                </a:schemeClr>
              </a:solidFill>
              <a:latin typeface="Bookman Old Style" panose="02050604050505020204" pitchFamily="18" charset="0"/>
            </a:endParaRPr>
          </a:p>
        </p:txBody>
      </p:sp>
      <p:sp>
        <p:nvSpPr>
          <p:cNvPr id="25" name="CasellaDiTesto 24">
            <a:extLst>
              <a:ext uri="{FF2B5EF4-FFF2-40B4-BE49-F238E27FC236}">
                <a16:creationId xmlns:a16="http://schemas.microsoft.com/office/drawing/2014/main" id="{2F41AA93-3A53-4C6D-9329-122723076FE9}"/>
              </a:ext>
            </a:extLst>
          </p:cNvPr>
          <p:cNvSpPr txBox="1"/>
          <p:nvPr/>
        </p:nvSpPr>
        <p:spPr>
          <a:xfrm>
            <a:off x="6759048" y="4328698"/>
            <a:ext cx="974785" cy="861774"/>
          </a:xfrm>
          <a:prstGeom prst="rect">
            <a:avLst/>
          </a:prstGeom>
          <a:noFill/>
        </p:spPr>
        <p:txBody>
          <a:bodyPr wrap="square" rtlCol="0">
            <a:spAutoFit/>
          </a:bodyPr>
          <a:lstStyle/>
          <a:p>
            <a:r>
              <a:rPr lang="it-IT" sz="5000" dirty="0">
                <a:solidFill>
                  <a:schemeClr val="bg2">
                    <a:lumMod val="50000"/>
                  </a:schemeClr>
                </a:solidFill>
                <a:latin typeface="Bookman Old Style" panose="02050604050505020204" pitchFamily="18" charset="0"/>
              </a:rPr>
              <a:t>09</a:t>
            </a:r>
          </a:p>
        </p:txBody>
      </p:sp>
      <p:sp>
        <p:nvSpPr>
          <p:cNvPr id="32" name="CasellaDiTesto 31">
            <a:extLst>
              <a:ext uri="{FF2B5EF4-FFF2-40B4-BE49-F238E27FC236}">
                <a16:creationId xmlns:a16="http://schemas.microsoft.com/office/drawing/2014/main" id="{B7A08293-0761-471B-B614-405B5CFBDF30}"/>
              </a:ext>
            </a:extLst>
          </p:cNvPr>
          <p:cNvSpPr txBox="1"/>
          <p:nvPr/>
        </p:nvSpPr>
        <p:spPr>
          <a:xfrm>
            <a:off x="5803765" y="5190472"/>
            <a:ext cx="1847239" cy="1477328"/>
          </a:xfrm>
          <a:prstGeom prst="rect">
            <a:avLst/>
          </a:prstGeom>
          <a:noFill/>
        </p:spPr>
        <p:txBody>
          <a:bodyPr wrap="square" rtlCol="0">
            <a:spAutoFit/>
          </a:bodyPr>
          <a:lstStyle/>
          <a:p>
            <a:pPr algn="r"/>
            <a:r>
              <a:rPr lang="it-IT" dirty="0">
                <a:solidFill>
                  <a:schemeClr val="tx1">
                    <a:lumMod val="65000"/>
                    <a:lumOff val="35000"/>
                  </a:schemeClr>
                </a:solidFill>
                <a:latin typeface="Bookman Old Style" panose="02050604050505020204" pitchFamily="18" charset="0"/>
              </a:rPr>
              <a:t>La conclusione del procedimento</a:t>
            </a:r>
          </a:p>
          <a:p>
            <a:pPr algn="r"/>
            <a:endParaRPr lang="it-IT" dirty="0">
              <a:solidFill>
                <a:schemeClr val="tx1">
                  <a:lumMod val="65000"/>
                  <a:lumOff val="35000"/>
                </a:schemeClr>
              </a:solidFill>
              <a:latin typeface="Bookman Old Style" panose="02050604050505020204" pitchFamily="18" charset="0"/>
            </a:endParaRPr>
          </a:p>
        </p:txBody>
      </p:sp>
      <p:sp>
        <p:nvSpPr>
          <p:cNvPr id="31" name="CasellaDiTesto 30">
            <a:extLst>
              <a:ext uri="{FF2B5EF4-FFF2-40B4-BE49-F238E27FC236}">
                <a16:creationId xmlns:a16="http://schemas.microsoft.com/office/drawing/2014/main" id="{A22CCBC4-ED7D-4E4F-A8C1-78F25A4A5ACA}"/>
              </a:ext>
            </a:extLst>
          </p:cNvPr>
          <p:cNvSpPr txBox="1"/>
          <p:nvPr/>
        </p:nvSpPr>
        <p:spPr>
          <a:xfrm>
            <a:off x="8711548" y="4321066"/>
            <a:ext cx="974785" cy="861774"/>
          </a:xfrm>
          <a:prstGeom prst="rect">
            <a:avLst/>
          </a:prstGeom>
          <a:noFill/>
        </p:spPr>
        <p:txBody>
          <a:bodyPr wrap="square" rtlCol="0">
            <a:spAutoFit/>
          </a:bodyPr>
          <a:lstStyle/>
          <a:p>
            <a:r>
              <a:rPr lang="it-IT" sz="5000" dirty="0">
                <a:solidFill>
                  <a:schemeClr val="bg2">
                    <a:lumMod val="50000"/>
                  </a:schemeClr>
                </a:solidFill>
                <a:latin typeface="Bookman Old Style" panose="02050604050505020204" pitchFamily="18" charset="0"/>
              </a:rPr>
              <a:t>10</a:t>
            </a:r>
          </a:p>
        </p:txBody>
      </p:sp>
      <p:sp>
        <p:nvSpPr>
          <p:cNvPr id="34" name="CasellaDiTesto 33">
            <a:extLst>
              <a:ext uri="{FF2B5EF4-FFF2-40B4-BE49-F238E27FC236}">
                <a16:creationId xmlns:a16="http://schemas.microsoft.com/office/drawing/2014/main" id="{520DF9F5-8AF8-4554-8539-6F92D4DF5D5E}"/>
              </a:ext>
            </a:extLst>
          </p:cNvPr>
          <p:cNvSpPr txBox="1"/>
          <p:nvPr/>
        </p:nvSpPr>
        <p:spPr>
          <a:xfrm>
            <a:off x="7756265" y="5182840"/>
            <a:ext cx="1847239" cy="646331"/>
          </a:xfrm>
          <a:prstGeom prst="rect">
            <a:avLst/>
          </a:prstGeom>
          <a:noFill/>
        </p:spPr>
        <p:txBody>
          <a:bodyPr wrap="square" rtlCol="0">
            <a:spAutoFit/>
          </a:bodyPr>
          <a:lstStyle/>
          <a:p>
            <a:pPr algn="r"/>
            <a:r>
              <a:rPr lang="it-IT" dirty="0">
                <a:solidFill>
                  <a:schemeClr val="tx1">
                    <a:lumMod val="65000"/>
                    <a:lumOff val="35000"/>
                  </a:schemeClr>
                </a:solidFill>
                <a:latin typeface="Bookman Old Style" panose="02050604050505020204" pitchFamily="18" charset="0"/>
              </a:rPr>
              <a:t>La patologia</a:t>
            </a:r>
          </a:p>
          <a:p>
            <a:pPr algn="r"/>
            <a:endParaRPr lang="it-IT"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2441438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DAA25C6-40B8-4F37-8281-648145768240}"/>
              </a:ext>
            </a:extLst>
          </p:cNvPr>
          <p:cNvSpPr/>
          <p:nvPr/>
        </p:nvSpPr>
        <p:spPr>
          <a:xfrm>
            <a:off x="1524000" y="573742"/>
            <a:ext cx="8776447" cy="56246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49E40EAC-8A5C-483D-AB39-B820F4911BE4}"/>
              </a:ext>
            </a:extLst>
          </p:cNvPr>
          <p:cNvSpPr/>
          <p:nvPr/>
        </p:nvSpPr>
        <p:spPr>
          <a:xfrm>
            <a:off x="1524000" y="1287646"/>
            <a:ext cx="4204446" cy="262665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4CF40911-628A-41AD-8735-E6D168F284A7}"/>
              </a:ext>
            </a:extLst>
          </p:cNvPr>
          <p:cNvSpPr/>
          <p:nvPr/>
        </p:nvSpPr>
        <p:spPr>
          <a:xfrm>
            <a:off x="5997388" y="1326926"/>
            <a:ext cx="4303059" cy="2626658"/>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87689F64-7BAF-4A5B-B545-1CF61825953F}"/>
              </a:ext>
            </a:extLst>
          </p:cNvPr>
          <p:cNvSpPr txBox="1"/>
          <p:nvPr/>
        </p:nvSpPr>
        <p:spPr>
          <a:xfrm>
            <a:off x="1851211" y="659155"/>
            <a:ext cx="8095129" cy="477054"/>
          </a:xfrm>
          <a:prstGeom prst="rect">
            <a:avLst/>
          </a:prstGeom>
          <a:noFill/>
        </p:spPr>
        <p:txBody>
          <a:bodyPr wrap="square" rtlCol="0">
            <a:spAutoFit/>
          </a:bodyPr>
          <a:lstStyle/>
          <a:p>
            <a:pPr algn="ctr"/>
            <a:r>
              <a:rPr lang="it-IT" sz="2500" b="1" dirty="0">
                <a:solidFill>
                  <a:schemeClr val="tx1">
                    <a:lumMod val="65000"/>
                    <a:lumOff val="35000"/>
                  </a:schemeClr>
                </a:solidFill>
                <a:latin typeface="Bookman Old Style" panose="02050604050505020204" pitchFamily="18" charset="0"/>
              </a:rPr>
              <a:t>Il contratto</a:t>
            </a:r>
          </a:p>
        </p:txBody>
      </p:sp>
      <p:sp>
        <p:nvSpPr>
          <p:cNvPr id="7" name="CasellaDiTesto 6">
            <a:extLst>
              <a:ext uri="{FF2B5EF4-FFF2-40B4-BE49-F238E27FC236}">
                <a16:creationId xmlns:a16="http://schemas.microsoft.com/office/drawing/2014/main" id="{6EC55BF4-46E1-4DCB-A8F4-70552CD18540}"/>
              </a:ext>
            </a:extLst>
          </p:cNvPr>
          <p:cNvSpPr txBox="1"/>
          <p:nvPr/>
        </p:nvSpPr>
        <p:spPr>
          <a:xfrm>
            <a:off x="1685365" y="1480615"/>
            <a:ext cx="3657601" cy="2015936"/>
          </a:xfrm>
          <a:prstGeom prst="rect">
            <a:avLst/>
          </a:prstGeom>
          <a:noFill/>
        </p:spPr>
        <p:txBody>
          <a:bodyPr wrap="square" rtlCol="0">
            <a:spAutoFit/>
          </a:bodyPr>
          <a:lstStyle/>
          <a:p>
            <a:pPr algn="ctr"/>
            <a:r>
              <a:rPr lang="it-IT" sz="2500" b="1" dirty="0">
                <a:solidFill>
                  <a:schemeClr val="tx1">
                    <a:lumMod val="65000"/>
                    <a:lumOff val="35000"/>
                  </a:schemeClr>
                </a:solidFill>
                <a:latin typeface="Bookman Old Style" panose="02050604050505020204" pitchFamily="18" charset="0"/>
              </a:rPr>
              <a:t>Privato</a:t>
            </a:r>
          </a:p>
          <a:p>
            <a:pPr marL="342900" indent="-342900" algn="just">
              <a:buFont typeface="Wingdings" panose="05000000000000000000" pitchFamily="2" charset="2"/>
              <a:buChar char="§"/>
            </a:pPr>
            <a:r>
              <a:rPr lang="it-IT" sz="2500" dirty="0">
                <a:solidFill>
                  <a:schemeClr val="tx1">
                    <a:lumMod val="65000"/>
                    <a:lumOff val="35000"/>
                  </a:schemeClr>
                </a:solidFill>
                <a:latin typeface="Bookman Old Style" panose="02050604050505020204" pitchFamily="18" charset="0"/>
              </a:rPr>
              <a:t>Libertà di forma</a:t>
            </a:r>
          </a:p>
          <a:p>
            <a:pPr marL="342900" indent="-342900" algn="just">
              <a:buFont typeface="Wingdings" panose="05000000000000000000" pitchFamily="2" charset="2"/>
              <a:buChar char="§"/>
            </a:pPr>
            <a:r>
              <a:rPr lang="it-IT" sz="2500" dirty="0">
                <a:solidFill>
                  <a:schemeClr val="tx1">
                    <a:lumMod val="65000"/>
                    <a:lumOff val="35000"/>
                  </a:schemeClr>
                </a:solidFill>
                <a:latin typeface="Bookman Old Style" panose="02050604050505020204" pitchFamily="18" charset="0"/>
              </a:rPr>
              <a:t>Autonomia delle parti</a:t>
            </a:r>
          </a:p>
          <a:p>
            <a:pPr marL="342900" indent="-342900" algn="just">
              <a:buFont typeface="Wingdings" panose="05000000000000000000" pitchFamily="2" charset="2"/>
              <a:buChar char="§"/>
            </a:pPr>
            <a:r>
              <a:rPr lang="it-IT" sz="2500" dirty="0">
                <a:solidFill>
                  <a:schemeClr val="tx1">
                    <a:lumMod val="65000"/>
                    <a:lumOff val="35000"/>
                  </a:schemeClr>
                </a:solidFill>
                <a:latin typeface="Bookman Old Style" panose="02050604050505020204" pitchFamily="18" charset="0"/>
              </a:rPr>
              <a:t>Atipicità</a:t>
            </a:r>
          </a:p>
        </p:txBody>
      </p:sp>
      <p:sp>
        <p:nvSpPr>
          <p:cNvPr id="8" name="CasellaDiTesto 7">
            <a:extLst>
              <a:ext uri="{FF2B5EF4-FFF2-40B4-BE49-F238E27FC236}">
                <a16:creationId xmlns:a16="http://schemas.microsoft.com/office/drawing/2014/main" id="{06B42D40-0DA3-4751-AEDE-B95E3EE1F1A7}"/>
              </a:ext>
            </a:extLst>
          </p:cNvPr>
          <p:cNvSpPr txBox="1"/>
          <p:nvPr/>
        </p:nvSpPr>
        <p:spPr>
          <a:xfrm>
            <a:off x="6288739" y="1493851"/>
            <a:ext cx="3657601" cy="2015936"/>
          </a:xfrm>
          <a:prstGeom prst="rect">
            <a:avLst/>
          </a:prstGeom>
          <a:noFill/>
        </p:spPr>
        <p:txBody>
          <a:bodyPr wrap="square" rtlCol="0">
            <a:spAutoFit/>
          </a:bodyPr>
          <a:lstStyle/>
          <a:p>
            <a:pPr algn="ctr"/>
            <a:r>
              <a:rPr lang="it-IT" sz="2500" b="1" dirty="0">
                <a:solidFill>
                  <a:schemeClr val="bg1"/>
                </a:solidFill>
                <a:latin typeface="Bookman Old Style" panose="02050604050505020204" pitchFamily="18" charset="0"/>
              </a:rPr>
              <a:t>Pubblico</a:t>
            </a:r>
          </a:p>
          <a:p>
            <a:pPr marL="342900" indent="-342900" algn="just">
              <a:buFont typeface="Wingdings" panose="05000000000000000000" pitchFamily="2" charset="2"/>
              <a:buChar char="§"/>
            </a:pPr>
            <a:r>
              <a:rPr lang="it-IT" sz="2500" dirty="0">
                <a:solidFill>
                  <a:schemeClr val="bg1"/>
                </a:solidFill>
                <a:latin typeface="Bookman Old Style" panose="02050604050505020204" pitchFamily="18" charset="0"/>
              </a:rPr>
              <a:t>Forma scritta</a:t>
            </a:r>
          </a:p>
          <a:p>
            <a:pPr marL="342900" indent="-342900" algn="just">
              <a:buFont typeface="Wingdings" panose="05000000000000000000" pitchFamily="2" charset="2"/>
              <a:buChar char="§"/>
            </a:pPr>
            <a:r>
              <a:rPr lang="it-IT" sz="2500" dirty="0">
                <a:solidFill>
                  <a:schemeClr val="bg1"/>
                </a:solidFill>
                <a:latin typeface="Bookman Old Style" panose="02050604050505020204" pitchFamily="18" charset="0"/>
              </a:rPr>
              <a:t>Imparzialità, </a:t>
            </a:r>
            <a:r>
              <a:rPr lang="it-IT" sz="2500" i="1" dirty="0">
                <a:solidFill>
                  <a:schemeClr val="bg1"/>
                </a:solidFill>
                <a:latin typeface="Bookman Old Style" panose="02050604050505020204" pitchFamily="18" charset="0"/>
              </a:rPr>
              <a:t>par condicio</a:t>
            </a:r>
            <a:endParaRPr lang="it-IT" sz="2500" dirty="0">
              <a:solidFill>
                <a:schemeClr val="bg1"/>
              </a:solidFill>
              <a:latin typeface="Bookman Old Style" panose="02050604050505020204" pitchFamily="18" charset="0"/>
            </a:endParaRPr>
          </a:p>
          <a:p>
            <a:pPr marL="342900" indent="-342900" algn="just">
              <a:buFont typeface="Wingdings" panose="05000000000000000000" pitchFamily="2" charset="2"/>
              <a:buChar char="§"/>
            </a:pPr>
            <a:r>
              <a:rPr lang="it-IT" sz="2500" dirty="0">
                <a:solidFill>
                  <a:schemeClr val="bg1"/>
                </a:solidFill>
                <a:latin typeface="Bookman Old Style" panose="02050604050505020204" pitchFamily="18" charset="0"/>
              </a:rPr>
              <a:t>Tipicità delle forme</a:t>
            </a:r>
          </a:p>
        </p:txBody>
      </p:sp>
      <p:sp>
        <p:nvSpPr>
          <p:cNvPr id="9" name="Rettangolo 8">
            <a:extLst>
              <a:ext uri="{FF2B5EF4-FFF2-40B4-BE49-F238E27FC236}">
                <a16:creationId xmlns:a16="http://schemas.microsoft.com/office/drawing/2014/main" id="{836C7FB0-BAA4-47A2-8B87-0DEB91635A5A}"/>
              </a:ext>
            </a:extLst>
          </p:cNvPr>
          <p:cNvSpPr/>
          <p:nvPr/>
        </p:nvSpPr>
        <p:spPr>
          <a:xfrm>
            <a:off x="1524000" y="4144300"/>
            <a:ext cx="8776447" cy="2332699"/>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051A151A-2006-4682-BBEE-FFC4E51F9D25}"/>
              </a:ext>
            </a:extLst>
          </p:cNvPr>
          <p:cNvSpPr txBox="1"/>
          <p:nvPr/>
        </p:nvSpPr>
        <p:spPr>
          <a:xfrm>
            <a:off x="1685363" y="4183581"/>
            <a:ext cx="8426823" cy="2246769"/>
          </a:xfrm>
          <a:prstGeom prst="rect">
            <a:avLst/>
          </a:prstGeom>
          <a:noFill/>
        </p:spPr>
        <p:txBody>
          <a:bodyPr wrap="square" rtlCol="0">
            <a:spAutoFit/>
          </a:bodyPr>
          <a:lstStyle/>
          <a:p>
            <a:r>
              <a:rPr lang="it-IT" sz="1600" dirty="0">
                <a:solidFill>
                  <a:schemeClr val="tx1">
                    <a:lumMod val="65000"/>
                    <a:lumOff val="35000"/>
                  </a:schemeClr>
                </a:solidFill>
                <a:latin typeface="Bookman Old Style" panose="02050604050505020204" pitchFamily="18" charset="0"/>
              </a:rPr>
              <a:t>Art. 3, lett. ii), D.lgs. n. 50/2016</a:t>
            </a:r>
          </a:p>
          <a:p>
            <a:pPr algn="just"/>
            <a:r>
              <a:rPr lang="it-IT" sz="1200" i="1" dirty="0">
                <a:solidFill>
                  <a:schemeClr val="tx1">
                    <a:lumMod val="65000"/>
                    <a:lumOff val="35000"/>
                  </a:schemeClr>
                </a:solidFill>
                <a:latin typeface="Bookman Old Style" panose="02050604050505020204" pitchFamily="18" charset="0"/>
              </a:rPr>
              <a:t>«ii) «appalti pubblici», i contratti </a:t>
            </a:r>
            <a:r>
              <a:rPr lang="it-IT" sz="1200" b="1" i="1" dirty="0">
                <a:solidFill>
                  <a:schemeClr val="tx1">
                    <a:lumMod val="65000"/>
                    <a:lumOff val="35000"/>
                  </a:schemeClr>
                </a:solidFill>
                <a:latin typeface="Bookman Old Style" panose="02050604050505020204" pitchFamily="18" charset="0"/>
              </a:rPr>
              <a:t>a titolo oneroso</a:t>
            </a:r>
            <a:r>
              <a:rPr lang="it-IT" sz="1200" i="1" dirty="0">
                <a:solidFill>
                  <a:schemeClr val="tx1">
                    <a:lumMod val="65000"/>
                    <a:lumOff val="35000"/>
                  </a:schemeClr>
                </a:solidFill>
                <a:latin typeface="Bookman Old Style" panose="02050604050505020204" pitchFamily="18" charset="0"/>
              </a:rPr>
              <a:t>, stipulati </a:t>
            </a:r>
            <a:r>
              <a:rPr lang="it-IT" sz="1200" b="1" i="1" dirty="0">
                <a:solidFill>
                  <a:schemeClr val="tx1">
                    <a:lumMod val="65000"/>
                    <a:lumOff val="35000"/>
                  </a:schemeClr>
                </a:solidFill>
                <a:latin typeface="Bookman Old Style" panose="02050604050505020204" pitchFamily="18" charset="0"/>
              </a:rPr>
              <a:t>per iscritto </a:t>
            </a:r>
            <a:r>
              <a:rPr lang="it-IT" sz="1200" i="1" dirty="0">
                <a:solidFill>
                  <a:schemeClr val="tx1">
                    <a:lumMod val="65000"/>
                    <a:lumOff val="35000"/>
                  </a:schemeClr>
                </a:solidFill>
                <a:latin typeface="Bookman Old Style" panose="02050604050505020204" pitchFamily="18" charset="0"/>
              </a:rPr>
              <a:t>tra una o più stazioni appaltanti e uno o più operatori economici, aventi per oggetto l'esecuzione di lavori, la fornitura di prodotti e la prestazione di servizi</a:t>
            </a:r>
            <a:r>
              <a:rPr lang="it-IT" sz="1200" dirty="0">
                <a:solidFill>
                  <a:schemeClr val="tx1">
                    <a:lumMod val="65000"/>
                    <a:lumOff val="35000"/>
                  </a:schemeClr>
                </a:solidFill>
                <a:latin typeface="Bookman Old Style" panose="02050604050505020204" pitchFamily="18" charset="0"/>
              </a:rPr>
              <a:t>»</a:t>
            </a:r>
          </a:p>
          <a:p>
            <a:pPr algn="just"/>
            <a:r>
              <a:rPr lang="it-IT" sz="1600" dirty="0">
                <a:solidFill>
                  <a:schemeClr val="tx1">
                    <a:lumMod val="65000"/>
                    <a:lumOff val="35000"/>
                  </a:schemeClr>
                </a:solidFill>
                <a:latin typeface="Bookman Old Style" panose="02050604050505020204" pitchFamily="18" charset="0"/>
              </a:rPr>
              <a:t>Art. 32, comma 14, D.lgs. n. 50/2016</a:t>
            </a:r>
          </a:p>
          <a:p>
            <a:pPr algn="just"/>
            <a:r>
              <a:rPr lang="it-IT" sz="1200" i="1" dirty="0">
                <a:solidFill>
                  <a:schemeClr val="tx1">
                    <a:lumMod val="65000"/>
                    <a:lumOff val="35000"/>
                  </a:schemeClr>
                </a:solidFill>
                <a:latin typeface="Bookman Old Style" panose="02050604050505020204" pitchFamily="18" charset="0"/>
              </a:rPr>
              <a:t>14. Il contratto è stipulato, </a:t>
            </a:r>
            <a:r>
              <a:rPr lang="it-IT" sz="1200" b="1" i="1" dirty="0">
                <a:solidFill>
                  <a:schemeClr val="tx1">
                    <a:lumMod val="65000"/>
                    <a:lumOff val="35000"/>
                  </a:schemeClr>
                </a:solidFill>
                <a:latin typeface="Bookman Old Style" panose="02050604050505020204" pitchFamily="18" charset="0"/>
              </a:rPr>
              <a:t>a pena di nullità, con atto pubblico notarile informatico, </a:t>
            </a:r>
            <a:r>
              <a:rPr lang="it-IT" sz="1200" i="1" dirty="0">
                <a:solidFill>
                  <a:schemeClr val="tx1">
                    <a:lumMod val="65000"/>
                    <a:lumOff val="35000"/>
                  </a:schemeClr>
                </a:solidFill>
                <a:latin typeface="Bookman Old Style" panose="02050604050505020204" pitchFamily="18" charset="0"/>
              </a:rPr>
              <a:t>ovvero, in modalità elettronica secondo le norme vigenti per ciascuna stazione appaltante, </a:t>
            </a:r>
            <a:r>
              <a:rPr lang="it-IT" sz="1200" b="1" i="1" dirty="0">
                <a:solidFill>
                  <a:schemeClr val="tx1">
                    <a:lumMod val="65000"/>
                    <a:lumOff val="35000"/>
                  </a:schemeClr>
                </a:solidFill>
                <a:latin typeface="Bookman Old Style" panose="02050604050505020204" pitchFamily="18" charset="0"/>
              </a:rPr>
              <a:t>in forma pubblica amministrativa </a:t>
            </a:r>
            <a:r>
              <a:rPr lang="it-IT" sz="1200" i="1" dirty="0">
                <a:solidFill>
                  <a:schemeClr val="tx1">
                    <a:lumMod val="65000"/>
                    <a:lumOff val="35000"/>
                  </a:schemeClr>
                </a:solidFill>
                <a:latin typeface="Bookman Old Style" panose="02050604050505020204" pitchFamily="18" charset="0"/>
              </a:rPr>
              <a:t>a </a:t>
            </a:r>
            <a:r>
              <a:rPr lang="it-IT" sz="1200" b="1" i="1" dirty="0">
                <a:solidFill>
                  <a:schemeClr val="tx1">
                    <a:lumMod val="65000"/>
                    <a:lumOff val="35000"/>
                  </a:schemeClr>
                </a:solidFill>
                <a:latin typeface="Bookman Old Style" panose="02050604050505020204" pitchFamily="18" charset="0"/>
              </a:rPr>
              <a:t>cura dell'Ufficiale rogante </a:t>
            </a:r>
            <a:r>
              <a:rPr lang="it-IT" sz="1200" i="1" dirty="0">
                <a:solidFill>
                  <a:schemeClr val="tx1">
                    <a:lumMod val="65000"/>
                    <a:lumOff val="35000"/>
                  </a:schemeClr>
                </a:solidFill>
                <a:latin typeface="Bookman Old Style" panose="02050604050505020204" pitchFamily="18" charset="0"/>
              </a:rPr>
              <a:t>della stazione appaltante o mediante scrittura privata; in caso di procedura negoziata ovvero per gli affidamenti di importo non superiore a 40.000 euro mediante corrispondenza secondo l’uso del commercio consistente in un apposito scambio di lettere, anche tramite posta elettronica certificata o strumenti analoghi negli altri Stati membri.</a:t>
            </a:r>
          </a:p>
        </p:txBody>
      </p:sp>
    </p:spTree>
    <p:extLst>
      <p:ext uri="{BB962C8B-B14F-4D97-AF65-F5344CB8AC3E}">
        <p14:creationId xmlns:p14="http://schemas.microsoft.com/office/powerpoint/2010/main" val="2080342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08244" y="367046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497408" y="402414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497408" y="411709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605654" y="1112259"/>
            <a:ext cx="9232675" cy="2800767"/>
          </a:xfrm>
          <a:prstGeom prst="rect">
            <a:avLst/>
          </a:prstGeom>
          <a:noFill/>
        </p:spPr>
        <p:txBody>
          <a:bodyPr wrap="square" rtlCol="0">
            <a:spAutoFit/>
          </a:bodyPr>
          <a:lstStyle/>
          <a:p>
            <a:pPr algn="just"/>
            <a:r>
              <a:rPr lang="it-IT" sz="1600" i="1" dirty="0" err="1">
                <a:solidFill>
                  <a:schemeClr val="tx1">
                    <a:lumMod val="65000"/>
                    <a:lumOff val="35000"/>
                  </a:schemeClr>
                </a:solidFill>
                <a:latin typeface="Bookman Old Style" panose="02050604050505020204" pitchFamily="18" charset="0"/>
              </a:rPr>
              <a:t>dd</a:t>
            </a:r>
            <a:r>
              <a:rPr lang="it-IT" sz="1600" i="1" dirty="0">
                <a:solidFill>
                  <a:schemeClr val="tx1">
                    <a:lumMod val="65000"/>
                    <a:lumOff val="35000"/>
                  </a:schemeClr>
                </a:solidFill>
                <a:latin typeface="Bookman Old Style" panose="02050604050505020204" pitchFamily="18" charset="0"/>
              </a:rPr>
              <a:t>) «contratti» o «</a:t>
            </a:r>
            <a:r>
              <a:rPr lang="it-IT" sz="1600" b="1" i="1" dirty="0">
                <a:solidFill>
                  <a:schemeClr val="tx1">
                    <a:lumMod val="65000"/>
                    <a:lumOff val="35000"/>
                  </a:schemeClr>
                </a:solidFill>
                <a:latin typeface="Bookman Old Style" panose="02050604050505020204" pitchFamily="18" charset="0"/>
              </a:rPr>
              <a:t>contratti pubblici</a:t>
            </a:r>
            <a:r>
              <a:rPr lang="it-IT" sz="1600" i="1" dirty="0">
                <a:solidFill>
                  <a:schemeClr val="tx1">
                    <a:lumMod val="65000"/>
                    <a:lumOff val="35000"/>
                  </a:schemeClr>
                </a:solidFill>
                <a:latin typeface="Bookman Old Style" panose="02050604050505020204" pitchFamily="18" charset="0"/>
              </a:rPr>
              <a:t>», i contratti di appalto o di concessione aventi per oggetto l'acquisizione di servizi o di forniture, ovvero l'esecuzione di opere o lavori, posti in essere dalle stazioni appaltanti;</a:t>
            </a:r>
          </a:p>
          <a:p>
            <a:pPr algn="just"/>
            <a:r>
              <a:rPr lang="it-IT" sz="1600" i="1" dirty="0">
                <a:solidFill>
                  <a:schemeClr val="tx1">
                    <a:lumMod val="65000"/>
                    <a:lumOff val="35000"/>
                  </a:schemeClr>
                </a:solidFill>
                <a:latin typeface="Bookman Old Style" panose="02050604050505020204" pitchFamily="18" charset="0"/>
              </a:rPr>
              <a:t>...</a:t>
            </a:r>
          </a:p>
          <a:p>
            <a:pPr algn="just"/>
            <a:r>
              <a:rPr lang="it-IT" sz="1600" i="1" dirty="0">
                <a:solidFill>
                  <a:schemeClr val="tx1">
                    <a:lumMod val="65000"/>
                    <a:lumOff val="35000"/>
                  </a:schemeClr>
                </a:solidFill>
                <a:latin typeface="Bookman Old Style" panose="02050604050505020204" pitchFamily="18" charset="0"/>
              </a:rPr>
              <a:t>ii) «</a:t>
            </a:r>
            <a:r>
              <a:rPr lang="it-IT" sz="1600" b="1" i="1" dirty="0">
                <a:solidFill>
                  <a:schemeClr val="tx1">
                    <a:lumMod val="65000"/>
                    <a:lumOff val="35000"/>
                  </a:schemeClr>
                </a:solidFill>
                <a:latin typeface="Bookman Old Style" panose="02050604050505020204" pitchFamily="18" charset="0"/>
              </a:rPr>
              <a:t>appalti pubblici</a:t>
            </a:r>
            <a:r>
              <a:rPr lang="it-IT" sz="1600" i="1" dirty="0">
                <a:solidFill>
                  <a:schemeClr val="tx1">
                    <a:lumMod val="65000"/>
                    <a:lumOff val="35000"/>
                  </a:schemeClr>
                </a:solidFill>
                <a:latin typeface="Bookman Old Style" panose="02050604050505020204" pitchFamily="18" charset="0"/>
              </a:rPr>
              <a:t>», i contratti </a:t>
            </a:r>
            <a:r>
              <a:rPr lang="it-IT" sz="1600" b="1" i="1" dirty="0">
                <a:solidFill>
                  <a:schemeClr val="tx1">
                    <a:lumMod val="65000"/>
                    <a:lumOff val="35000"/>
                  </a:schemeClr>
                </a:solidFill>
                <a:latin typeface="Bookman Old Style" panose="02050604050505020204" pitchFamily="18" charset="0"/>
              </a:rPr>
              <a:t>a titolo oneroso</a:t>
            </a:r>
            <a:r>
              <a:rPr lang="it-IT" sz="1600" i="1" dirty="0">
                <a:solidFill>
                  <a:schemeClr val="tx1">
                    <a:lumMod val="65000"/>
                    <a:lumOff val="35000"/>
                  </a:schemeClr>
                </a:solidFill>
                <a:latin typeface="Bookman Old Style" panose="02050604050505020204" pitchFamily="18" charset="0"/>
              </a:rPr>
              <a:t>, stipulati </a:t>
            </a:r>
            <a:r>
              <a:rPr lang="it-IT" sz="1600" b="1" i="1" dirty="0">
                <a:solidFill>
                  <a:schemeClr val="tx1">
                    <a:lumMod val="65000"/>
                    <a:lumOff val="35000"/>
                  </a:schemeClr>
                </a:solidFill>
                <a:latin typeface="Bookman Old Style" panose="02050604050505020204" pitchFamily="18" charset="0"/>
              </a:rPr>
              <a:t>per iscritto </a:t>
            </a:r>
            <a:r>
              <a:rPr lang="it-IT" sz="1600" i="1" dirty="0">
                <a:solidFill>
                  <a:schemeClr val="tx1">
                    <a:lumMod val="65000"/>
                    <a:lumOff val="35000"/>
                  </a:schemeClr>
                </a:solidFill>
                <a:latin typeface="Bookman Old Style" panose="02050604050505020204" pitchFamily="18" charset="0"/>
              </a:rPr>
              <a:t>tra una o più stazioni appaltanti e uno o più operatori economici, aventi per oggetto l'esecuzione di lavori, la fornitura di prodotti e la prestazione di servizi;</a:t>
            </a:r>
          </a:p>
          <a:p>
            <a:pPr algn="just"/>
            <a:r>
              <a:rPr lang="it-IT" sz="1600" i="1" dirty="0">
                <a:solidFill>
                  <a:schemeClr val="tx1">
                    <a:lumMod val="65000"/>
                    <a:lumOff val="35000"/>
                  </a:schemeClr>
                </a:solidFill>
                <a:latin typeface="Bookman Old Style" panose="02050604050505020204" pitchFamily="18" charset="0"/>
              </a:rPr>
              <a:t>...</a:t>
            </a:r>
          </a:p>
          <a:p>
            <a:pPr algn="just"/>
            <a:r>
              <a:rPr lang="it-IT" sz="1600" i="1" dirty="0">
                <a:solidFill>
                  <a:schemeClr val="tx1">
                    <a:lumMod val="65000"/>
                    <a:lumOff val="35000"/>
                  </a:schemeClr>
                </a:solidFill>
                <a:latin typeface="Bookman Old Style" panose="02050604050505020204" pitchFamily="18" charset="0"/>
              </a:rPr>
              <a:t>mm) «scritto o per iscritto», un insieme di parole o cifre che può essere letto, riprodotto e poi comunicato, comprese le informazioni trasmesse e archiviate con mezzi elettronici;</a:t>
            </a:r>
          </a:p>
          <a:p>
            <a:endParaRPr lang="it-IT" sz="1600" i="1" dirty="0">
              <a:solidFill>
                <a:schemeClr val="tx1">
                  <a:lumMod val="65000"/>
                  <a:lumOff val="35000"/>
                </a:schemeClr>
              </a:solidFill>
              <a:latin typeface="Bookman Old Style" panose="02050604050505020204" pitchFamily="18" charset="0"/>
            </a:endParaRPr>
          </a:p>
        </p:txBody>
      </p:sp>
      <p:sp>
        <p:nvSpPr>
          <p:cNvPr id="7" name="CasellaDiTesto 6">
            <a:extLst>
              <a:ext uri="{FF2B5EF4-FFF2-40B4-BE49-F238E27FC236}">
                <a16:creationId xmlns:a16="http://schemas.microsoft.com/office/drawing/2014/main" id="{820084DA-2609-474B-8C52-FECA072468BA}"/>
              </a:ext>
            </a:extLst>
          </p:cNvPr>
          <p:cNvSpPr txBox="1"/>
          <p:nvPr/>
        </p:nvSpPr>
        <p:spPr>
          <a:xfrm>
            <a:off x="952500" y="4346004"/>
            <a:ext cx="9353550" cy="1569660"/>
          </a:xfrm>
          <a:prstGeom prst="rect">
            <a:avLst/>
          </a:prstGeom>
          <a:noFill/>
          <a:ln>
            <a:solidFill>
              <a:schemeClr val="tx1">
                <a:lumMod val="65000"/>
                <a:lumOff val="35000"/>
              </a:schemeClr>
            </a:solidFill>
          </a:ln>
        </p:spPr>
        <p:txBody>
          <a:bodyPr wrap="square" rtlCol="0">
            <a:spAutoFit/>
          </a:bodyPr>
          <a:lstStyle/>
          <a:p>
            <a:pPr algn="just"/>
            <a:r>
              <a:rPr lang="it-IT" sz="1200" i="1" dirty="0">
                <a:solidFill>
                  <a:schemeClr val="tx1">
                    <a:lumMod val="65000"/>
                    <a:lumOff val="35000"/>
                  </a:schemeClr>
                </a:solidFill>
                <a:latin typeface="Book Antiqua" panose="02040602050305030304" pitchFamily="18" charset="0"/>
              </a:rPr>
              <a:t>...omissis..</a:t>
            </a:r>
          </a:p>
          <a:p>
            <a:pPr algn="just"/>
            <a:r>
              <a:rPr lang="it-IT" sz="1200" i="1" dirty="0">
                <a:solidFill>
                  <a:schemeClr val="tx1">
                    <a:lumMod val="65000"/>
                    <a:lumOff val="35000"/>
                  </a:schemeClr>
                </a:solidFill>
                <a:latin typeface="Book Antiqua" panose="02040602050305030304" pitchFamily="18" charset="0"/>
              </a:rPr>
              <a:t>Insegna, infatti, il Giudice di appello che deve essere preferita nell’ordinamento dei contratti pubblici un’</a:t>
            </a:r>
            <a:r>
              <a:rPr lang="it-IT" sz="1200" b="1" i="1" dirty="0">
                <a:solidFill>
                  <a:schemeClr val="tx1">
                    <a:lumMod val="65000"/>
                    <a:lumOff val="35000"/>
                  </a:schemeClr>
                </a:solidFill>
                <a:latin typeface="Book Antiqua" panose="02040602050305030304" pitchFamily="18" charset="0"/>
              </a:rPr>
              <a:t>accezione ampia e particolare </a:t>
            </a:r>
            <a:r>
              <a:rPr lang="it-IT" sz="1200" i="1" dirty="0">
                <a:solidFill>
                  <a:schemeClr val="tx1">
                    <a:lumMod val="65000"/>
                    <a:lumOff val="35000"/>
                  </a:schemeClr>
                </a:solidFill>
                <a:latin typeface="Book Antiqua" panose="02040602050305030304" pitchFamily="18" charset="0"/>
              </a:rPr>
              <a:t>(rispetto al diritto comune) </a:t>
            </a:r>
            <a:r>
              <a:rPr lang="it-IT" sz="1200" b="1" i="1" dirty="0">
                <a:solidFill>
                  <a:schemeClr val="tx1">
                    <a:lumMod val="65000"/>
                    <a:lumOff val="35000"/>
                  </a:schemeClr>
                </a:solidFill>
                <a:latin typeface="Book Antiqua" panose="02040602050305030304" pitchFamily="18" charset="0"/>
              </a:rPr>
              <a:t>dell’espressione «contratti a titolo oneroso», tale da dare spazio all’ammissibilità di un bando che preveda le offerte gratuite </a:t>
            </a:r>
            <a:r>
              <a:rPr lang="it-IT" sz="1200" i="1" dirty="0">
                <a:solidFill>
                  <a:schemeClr val="tx1">
                    <a:lumMod val="65000"/>
                    <a:lumOff val="35000"/>
                  </a:schemeClr>
                </a:solidFill>
                <a:latin typeface="Book Antiqua" panose="02040602050305030304" pitchFamily="18" charset="0"/>
              </a:rPr>
              <a:t>(salvo il rimborso delle spese), </a:t>
            </a:r>
            <a:r>
              <a:rPr lang="it-IT" sz="1200" b="1" i="1" dirty="0">
                <a:solidFill>
                  <a:schemeClr val="tx1">
                    <a:lumMod val="65000"/>
                    <a:lumOff val="35000"/>
                  </a:schemeClr>
                </a:solidFill>
                <a:latin typeface="Book Antiqua" panose="02040602050305030304" pitchFamily="18" charset="0"/>
              </a:rPr>
              <a:t>ogniqualvolta dall’effettuazione della prestazione contrattuale il contraente possa figurare di trarre un’utilità economica lecita ed autonoma, quand’anche non corrispostagli come scambio contrattuale dall’Amministrazione appaltante </a:t>
            </a:r>
            <a:r>
              <a:rPr lang="it-IT" sz="1200" i="1" dirty="0">
                <a:solidFill>
                  <a:schemeClr val="tx1">
                    <a:lumMod val="65000"/>
                    <a:lumOff val="35000"/>
                  </a:schemeClr>
                </a:solidFill>
                <a:latin typeface="Book Antiqua" panose="02040602050305030304" pitchFamily="18" charset="0"/>
              </a:rPr>
              <a:t>(Consiglio di Stato sez. V, 03/10/2017, n. 4614).</a:t>
            </a:r>
          </a:p>
          <a:p>
            <a:pPr algn="just"/>
            <a:r>
              <a:rPr lang="it-IT" sz="1200" i="1" dirty="0">
                <a:solidFill>
                  <a:schemeClr val="tx1">
                    <a:lumMod val="65000"/>
                    <a:lumOff val="35000"/>
                  </a:schemeClr>
                </a:solidFill>
                <a:latin typeface="Book Antiqua" panose="02040602050305030304" pitchFamily="18" charset="0"/>
              </a:rPr>
              <a:t>...omissis...</a:t>
            </a:r>
          </a:p>
          <a:p>
            <a:pPr algn="ctr"/>
            <a:r>
              <a:rPr lang="it-IT" sz="1200" i="1" dirty="0">
                <a:solidFill>
                  <a:schemeClr val="tx1">
                    <a:lumMod val="65000"/>
                    <a:lumOff val="35000"/>
                  </a:schemeClr>
                </a:solidFill>
                <a:latin typeface="Book Antiqua" panose="02040602050305030304" pitchFamily="18" charset="0"/>
              </a:rPr>
              <a:t>(T.A.R. Catanzaro, sez. I, 2 marzo 2020, n. 366)</a:t>
            </a:r>
          </a:p>
        </p:txBody>
      </p:sp>
    </p:spTree>
    <p:extLst>
      <p:ext uri="{BB962C8B-B14F-4D97-AF65-F5344CB8AC3E}">
        <p14:creationId xmlns:p14="http://schemas.microsoft.com/office/powerpoint/2010/main" val="463830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28938" y="5126609"/>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18102" y="54802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18102" y="55732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605654" y="1147630"/>
            <a:ext cx="9232675" cy="3785652"/>
          </a:xfrm>
          <a:prstGeom prst="rect">
            <a:avLst/>
          </a:prstGeom>
          <a:noFill/>
        </p:spPr>
        <p:txBody>
          <a:bodyPr wrap="square" rtlCol="0">
            <a:spAutoFit/>
          </a:bodyPr>
          <a:lstStyle/>
          <a:p>
            <a:pPr algn="just"/>
            <a:r>
              <a:rPr lang="it-IT" sz="1600" i="1" dirty="0" err="1">
                <a:solidFill>
                  <a:schemeClr val="tx1">
                    <a:lumMod val="65000"/>
                    <a:lumOff val="35000"/>
                  </a:schemeClr>
                </a:solidFill>
                <a:latin typeface="Bookman Old Style" panose="02050604050505020204" pitchFamily="18" charset="0"/>
              </a:rPr>
              <a:t>ll</a:t>
            </a:r>
            <a:r>
              <a:rPr lang="it-IT" sz="1600" i="1" dirty="0">
                <a:solidFill>
                  <a:schemeClr val="tx1">
                    <a:lumMod val="65000"/>
                    <a:lumOff val="35000"/>
                  </a:schemeClr>
                </a:solidFill>
                <a:latin typeface="Bookman Old Style" panose="02050604050505020204" pitchFamily="18" charset="0"/>
              </a:rPr>
              <a:t>) «appalti pubblici </a:t>
            </a:r>
            <a:r>
              <a:rPr lang="it-IT" sz="1600" b="1" i="1" dirty="0">
                <a:solidFill>
                  <a:schemeClr val="tx1">
                    <a:lumMod val="65000"/>
                    <a:lumOff val="35000"/>
                  </a:schemeClr>
                </a:solidFill>
                <a:latin typeface="Bookman Old Style" panose="02050604050505020204" pitchFamily="18" charset="0"/>
              </a:rPr>
              <a:t>di lavori</a:t>
            </a:r>
            <a:r>
              <a:rPr lang="it-IT" sz="1600" i="1" dirty="0">
                <a:solidFill>
                  <a:schemeClr val="tx1">
                    <a:lumMod val="65000"/>
                    <a:lumOff val="35000"/>
                  </a:schemeClr>
                </a:solidFill>
                <a:latin typeface="Bookman Old Style" panose="02050604050505020204" pitchFamily="18" charset="0"/>
              </a:rPr>
              <a:t>», i contratti stipulati per iscritto tra una o più stazioni appaltanti e uno o più operatori economici aventi per oggetto:</a:t>
            </a:r>
          </a:p>
          <a:p>
            <a:pPr marL="342900" indent="-342900" algn="just">
              <a:buFont typeface="+mj-lt"/>
              <a:buAutoNum type="arabicParenR"/>
            </a:pPr>
            <a:r>
              <a:rPr lang="it-IT" sz="1600" i="1" dirty="0">
                <a:solidFill>
                  <a:schemeClr val="tx1">
                    <a:lumMod val="65000"/>
                    <a:lumOff val="35000"/>
                  </a:schemeClr>
                </a:solidFill>
                <a:latin typeface="Bookman Old Style" panose="02050604050505020204" pitchFamily="18" charset="0"/>
              </a:rPr>
              <a:t>l'esecuzione di lavori relativi a una delle attività di cui all’allegato I;</a:t>
            </a:r>
          </a:p>
          <a:p>
            <a:pPr marL="342900" indent="-342900" algn="just">
              <a:buFont typeface="+mj-lt"/>
              <a:buAutoNum type="arabicParenR"/>
            </a:pPr>
            <a:r>
              <a:rPr lang="it-IT" sz="1600" i="1" dirty="0">
                <a:solidFill>
                  <a:schemeClr val="tx1">
                    <a:lumMod val="65000"/>
                    <a:lumOff val="35000"/>
                  </a:schemeClr>
                </a:solidFill>
                <a:latin typeface="Bookman Old Style" panose="02050604050505020204" pitchFamily="18" charset="0"/>
              </a:rPr>
              <a:t>l'esecuzione, oppure la progettazione esecutiva e l'esecuzione di un'opera;</a:t>
            </a:r>
          </a:p>
          <a:p>
            <a:pPr marL="342900" indent="-342900" algn="just">
              <a:buFont typeface="+mj-lt"/>
              <a:buAutoNum type="arabicParenR"/>
            </a:pPr>
            <a:r>
              <a:rPr lang="it-IT" sz="1600" i="1" dirty="0">
                <a:solidFill>
                  <a:schemeClr val="tx1">
                    <a:lumMod val="65000"/>
                    <a:lumOff val="35000"/>
                  </a:schemeClr>
                </a:solidFill>
                <a:latin typeface="Bookman Old Style" panose="02050604050505020204" pitchFamily="18" charset="0"/>
              </a:rPr>
              <a:t>la realizzazione, con qualsiasi mezzo, di un'opera corrispondente alle esigenze specificate dall'amministrazione aggiudicatrice o dall’ente aggiudicatore che esercita un'influenza determinante sul tipo o sulla progettazione dell'opera;</a:t>
            </a:r>
          </a:p>
          <a:p>
            <a:pPr algn="just"/>
            <a:r>
              <a:rPr lang="it-IT" sz="1600" i="1" dirty="0">
                <a:solidFill>
                  <a:schemeClr val="tx1">
                    <a:lumMod val="65000"/>
                    <a:lumOff val="35000"/>
                  </a:schemeClr>
                </a:solidFill>
                <a:latin typeface="Bookman Old Style" panose="02050604050505020204" pitchFamily="18" charset="0"/>
              </a:rPr>
              <a:t>...</a:t>
            </a:r>
          </a:p>
          <a:p>
            <a:pPr algn="just"/>
            <a:r>
              <a:rPr lang="it-IT" sz="1600" i="1" dirty="0">
                <a:solidFill>
                  <a:schemeClr val="tx1">
                    <a:lumMod val="65000"/>
                    <a:lumOff val="35000"/>
                  </a:schemeClr>
                </a:solidFill>
                <a:latin typeface="Bookman Old Style" panose="02050604050505020204" pitchFamily="18" charset="0"/>
              </a:rPr>
              <a:t>nn) «lavori» di cui all’allegato I, le attività di costruzione, demolizione, recupero, ristrutturazione urbanistica ed edilizia, sostituzione, restauro, manutenzione di opere;</a:t>
            </a:r>
          </a:p>
          <a:p>
            <a:pPr algn="just"/>
            <a:r>
              <a:rPr lang="it-IT" sz="1600" i="1" dirty="0">
                <a:solidFill>
                  <a:schemeClr val="tx1">
                    <a:lumMod val="65000"/>
                    <a:lumOff val="35000"/>
                  </a:schemeClr>
                </a:solidFill>
                <a:latin typeface="Bookman Old Style" panose="02050604050505020204" pitchFamily="18" charset="0"/>
              </a:rPr>
              <a:t>...</a:t>
            </a:r>
          </a:p>
          <a:p>
            <a:pPr algn="just"/>
            <a:r>
              <a:rPr lang="it-IT" sz="1600" i="1" dirty="0" err="1">
                <a:solidFill>
                  <a:schemeClr val="tx1">
                    <a:lumMod val="65000"/>
                    <a:lumOff val="35000"/>
                  </a:schemeClr>
                </a:solidFill>
                <a:latin typeface="Bookman Old Style" panose="02050604050505020204" pitchFamily="18" charset="0"/>
              </a:rPr>
              <a:t>pp</a:t>
            </a:r>
            <a:r>
              <a:rPr lang="it-IT" sz="1600" i="1" dirty="0">
                <a:solidFill>
                  <a:schemeClr val="tx1">
                    <a:lumMod val="65000"/>
                    <a:lumOff val="35000"/>
                  </a:schemeClr>
                </a:solidFill>
                <a:latin typeface="Bookman Old Style" panose="02050604050505020204" pitchFamily="18" charset="0"/>
              </a:rPr>
              <a:t>) «opera», il risultato di un insieme di lavori, che di per sé esplichi una funzione economica o tecnica. Le opere comprendono sia quelle che sono il risultato di un insieme di lavori edilizi o di genio civile, sia quelle difesa e di presidio ambientale, di presidio agronomico e forestale, paesaggistica e di ingegneria naturalistica;</a:t>
            </a:r>
          </a:p>
        </p:txBody>
      </p:sp>
    </p:spTree>
    <p:extLst>
      <p:ext uri="{BB962C8B-B14F-4D97-AF65-F5344CB8AC3E}">
        <p14:creationId xmlns:p14="http://schemas.microsoft.com/office/powerpoint/2010/main" val="1072856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777534" y="1876358"/>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666698" y="223003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666698" y="23229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605654" y="1112259"/>
            <a:ext cx="9232675" cy="1077218"/>
          </a:xfrm>
          <a:prstGeom prst="rect">
            <a:avLst/>
          </a:prstGeom>
          <a:noFill/>
        </p:spPr>
        <p:txBody>
          <a:bodyPr wrap="square" rtlCol="0">
            <a:spAutoFit/>
          </a:bodyPr>
          <a:lstStyle/>
          <a:p>
            <a:pPr algn="just"/>
            <a:r>
              <a:rPr lang="it-IT" sz="1600" i="1" dirty="0" err="1">
                <a:solidFill>
                  <a:schemeClr val="tx1">
                    <a:lumMod val="65000"/>
                    <a:lumOff val="35000"/>
                  </a:schemeClr>
                </a:solidFill>
                <a:latin typeface="Bookman Old Style" panose="02050604050505020204" pitchFamily="18" charset="0"/>
              </a:rPr>
              <a:t>ss</a:t>
            </a:r>
            <a:r>
              <a:rPr lang="it-IT" sz="1600" i="1" dirty="0">
                <a:solidFill>
                  <a:schemeClr val="tx1">
                    <a:lumMod val="65000"/>
                    <a:lumOff val="35000"/>
                  </a:schemeClr>
                </a:solidFill>
                <a:latin typeface="Bookman Old Style" panose="02050604050505020204" pitchFamily="18" charset="0"/>
              </a:rPr>
              <a:t>) «appalti pubblici </a:t>
            </a:r>
            <a:r>
              <a:rPr lang="it-IT" sz="1600" b="1" i="1" dirty="0">
                <a:solidFill>
                  <a:schemeClr val="tx1">
                    <a:lumMod val="65000"/>
                    <a:lumOff val="35000"/>
                  </a:schemeClr>
                </a:solidFill>
                <a:latin typeface="Bookman Old Style" panose="02050604050505020204" pitchFamily="18" charset="0"/>
              </a:rPr>
              <a:t>di servizi</a:t>
            </a:r>
            <a:r>
              <a:rPr lang="it-IT" sz="1600" i="1" dirty="0">
                <a:solidFill>
                  <a:schemeClr val="tx1">
                    <a:lumMod val="65000"/>
                    <a:lumOff val="35000"/>
                  </a:schemeClr>
                </a:solidFill>
                <a:latin typeface="Bookman Old Style" panose="02050604050505020204" pitchFamily="18" charset="0"/>
              </a:rPr>
              <a:t>», i contratti tra una o più stazioni appaltanti e uno o più soggetti economici, aventi per oggetto la prestazione di servizi diversi da quelli di cui alla lettera </a:t>
            </a:r>
            <a:r>
              <a:rPr lang="it-IT" sz="1600" i="1" dirty="0" err="1">
                <a:solidFill>
                  <a:schemeClr val="tx1">
                    <a:lumMod val="65000"/>
                    <a:lumOff val="35000"/>
                  </a:schemeClr>
                </a:solidFill>
                <a:latin typeface="Bookman Old Style" panose="02050604050505020204" pitchFamily="18" charset="0"/>
              </a:rPr>
              <a:t>ll</a:t>
            </a:r>
            <a:r>
              <a:rPr lang="it-IT" sz="1600" i="1" dirty="0">
                <a:solidFill>
                  <a:schemeClr val="tx1">
                    <a:lumMod val="65000"/>
                    <a:lumOff val="35000"/>
                  </a:schemeClr>
                </a:solidFill>
                <a:latin typeface="Bookman Old Style" panose="02050604050505020204" pitchFamily="18" charset="0"/>
              </a:rPr>
              <a:t>);</a:t>
            </a:r>
          </a:p>
          <a:p>
            <a:endParaRPr lang="it-IT" sz="1600" i="1" dirty="0">
              <a:solidFill>
                <a:schemeClr val="tx1">
                  <a:lumMod val="65000"/>
                  <a:lumOff val="35000"/>
                </a:schemeClr>
              </a:solidFill>
              <a:latin typeface="Bookman Old Style" panose="02050604050505020204" pitchFamily="18" charset="0"/>
            </a:endParaRPr>
          </a:p>
        </p:txBody>
      </p:sp>
      <p:sp>
        <p:nvSpPr>
          <p:cNvPr id="7" name="CasellaDiTesto 6">
            <a:extLst>
              <a:ext uri="{FF2B5EF4-FFF2-40B4-BE49-F238E27FC236}">
                <a16:creationId xmlns:a16="http://schemas.microsoft.com/office/drawing/2014/main" id="{633CDB44-DED5-4267-8835-F8CC3D2DF3CB}"/>
              </a:ext>
            </a:extLst>
          </p:cNvPr>
          <p:cNvSpPr txBox="1"/>
          <p:nvPr/>
        </p:nvSpPr>
        <p:spPr>
          <a:xfrm>
            <a:off x="1872112" y="2761455"/>
            <a:ext cx="8447776" cy="3000821"/>
          </a:xfrm>
          <a:prstGeom prst="rect">
            <a:avLst/>
          </a:prstGeom>
          <a:noFill/>
          <a:ln>
            <a:solidFill>
              <a:schemeClr val="tx1">
                <a:lumMod val="65000"/>
                <a:lumOff val="35000"/>
              </a:schemeClr>
            </a:solidFill>
          </a:ln>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I settori speciali</a:t>
            </a:r>
          </a:p>
          <a:p>
            <a:r>
              <a:rPr lang="it-IT" sz="1200" b="1" dirty="0">
                <a:solidFill>
                  <a:schemeClr val="tx1">
                    <a:lumMod val="65000"/>
                    <a:lumOff val="35000"/>
                  </a:schemeClr>
                </a:solidFill>
                <a:latin typeface="Bookman Old Style" panose="02050604050505020204" pitchFamily="18" charset="0"/>
              </a:rPr>
              <a:t>Art. 74 Direttiva 2014/24/UE </a:t>
            </a:r>
          </a:p>
          <a:p>
            <a:pPr algn="just"/>
            <a:r>
              <a:rPr lang="it-IT" sz="1200" dirty="0">
                <a:solidFill>
                  <a:schemeClr val="tx1">
                    <a:lumMod val="65000"/>
                    <a:lumOff val="35000"/>
                  </a:schemeClr>
                </a:solidFill>
                <a:latin typeface="Bookman Old Style" panose="02050604050505020204" pitchFamily="18" charset="0"/>
              </a:rPr>
              <a:t>«</a:t>
            </a:r>
            <a:r>
              <a:rPr lang="it-IT" sz="1200" i="1" dirty="0">
                <a:solidFill>
                  <a:schemeClr val="tx1">
                    <a:lumMod val="65000"/>
                    <a:lumOff val="35000"/>
                  </a:schemeClr>
                </a:solidFill>
                <a:latin typeface="Bookman Old Style" panose="02050604050505020204" pitchFamily="18" charset="0"/>
              </a:rPr>
              <a:t>Gli appalti pubblici di servizi sociali e di altri servizi specifici di cui all’allegato XIV sono aggiudicati in conformità del presente capo quando il valore di tali contratti sia pari o superiore alla soglia indicata all’articolo 4, lettera d).</a:t>
            </a:r>
            <a:r>
              <a:rPr lang="it-IT" sz="1200" dirty="0">
                <a:solidFill>
                  <a:schemeClr val="tx1">
                    <a:lumMod val="65000"/>
                    <a:lumOff val="35000"/>
                  </a:schemeClr>
                </a:solidFill>
                <a:latin typeface="Bookman Old Style" panose="02050604050505020204" pitchFamily="18" charset="0"/>
              </a:rPr>
              <a:t>»</a:t>
            </a:r>
          </a:p>
          <a:p>
            <a:endParaRPr lang="it-IT" sz="1200" dirty="0">
              <a:solidFill>
                <a:schemeClr val="tx1">
                  <a:lumMod val="65000"/>
                  <a:lumOff val="35000"/>
                </a:schemeClr>
              </a:solidFill>
              <a:latin typeface="Bookman Old Style" panose="02050604050505020204" pitchFamily="18" charset="0"/>
            </a:endParaRPr>
          </a:p>
          <a:p>
            <a:r>
              <a:rPr lang="it-IT" sz="1200" b="1" dirty="0">
                <a:solidFill>
                  <a:schemeClr val="tx1">
                    <a:lumMod val="65000"/>
                    <a:lumOff val="35000"/>
                  </a:schemeClr>
                </a:solidFill>
                <a:latin typeface="Bookman Old Style" panose="02050604050505020204" pitchFamily="18" charset="0"/>
              </a:rPr>
              <a:t>Artt. 114 e ss. D.lgs. n. 50/2016</a:t>
            </a:r>
          </a:p>
          <a:p>
            <a:pPr marL="285750" indent="-285750">
              <a:buFont typeface="Wingdings" panose="05000000000000000000" pitchFamily="2" charset="2"/>
              <a:buChar char="§"/>
            </a:pPr>
            <a:r>
              <a:rPr lang="it-IT" sz="1200" dirty="0">
                <a:solidFill>
                  <a:schemeClr val="tx1">
                    <a:lumMod val="65000"/>
                    <a:lumOff val="35000"/>
                  </a:schemeClr>
                </a:solidFill>
                <a:latin typeface="Bookman Old Style" panose="02050604050505020204" pitchFamily="18" charset="0"/>
              </a:rPr>
              <a:t>Art. 115 - Gas ed energia termica;</a:t>
            </a:r>
          </a:p>
          <a:p>
            <a:pPr marL="285750" indent="-285750">
              <a:buFont typeface="Wingdings" panose="05000000000000000000" pitchFamily="2" charset="2"/>
              <a:buChar char="§"/>
            </a:pPr>
            <a:r>
              <a:rPr lang="it-IT" sz="1200" dirty="0">
                <a:solidFill>
                  <a:schemeClr val="tx1">
                    <a:lumMod val="65000"/>
                    <a:lumOff val="35000"/>
                  </a:schemeClr>
                </a:solidFill>
                <a:latin typeface="Bookman Old Style" panose="02050604050505020204" pitchFamily="18" charset="0"/>
              </a:rPr>
              <a:t>Art. 116 – Elettricità;</a:t>
            </a:r>
          </a:p>
          <a:p>
            <a:pPr marL="285750" indent="-285750">
              <a:buFont typeface="Wingdings" panose="05000000000000000000" pitchFamily="2" charset="2"/>
              <a:buChar char="§"/>
            </a:pPr>
            <a:r>
              <a:rPr lang="it-IT" sz="1200" dirty="0">
                <a:solidFill>
                  <a:schemeClr val="tx1">
                    <a:lumMod val="65000"/>
                    <a:lumOff val="35000"/>
                  </a:schemeClr>
                </a:solidFill>
                <a:latin typeface="Bookman Old Style" panose="02050604050505020204" pitchFamily="18" charset="0"/>
              </a:rPr>
              <a:t>Art. 117 – Acqua;</a:t>
            </a:r>
          </a:p>
          <a:p>
            <a:pPr marL="285750" indent="-285750">
              <a:buFont typeface="Wingdings" panose="05000000000000000000" pitchFamily="2" charset="2"/>
              <a:buChar char="§"/>
            </a:pPr>
            <a:r>
              <a:rPr lang="it-IT" sz="1200" dirty="0">
                <a:solidFill>
                  <a:schemeClr val="tx1">
                    <a:lumMod val="65000"/>
                    <a:lumOff val="35000"/>
                  </a:schemeClr>
                </a:solidFill>
                <a:latin typeface="Bookman Old Style" panose="02050604050505020204" pitchFamily="18" charset="0"/>
              </a:rPr>
              <a:t>Art. 118 – Servizi di trasporto;</a:t>
            </a:r>
          </a:p>
          <a:p>
            <a:pPr marL="285750" indent="-285750">
              <a:buFont typeface="Wingdings" panose="05000000000000000000" pitchFamily="2" charset="2"/>
              <a:buChar char="§"/>
            </a:pPr>
            <a:r>
              <a:rPr lang="it-IT" sz="1200" dirty="0">
                <a:solidFill>
                  <a:schemeClr val="tx1">
                    <a:lumMod val="65000"/>
                    <a:lumOff val="35000"/>
                  </a:schemeClr>
                </a:solidFill>
                <a:latin typeface="Bookman Old Style" panose="02050604050505020204" pitchFamily="18" charset="0"/>
              </a:rPr>
              <a:t>Art. 119 – Porti e aeroporti;</a:t>
            </a:r>
          </a:p>
          <a:p>
            <a:pPr marL="285750" indent="-285750">
              <a:buFont typeface="Wingdings" panose="05000000000000000000" pitchFamily="2" charset="2"/>
              <a:buChar char="§"/>
            </a:pPr>
            <a:r>
              <a:rPr lang="it-IT" sz="1200" dirty="0">
                <a:solidFill>
                  <a:schemeClr val="tx1">
                    <a:lumMod val="65000"/>
                    <a:lumOff val="35000"/>
                  </a:schemeClr>
                </a:solidFill>
                <a:latin typeface="Bookman Old Style" panose="02050604050505020204" pitchFamily="18" charset="0"/>
              </a:rPr>
              <a:t>Art. 120 – Servizi postali;</a:t>
            </a:r>
          </a:p>
          <a:p>
            <a:pPr marL="285750" indent="-285750">
              <a:buFont typeface="Wingdings" panose="05000000000000000000" pitchFamily="2" charset="2"/>
              <a:buChar char="§"/>
            </a:pPr>
            <a:r>
              <a:rPr lang="it-IT" sz="1200" dirty="0">
                <a:solidFill>
                  <a:schemeClr val="tx1">
                    <a:lumMod val="65000"/>
                    <a:lumOff val="35000"/>
                  </a:schemeClr>
                </a:solidFill>
                <a:latin typeface="Bookman Old Style" panose="02050604050505020204" pitchFamily="18" charset="0"/>
              </a:rPr>
              <a:t>Art. 121 – Estrazione di gas e prospezione o estrazione di carbone o altri combustibili solidi.</a:t>
            </a:r>
          </a:p>
          <a:p>
            <a:endParaRPr lang="it-IT" dirty="0"/>
          </a:p>
        </p:txBody>
      </p:sp>
    </p:spTree>
    <p:extLst>
      <p:ext uri="{BB962C8B-B14F-4D97-AF65-F5344CB8AC3E}">
        <p14:creationId xmlns:p14="http://schemas.microsoft.com/office/powerpoint/2010/main" val="743235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99183" y="1641919"/>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08244" y="2982368"/>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0618" y="190515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0618" y="199810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497408" y="333604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497408" y="342900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627552" y="1905150"/>
            <a:ext cx="9232675" cy="1077218"/>
          </a:xfrm>
          <a:prstGeom prst="rect">
            <a:avLst/>
          </a:prstGeom>
          <a:noFill/>
        </p:spPr>
        <p:txBody>
          <a:bodyPr wrap="square" rtlCol="0">
            <a:spAutoFit/>
          </a:bodyPr>
          <a:lstStyle/>
          <a:p>
            <a:pPr algn="just"/>
            <a:r>
              <a:rPr lang="it-IT" sz="1600" i="1" dirty="0" err="1">
                <a:solidFill>
                  <a:schemeClr val="tx1">
                    <a:lumMod val="65000"/>
                    <a:lumOff val="35000"/>
                  </a:schemeClr>
                </a:solidFill>
                <a:latin typeface="Bookman Old Style" panose="02050604050505020204" pitchFamily="18" charset="0"/>
              </a:rPr>
              <a:t>tt</a:t>
            </a:r>
            <a:r>
              <a:rPr lang="it-IT" sz="1600" i="1" dirty="0">
                <a:solidFill>
                  <a:schemeClr val="tx1">
                    <a:lumMod val="65000"/>
                    <a:lumOff val="35000"/>
                  </a:schemeClr>
                </a:solidFill>
                <a:latin typeface="Bookman Old Style" panose="02050604050505020204" pitchFamily="18" charset="0"/>
              </a:rPr>
              <a:t>) «appalti pubblici </a:t>
            </a:r>
            <a:r>
              <a:rPr lang="it-IT" sz="1600" b="1" i="1" dirty="0">
                <a:solidFill>
                  <a:schemeClr val="tx1">
                    <a:lumMod val="65000"/>
                    <a:lumOff val="35000"/>
                  </a:schemeClr>
                </a:solidFill>
                <a:latin typeface="Bookman Old Style" panose="02050604050505020204" pitchFamily="18" charset="0"/>
              </a:rPr>
              <a:t>di forniture</a:t>
            </a:r>
            <a:r>
              <a:rPr lang="it-IT" sz="1600" i="1" dirty="0">
                <a:solidFill>
                  <a:schemeClr val="tx1">
                    <a:lumMod val="65000"/>
                    <a:lumOff val="35000"/>
                  </a:schemeClr>
                </a:solidFill>
                <a:latin typeface="Bookman Old Style" panose="02050604050505020204" pitchFamily="18" charset="0"/>
              </a:rPr>
              <a:t>», i contratti tra una o più stazioni appaltanti e uno o più soggetti economici, aventi per oggetto l'acquisto, la locazione finanziaria, la locazione o l'acquisto a riscatto, con o senza opzione per l'acquisto, di prodotti. </a:t>
            </a:r>
            <a:r>
              <a:rPr lang="it-IT" sz="1600" b="1" i="1" dirty="0">
                <a:solidFill>
                  <a:schemeClr val="tx1">
                    <a:lumMod val="65000"/>
                    <a:lumOff val="35000"/>
                  </a:schemeClr>
                </a:solidFill>
                <a:latin typeface="Bookman Old Style" panose="02050604050505020204" pitchFamily="18" charset="0"/>
              </a:rPr>
              <a:t>Un appalto di forniture può includere, a titolo accessorio, lavori di posa in opera e di installazione</a:t>
            </a:r>
            <a:r>
              <a:rPr lang="it-IT" sz="1600" i="1" dirty="0">
                <a:solidFill>
                  <a:schemeClr val="tx1">
                    <a:lumMod val="65000"/>
                    <a:lumOff val="35000"/>
                  </a:schemeClr>
                </a:solidFill>
                <a:latin typeface="Bookman Old Style" panose="02050604050505020204" pitchFamily="18" charset="0"/>
              </a:rPr>
              <a:t>;</a:t>
            </a:r>
          </a:p>
        </p:txBody>
      </p:sp>
    </p:spTree>
    <p:extLst>
      <p:ext uri="{BB962C8B-B14F-4D97-AF65-F5344CB8AC3E}">
        <p14:creationId xmlns:p14="http://schemas.microsoft.com/office/powerpoint/2010/main" val="4213655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1701987"/>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08244" y="2982368"/>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96521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205816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497408" y="333604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497408" y="342900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605654" y="1965218"/>
            <a:ext cx="9002590" cy="1569660"/>
          </a:xfrm>
          <a:prstGeom prst="rect">
            <a:avLst/>
          </a:prstGeom>
          <a:noFill/>
        </p:spPr>
        <p:txBody>
          <a:bodyPr wrap="square" rtlCol="0">
            <a:spAutoFit/>
          </a:bodyPr>
          <a:lstStyle/>
          <a:p>
            <a:pPr algn="just"/>
            <a:r>
              <a:rPr lang="it-IT" sz="1600" i="1" dirty="0" err="1">
                <a:solidFill>
                  <a:schemeClr val="tx1">
                    <a:lumMod val="65000"/>
                    <a:lumOff val="35000"/>
                  </a:schemeClr>
                </a:solidFill>
                <a:latin typeface="Bookman Old Style" panose="02050604050505020204" pitchFamily="18" charset="0"/>
              </a:rPr>
              <a:t>ddddd</a:t>
            </a:r>
            <a:r>
              <a:rPr lang="it-IT" sz="1600" i="1" dirty="0">
                <a:solidFill>
                  <a:schemeClr val="tx1">
                    <a:lumMod val="65000"/>
                    <a:lumOff val="35000"/>
                  </a:schemeClr>
                </a:solidFill>
                <a:latin typeface="Bookman Old Style" panose="02050604050505020204" pitchFamily="18" charset="0"/>
              </a:rPr>
              <a:t>) «appalto </a:t>
            </a:r>
            <a:r>
              <a:rPr lang="it-IT" sz="1600" b="1" i="1" dirty="0">
                <a:solidFill>
                  <a:schemeClr val="tx1">
                    <a:lumMod val="65000"/>
                    <a:lumOff val="35000"/>
                  </a:schemeClr>
                </a:solidFill>
                <a:latin typeface="Bookman Old Style" panose="02050604050505020204" pitchFamily="18" charset="0"/>
              </a:rPr>
              <a:t>a corpo</a:t>
            </a:r>
            <a:r>
              <a:rPr lang="it-IT" sz="1600" i="1" dirty="0">
                <a:solidFill>
                  <a:schemeClr val="tx1">
                    <a:lumMod val="65000"/>
                    <a:lumOff val="35000"/>
                  </a:schemeClr>
                </a:solidFill>
                <a:latin typeface="Bookman Old Style" panose="02050604050505020204" pitchFamily="18" charset="0"/>
              </a:rPr>
              <a:t>» qualora il corrispettivo contrattuale si riferisce alla prestazione complessiva come eseguita e come dedotta dal contratto;</a:t>
            </a:r>
          </a:p>
          <a:p>
            <a:pPr algn="just"/>
            <a:endParaRPr lang="it-IT" sz="1600" i="1" dirty="0">
              <a:solidFill>
                <a:schemeClr val="tx1">
                  <a:lumMod val="65000"/>
                  <a:lumOff val="35000"/>
                </a:schemeClr>
              </a:solidFill>
              <a:latin typeface="Bookman Old Style" panose="02050604050505020204" pitchFamily="18" charset="0"/>
            </a:endParaRPr>
          </a:p>
          <a:p>
            <a:pPr algn="just"/>
            <a:r>
              <a:rPr lang="it-IT" sz="1600" i="1" dirty="0" err="1">
                <a:solidFill>
                  <a:schemeClr val="tx1">
                    <a:lumMod val="65000"/>
                    <a:lumOff val="35000"/>
                  </a:schemeClr>
                </a:solidFill>
                <a:latin typeface="Bookman Old Style" panose="02050604050505020204" pitchFamily="18" charset="0"/>
              </a:rPr>
              <a:t>eeeee</a:t>
            </a:r>
            <a:r>
              <a:rPr lang="it-IT" sz="1600" i="1" dirty="0">
                <a:solidFill>
                  <a:schemeClr val="tx1">
                    <a:lumMod val="65000"/>
                    <a:lumOff val="35000"/>
                  </a:schemeClr>
                </a:solidFill>
                <a:latin typeface="Bookman Old Style" panose="02050604050505020204" pitchFamily="18" charset="0"/>
              </a:rPr>
              <a:t>) «appalto </a:t>
            </a:r>
            <a:r>
              <a:rPr lang="it-IT" sz="1600" b="1" i="1" dirty="0">
                <a:solidFill>
                  <a:schemeClr val="tx1">
                    <a:lumMod val="65000"/>
                    <a:lumOff val="35000"/>
                  </a:schemeClr>
                </a:solidFill>
                <a:latin typeface="Bookman Old Style" panose="02050604050505020204" pitchFamily="18" charset="0"/>
              </a:rPr>
              <a:t>a misura</a:t>
            </a:r>
            <a:r>
              <a:rPr lang="it-IT" sz="1600" i="1" dirty="0">
                <a:solidFill>
                  <a:schemeClr val="tx1">
                    <a:lumMod val="65000"/>
                    <a:lumOff val="35000"/>
                  </a:schemeClr>
                </a:solidFill>
                <a:latin typeface="Bookman Old Style" panose="02050604050505020204" pitchFamily="18" charset="0"/>
              </a:rPr>
              <a:t>» qualora il corrispettivo contrattuale viene determinato applicando alle unità di misura delle singole parti del lavoro eseguito i prezzi unitari dedotti in contratto;</a:t>
            </a:r>
          </a:p>
        </p:txBody>
      </p:sp>
    </p:spTree>
    <p:extLst>
      <p:ext uri="{BB962C8B-B14F-4D97-AF65-F5344CB8AC3E}">
        <p14:creationId xmlns:p14="http://schemas.microsoft.com/office/powerpoint/2010/main" val="3652395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28938" y="5126609"/>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18102" y="54802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18102" y="55732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605654" y="1112259"/>
            <a:ext cx="9232675" cy="3539430"/>
          </a:xfrm>
          <a:prstGeom prst="rect">
            <a:avLst/>
          </a:prstGeom>
          <a:noFill/>
        </p:spPr>
        <p:txBody>
          <a:bodyPr wrap="square" rtlCol="0">
            <a:spAutoFit/>
          </a:bodyPr>
          <a:lstStyle/>
          <a:p>
            <a:pPr algn="just"/>
            <a:r>
              <a:rPr lang="it-IT" sz="1600" i="1" dirty="0" err="1">
                <a:solidFill>
                  <a:schemeClr val="tx1">
                    <a:lumMod val="65000"/>
                    <a:lumOff val="35000"/>
                  </a:schemeClr>
                </a:solidFill>
                <a:latin typeface="Bookman Old Style" panose="02050604050505020204" pitchFamily="18" charset="0"/>
              </a:rPr>
              <a:t>uu</a:t>
            </a:r>
            <a:r>
              <a:rPr lang="it-IT" sz="1600" i="1" dirty="0">
                <a:solidFill>
                  <a:schemeClr val="tx1">
                    <a:lumMod val="65000"/>
                    <a:lumOff val="35000"/>
                  </a:schemeClr>
                </a:solidFill>
                <a:latin typeface="Bookman Old Style" panose="02050604050505020204" pitchFamily="18" charset="0"/>
              </a:rPr>
              <a:t>) «concessione </a:t>
            </a:r>
            <a:r>
              <a:rPr lang="it-IT" sz="1600" b="1" i="1" dirty="0">
                <a:solidFill>
                  <a:schemeClr val="tx1">
                    <a:lumMod val="65000"/>
                    <a:lumOff val="35000"/>
                  </a:schemeClr>
                </a:solidFill>
                <a:latin typeface="Bookman Old Style" panose="02050604050505020204" pitchFamily="18" charset="0"/>
              </a:rPr>
              <a:t>di lavori</a:t>
            </a:r>
            <a:r>
              <a:rPr lang="it-IT" sz="1600" i="1" dirty="0">
                <a:solidFill>
                  <a:schemeClr val="tx1">
                    <a:lumMod val="65000"/>
                    <a:lumOff val="35000"/>
                  </a:schemeClr>
                </a:solidFill>
                <a:latin typeface="Bookman Old Style" panose="02050604050505020204" pitchFamily="18" charset="0"/>
              </a:rPr>
              <a:t>», un contratto a titolo oneroso stipulato per iscritto in virtù del quale una o più stazioni appaltanti affidano l'esecuzione di lavori ovvero la progettazione esecutiva e l’esecuzione, ovvero la progettazione definitiva, la progettazione esecutiva e l’esecuzione di lavori ad uno o più operatori economici riconoscendo a titolo di corrispettivo unicamente il diritto di gestire le opere oggetto del contratto o tale diritto accompagnato da un prezzo, con assunzione in capo al concessionario del rischio operativo legato alla gestione delle opere;</a:t>
            </a:r>
          </a:p>
          <a:p>
            <a:pPr algn="just"/>
            <a:endParaRPr lang="it-IT" sz="1600" i="1" dirty="0">
              <a:solidFill>
                <a:schemeClr val="tx1">
                  <a:lumMod val="65000"/>
                  <a:lumOff val="35000"/>
                </a:schemeClr>
              </a:solidFill>
              <a:latin typeface="Bookman Old Style" panose="02050604050505020204" pitchFamily="18" charset="0"/>
            </a:endParaRPr>
          </a:p>
          <a:p>
            <a:pPr algn="just"/>
            <a:r>
              <a:rPr lang="it-IT" sz="1600" i="1" dirty="0" err="1">
                <a:solidFill>
                  <a:schemeClr val="tx1">
                    <a:lumMod val="65000"/>
                    <a:lumOff val="35000"/>
                  </a:schemeClr>
                </a:solidFill>
                <a:latin typeface="Bookman Old Style" panose="02050604050505020204" pitchFamily="18" charset="0"/>
              </a:rPr>
              <a:t>vv</a:t>
            </a:r>
            <a:r>
              <a:rPr lang="it-IT" sz="1600" i="1" dirty="0">
                <a:solidFill>
                  <a:schemeClr val="tx1">
                    <a:lumMod val="65000"/>
                    <a:lumOff val="35000"/>
                  </a:schemeClr>
                </a:solidFill>
                <a:latin typeface="Bookman Old Style" panose="02050604050505020204" pitchFamily="18" charset="0"/>
              </a:rPr>
              <a:t>) «concessione </a:t>
            </a:r>
            <a:r>
              <a:rPr lang="it-IT" sz="1600" b="1" i="1" dirty="0">
                <a:solidFill>
                  <a:schemeClr val="tx1">
                    <a:lumMod val="65000"/>
                    <a:lumOff val="35000"/>
                  </a:schemeClr>
                </a:solidFill>
                <a:latin typeface="Bookman Old Style" panose="02050604050505020204" pitchFamily="18" charset="0"/>
              </a:rPr>
              <a:t>di servizi</a:t>
            </a:r>
            <a:r>
              <a:rPr lang="it-IT" sz="1600" i="1" dirty="0">
                <a:solidFill>
                  <a:schemeClr val="tx1">
                    <a:lumMod val="65000"/>
                    <a:lumOff val="35000"/>
                  </a:schemeClr>
                </a:solidFill>
                <a:latin typeface="Bookman Old Style" panose="02050604050505020204" pitchFamily="18" charset="0"/>
              </a:rPr>
              <a:t>», un contratto a titolo oneroso stipulato per iscritto in virtù del quale una o più stazioni appaltanti affidano a uno o più operatori economici la fornitura e la gestione di servizi diversi dall'esecuzione di lavori di cui alla lettera </a:t>
            </a:r>
            <a:r>
              <a:rPr lang="it-IT" sz="1600" i="1" dirty="0" err="1">
                <a:solidFill>
                  <a:schemeClr val="tx1">
                    <a:lumMod val="65000"/>
                    <a:lumOff val="35000"/>
                  </a:schemeClr>
                </a:solidFill>
                <a:latin typeface="Bookman Old Style" panose="02050604050505020204" pitchFamily="18" charset="0"/>
              </a:rPr>
              <a:t>ll</a:t>
            </a:r>
            <a:r>
              <a:rPr lang="it-IT" sz="1600" i="1" dirty="0">
                <a:solidFill>
                  <a:schemeClr val="tx1">
                    <a:lumMod val="65000"/>
                    <a:lumOff val="35000"/>
                  </a:schemeClr>
                </a:solidFill>
                <a:latin typeface="Bookman Old Style" panose="02050604050505020204" pitchFamily="18" charset="0"/>
              </a:rPr>
              <a:t>) riconoscendo a titolo di corrispettivo unicamente il diritto di gestire i servizi oggetto del contratto o tale diritto accompagnato da un prezzo, con assunzione in capo al concessionario del rischio operativo legato alla gestione dei servizi;</a:t>
            </a:r>
          </a:p>
        </p:txBody>
      </p:sp>
    </p:spTree>
    <p:extLst>
      <p:ext uri="{BB962C8B-B14F-4D97-AF65-F5344CB8AC3E}">
        <p14:creationId xmlns:p14="http://schemas.microsoft.com/office/powerpoint/2010/main" val="618654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 D.lgs. n. 50/2016</a:t>
            </a:r>
          </a:p>
        </p:txBody>
      </p:sp>
      <p:sp>
        <p:nvSpPr>
          <p:cNvPr id="7" name="CasellaDiTesto 6">
            <a:extLst>
              <a:ext uri="{FF2B5EF4-FFF2-40B4-BE49-F238E27FC236}">
                <a16:creationId xmlns:a16="http://schemas.microsoft.com/office/drawing/2014/main" id="{E67F4044-1699-4DBA-A066-7E079B7B2554}"/>
              </a:ext>
            </a:extLst>
          </p:cNvPr>
          <p:cNvSpPr txBox="1"/>
          <p:nvPr/>
        </p:nvSpPr>
        <p:spPr>
          <a:xfrm>
            <a:off x="1210786" y="1655776"/>
            <a:ext cx="10058400" cy="2585323"/>
          </a:xfrm>
          <a:prstGeom prst="rect">
            <a:avLst/>
          </a:prstGeom>
          <a:noFill/>
        </p:spPr>
        <p:txBody>
          <a:bodyPr wrap="square" rtlCol="0">
            <a:spAutoFit/>
          </a:bodyPr>
          <a:lstStyle/>
          <a:p>
            <a:pPr algn="ctr"/>
            <a:r>
              <a:rPr lang="it-IT" b="1" dirty="0">
                <a:solidFill>
                  <a:schemeClr val="tx1">
                    <a:lumMod val="65000"/>
                    <a:lumOff val="35000"/>
                  </a:schemeClr>
                </a:solidFill>
                <a:latin typeface="Bookman Old Style" panose="02050604050505020204" pitchFamily="18" charset="0"/>
              </a:rPr>
              <a:t>I contratti misti di appalto </a:t>
            </a:r>
            <a:r>
              <a:rPr lang="it-IT" sz="1500" dirty="0">
                <a:solidFill>
                  <a:schemeClr val="tx1">
                    <a:lumMod val="65000"/>
                    <a:lumOff val="35000"/>
                  </a:schemeClr>
                </a:solidFill>
                <a:latin typeface="Bookman Old Style" panose="02050604050505020204" pitchFamily="18" charset="0"/>
              </a:rPr>
              <a:t>– Art. 28 c.c.p.</a:t>
            </a:r>
          </a:p>
          <a:p>
            <a:pPr algn="just"/>
            <a:r>
              <a:rPr lang="it-IT" sz="1600" b="1" i="1" dirty="0">
                <a:solidFill>
                  <a:schemeClr val="tx1">
                    <a:lumMod val="65000"/>
                    <a:lumOff val="35000"/>
                  </a:schemeClr>
                </a:solidFill>
                <a:latin typeface="Bookman Old Style" panose="02050604050505020204" pitchFamily="18" charset="0"/>
              </a:rPr>
              <a:t>I contratti, nei settori ordinari o nei settori speciali, o le concessioni, </a:t>
            </a:r>
            <a:r>
              <a:rPr lang="it-IT" sz="1600" i="1" dirty="0">
                <a:solidFill>
                  <a:schemeClr val="tx1">
                    <a:lumMod val="65000"/>
                    <a:lumOff val="35000"/>
                  </a:schemeClr>
                </a:solidFill>
                <a:latin typeface="Bookman Old Style" panose="02050604050505020204" pitchFamily="18" charset="0"/>
              </a:rPr>
              <a:t>che hanno in ciascun rispettivo ambito, ad</a:t>
            </a:r>
            <a:r>
              <a:rPr lang="it-IT" sz="1600" b="1" i="1" dirty="0">
                <a:solidFill>
                  <a:schemeClr val="tx1">
                    <a:lumMod val="65000"/>
                    <a:lumOff val="35000"/>
                  </a:schemeClr>
                </a:solidFill>
                <a:latin typeface="Bookman Old Style" panose="02050604050505020204" pitchFamily="18" charset="0"/>
              </a:rPr>
              <a:t> oggetto due o più tipi di prestazioni</a:t>
            </a:r>
            <a:r>
              <a:rPr lang="it-IT" sz="1600" i="1" dirty="0">
                <a:solidFill>
                  <a:schemeClr val="tx1">
                    <a:lumMod val="65000"/>
                    <a:lumOff val="35000"/>
                  </a:schemeClr>
                </a:solidFill>
                <a:latin typeface="Bookman Old Style" panose="02050604050505020204" pitchFamily="18" charset="0"/>
              </a:rPr>
              <a:t>, sono aggiudicati secondo le disposizioni applicabili al tipo di appalto che caratterizza </a:t>
            </a:r>
            <a:r>
              <a:rPr lang="it-IT" sz="1600" b="1" i="1" u="sng" dirty="0">
                <a:solidFill>
                  <a:schemeClr val="tx1">
                    <a:lumMod val="65000"/>
                    <a:lumOff val="35000"/>
                  </a:schemeClr>
                </a:solidFill>
                <a:latin typeface="Bookman Old Style" panose="02050604050505020204" pitchFamily="18" charset="0"/>
              </a:rPr>
              <a:t>l'oggetto principale </a:t>
            </a:r>
            <a:r>
              <a:rPr lang="it-IT" sz="1600" i="1" dirty="0">
                <a:solidFill>
                  <a:schemeClr val="tx1">
                    <a:lumMod val="65000"/>
                    <a:lumOff val="35000"/>
                  </a:schemeClr>
                </a:solidFill>
                <a:latin typeface="Bookman Old Style" panose="02050604050505020204" pitchFamily="18" charset="0"/>
              </a:rPr>
              <a:t>del contratto in questione. Nel caso di contratti misti, che consistono in parte in servizi ai sensi della parte II, titolo VI, capo II, e in parte in altri servizi, oppure in contratti misti comprendenti in parte servizi e in parte forniture, l'oggetto principale è determinato in base al valore stimato più elevato tra quelli dei rispettivi servizi o forniture. L’operatore economico che concorre alla procedura di affidamento di un contratto misto deve possedere i requisiti di qualificazione e capacità prescritti dal presente codice per ciascuna prestazione di lavori, servizi, forniture prevista dal contratto.</a:t>
            </a:r>
          </a:p>
        </p:txBody>
      </p:sp>
      <p:pic>
        <p:nvPicPr>
          <p:cNvPr id="14" name="Immagine 13">
            <a:extLst>
              <a:ext uri="{FF2B5EF4-FFF2-40B4-BE49-F238E27FC236}">
                <a16:creationId xmlns:a16="http://schemas.microsoft.com/office/drawing/2014/main" id="{7A5F965B-18E0-455D-A71D-F1022019040A}"/>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07842" y="3981598"/>
            <a:ext cx="828369" cy="740100"/>
          </a:xfrm>
          <a:prstGeom prst="rect">
            <a:avLst/>
          </a:prstGeom>
        </p:spPr>
      </p:pic>
      <p:cxnSp>
        <p:nvCxnSpPr>
          <p:cNvPr id="15" name="Connettore diritto 14">
            <a:extLst>
              <a:ext uri="{FF2B5EF4-FFF2-40B4-BE49-F238E27FC236}">
                <a16:creationId xmlns:a16="http://schemas.microsoft.com/office/drawing/2014/main" id="{DCE062CE-4FAD-4E62-8F64-548C5242D151}"/>
              </a:ext>
            </a:extLst>
          </p:cNvPr>
          <p:cNvCxnSpPr/>
          <p:nvPr/>
        </p:nvCxnSpPr>
        <p:spPr>
          <a:xfrm>
            <a:off x="11688182" y="430387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F5BB96B7-3C72-4738-B401-B8FAE30CF953}"/>
              </a:ext>
            </a:extLst>
          </p:cNvPr>
          <p:cNvCxnSpPr/>
          <p:nvPr/>
        </p:nvCxnSpPr>
        <p:spPr>
          <a:xfrm>
            <a:off x="11688182" y="439682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Immagine 16">
            <a:extLst>
              <a:ext uri="{FF2B5EF4-FFF2-40B4-BE49-F238E27FC236}">
                <a16:creationId xmlns:a16="http://schemas.microsoft.com/office/drawing/2014/main" id="{30E00D9F-8359-4883-BF2A-DC45B54D30EE}"/>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430729" y="1630985"/>
            <a:ext cx="828369" cy="712365"/>
          </a:xfrm>
          <a:prstGeom prst="rect">
            <a:avLst/>
          </a:prstGeom>
        </p:spPr>
      </p:pic>
      <p:cxnSp>
        <p:nvCxnSpPr>
          <p:cNvPr id="18" name="Connettore diritto 17">
            <a:extLst>
              <a:ext uri="{FF2B5EF4-FFF2-40B4-BE49-F238E27FC236}">
                <a16:creationId xmlns:a16="http://schemas.microsoft.com/office/drawing/2014/main" id="{BCEA089B-898D-4E72-9CE3-CB9400961095}"/>
              </a:ext>
            </a:extLst>
          </p:cNvPr>
          <p:cNvCxnSpPr/>
          <p:nvPr/>
        </p:nvCxnSpPr>
        <p:spPr>
          <a:xfrm>
            <a:off x="-357836" y="189421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7DF3ADEF-FDC7-4DB7-9953-CEC14117ED9F}"/>
              </a:ext>
            </a:extLst>
          </p:cNvPr>
          <p:cNvCxnSpPr/>
          <p:nvPr/>
        </p:nvCxnSpPr>
        <p:spPr>
          <a:xfrm>
            <a:off x="-357836" y="198716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e 7">
            <a:extLst>
              <a:ext uri="{FF2B5EF4-FFF2-40B4-BE49-F238E27FC236}">
                <a16:creationId xmlns:a16="http://schemas.microsoft.com/office/drawing/2014/main" id="{F0B974FC-55D4-4E52-ADC9-F4BE5A57E62A}"/>
              </a:ext>
            </a:extLst>
          </p:cNvPr>
          <p:cNvSpPr/>
          <p:nvPr/>
        </p:nvSpPr>
        <p:spPr>
          <a:xfrm>
            <a:off x="336756" y="4396823"/>
            <a:ext cx="1987344" cy="1803908"/>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asellaDiTesto 8">
            <a:extLst>
              <a:ext uri="{FF2B5EF4-FFF2-40B4-BE49-F238E27FC236}">
                <a16:creationId xmlns:a16="http://schemas.microsoft.com/office/drawing/2014/main" id="{8197635C-2C65-4F2C-8C11-15ED89BDB919}"/>
              </a:ext>
            </a:extLst>
          </p:cNvPr>
          <p:cNvSpPr txBox="1"/>
          <p:nvPr/>
        </p:nvSpPr>
        <p:spPr>
          <a:xfrm>
            <a:off x="524702" y="4837112"/>
            <a:ext cx="1893371" cy="923330"/>
          </a:xfrm>
          <a:prstGeom prst="rect">
            <a:avLst/>
          </a:prstGeom>
          <a:noFill/>
        </p:spPr>
        <p:txBody>
          <a:bodyPr wrap="square" rtlCol="0">
            <a:spAutoFit/>
          </a:bodyPr>
          <a:lstStyle/>
          <a:p>
            <a:r>
              <a:rPr lang="it-IT" dirty="0">
                <a:solidFill>
                  <a:schemeClr val="tx1">
                    <a:lumMod val="65000"/>
                    <a:lumOff val="35000"/>
                  </a:schemeClr>
                </a:solidFill>
                <a:latin typeface="Bookman Old Style" panose="02050604050505020204" pitchFamily="18" charset="0"/>
              </a:rPr>
              <a:t>Prevalenza</a:t>
            </a:r>
          </a:p>
          <a:p>
            <a:r>
              <a:rPr lang="it-IT" dirty="0">
                <a:solidFill>
                  <a:schemeClr val="tx1">
                    <a:lumMod val="65000"/>
                    <a:lumOff val="35000"/>
                  </a:schemeClr>
                </a:solidFill>
                <a:latin typeface="Bookman Old Style" panose="02050604050505020204" pitchFamily="18" charset="0"/>
              </a:rPr>
              <a:t>economica od</a:t>
            </a:r>
          </a:p>
          <a:p>
            <a:r>
              <a:rPr lang="it-IT" dirty="0">
                <a:solidFill>
                  <a:schemeClr val="tx1">
                    <a:lumMod val="65000"/>
                    <a:lumOff val="35000"/>
                  </a:schemeClr>
                </a:solidFill>
                <a:latin typeface="Bookman Old Style" panose="02050604050505020204" pitchFamily="18" charset="0"/>
              </a:rPr>
              <a:t>oggettiva?</a:t>
            </a:r>
          </a:p>
        </p:txBody>
      </p:sp>
    </p:spTree>
    <p:extLst>
      <p:ext uri="{BB962C8B-B14F-4D97-AF65-F5344CB8AC3E}">
        <p14:creationId xmlns:p14="http://schemas.microsoft.com/office/powerpoint/2010/main" val="1178676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28938" y="5126609"/>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18102" y="54802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18102" y="55732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605654" y="1112259"/>
            <a:ext cx="9232675" cy="3416320"/>
          </a:xfrm>
          <a:prstGeom prst="rect">
            <a:avLst/>
          </a:prstGeom>
          <a:noFill/>
        </p:spPr>
        <p:txBody>
          <a:bodyPr wrap="square" rtlCol="0">
            <a:spAutoFit/>
          </a:bodyPr>
          <a:lstStyle/>
          <a:p>
            <a:pPr algn="ctr"/>
            <a:r>
              <a:rPr lang="it-IT" sz="2400" b="1" dirty="0">
                <a:solidFill>
                  <a:schemeClr val="tx1">
                    <a:lumMod val="65000"/>
                    <a:lumOff val="35000"/>
                  </a:schemeClr>
                </a:solidFill>
                <a:latin typeface="Bookman Old Style" panose="02050604050505020204" pitchFamily="18" charset="0"/>
              </a:rPr>
              <a:t>Il Partenariato Pubblico Privato</a:t>
            </a:r>
          </a:p>
          <a:p>
            <a:pPr algn="just"/>
            <a:r>
              <a:rPr lang="it-IT" sz="1600" i="1" dirty="0" err="1">
                <a:solidFill>
                  <a:schemeClr val="tx1">
                    <a:lumMod val="65000"/>
                    <a:lumOff val="35000"/>
                  </a:schemeClr>
                </a:solidFill>
                <a:latin typeface="Bookman Old Style" panose="02050604050505020204" pitchFamily="18" charset="0"/>
              </a:rPr>
              <a:t>eee</a:t>
            </a:r>
            <a:r>
              <a:rPr lang="it-IT" sz="1600" i="1" dirty="0">
                <a:solidFill>
                  <a:schemeClr val="tx1">
                    <a:lumMod val="65000"/>
                    <a:lumOff val="35000"/>
                  </a:schemeClr>
                </a:solidFill>
                <a:latin typeface="Bookman Old Style" panose="02050604050505020204" pitchFamily="18" charset="0"/>
              </a:rPr>
              <a:t>) «contratto di </a:t>
            </a:r>
            <a:r>
              <a:rPr lang="it-IT" sz="1600" b="1" i="1" dirty="0">
                <a:solidFill>
                  <a:schemeClr val="tx1">
                    <a:lumMod val="65000"/>
                    <a:lumOff val="35000"/>
                  </a:schemeClr>
                </a:solidFill>
                <a:latin typeface="Bookman Old Style" panose="02050604050505020204" pitchFamily="18" charset="0"/>
              </a:rPr>
              <a:t>partenariato pubblico privato</a:t>
            </a:r>
            <a:r>
              <a:rPr lang="it-IT" sz="1600" i="1" dirty="0">
                <a:solidFill>
                  <a:schemeClr val="tx1">
                    <a:lumMod val="65000"/>
                    <a:lumOff val="35000"/>
                  </a:schemeClr>
                </a:solidFill>
                <a:latin typeface="Bookman Old Style" panose="02050604050505020204" pitchFamily="18" charset="0"/>
              </a:rPr>
              <a:t>», il contratto </a:t>
            </a:r>
            <a:r>
              <a:rPr lang="it-IT" sz="1600" b="1" i="1" dirty="0">
                <a:solidFill>
                  <a:schemeClr val="tx1">
                    <a:lumMod val="65000"/>
                    <a:lumOff val="35000"/>
                  </a:schemeClr>
                </a:solidFill>
                <a:latin typeface="Bookman Old Style" panose="02050604050505020204" pitchFamily="18" charset="0"/>
              </a:rPr>
              <a:t>a titolo oneroso </a:t>
            </a:r>
            <a:r>
              <a:rPr lang="it-IT" sz="1600" i="1" dirty="0">
                <a:solidFill>
                  <a:schemeClr val="tx1">
                    <a:lumMod val="65000"/>
                    <a:lumOff val="35000"/>
                  </a:schemeClr>
                </a:solidFill>
                <a:latin typeface="Bookman Old Style" panose="02050604050505020204" pitchFamily="18" charset="0"/>
              </a:rPr>
              <a:t>stipulato </a:t>
            </a:r>
            <a:r>
              <a:rPr lang="it-IT" sz="1600" b="1" i="1" dirty="0">
                <a:solidFill>
                  <a:schemeClr val="tx1">
                    <a:lumMod val="65000"/>
                    <a:lumOff val="35000"/>
                  </a:schemeClr>
                </a:solidFill>
                <a:latin typeface="Bookman Old Style" panose="02050604050505020204" pitchFamily="18" charset="0"/>
              </a:rPr>
              <a:t>per iscritto </a:t>
            </a:r>
            <a:r>
              <a:rPr lang="it-IT" sz="1600" i="1" dirty="0">
                <a:solidFill>
                  <a:schemeClr val="tx1">
                    <a:lumMod val="65000"/>
                    <a:lumOff val="35000"/>
                  </a:schemeClr>
                </a:solidFill>
                <a:latin typeface="Bookman Old Style" panose="02050604050505020204" pitchFamily="18" charset="0"/>
              </a:rPr>
              <a:t>con il quale una o più stazioni appaltanti conferiscono a uno o più operatori economici per un periodo determinato in funzione della durata dell'ammortamento dell'investimento o delle modalità di finanziamento fissate, un complesso di attività consistenti nella </a:t>
            </a:r>
            <a:r>
              <a:rPr lang="it-IT" sz="1600" b="1" i="1" dirty="0">
                <a:solidFill>
                  <a:schemeClr val="tx1">
                    <a:lumMod val="65000"/>
                    <a:lumOff val="35000"/>
                  </a:schemeClr>
                </a:solidFill>
                <a:latin typeface="Bookman Old Style" panose="02050604050505020204" pitchFamily="18" charset="0"/>
              </a:rPr>
              <a:t>realizzazione, trasformazione, manutenzione e gestione operativa di un'opera in cambio della sua disponibilità</a:t>
            </a:r>
            <a:r>
              <a:rPr lang="it-IT" sz="1600" i="1" dirty="0">
                <a:solidFill>
                  <a:schemeClr val="tx1">
                    <a:lumMod val="65000"/>
                    <a:lumOff val="35000"/>
                  </a:schemeClr>
                </a:solidFill>
                <a:latin typeface="Bookman Old Style" panose="02050604050505020204" pitchFamily="18" charset="0"/>
              </a:rPr>
              <a:t>, </a:t>
            </a:r>
            <a:r>
              <a:rPr lang="it-IT" sz="1600" b="1" i="1" dirty="0">
                <a:solidFill>
                  <a:schemeClr val="tx1">
                    <a:lumMod val="65000"/>
                    <a:lumOff val="35000"/>
                  </a:schemeClr>
                </a:solidFill>
                <a:latin typeface="Bookman Old Style" panose="02050604050505020204" pitchFamily="18" charset="0"/>
              </a:rPr>
              <a:t>o del suo sfruttamento economico</a:t>
            </a:r>
            <a:r>
              <a:rPr lang="it-IT" sz="1600" i="1" dirty="0">
                <a:solidFill>
                  <a:schemeClr val="tx1">
                    <a:lumMod val="65000"/>
                    <a:lumOff val="35000"/>
                  </a:schemeClr>
                </a:solidFill>
                <a:latin typeface="Bookman Old Style" panose="02050604050505020204" pitchFamily="18" charset="0"/>
              </a:rPr>
              <a:t>, </a:t>
            </a:r>
            <a:r>
              <a:rPr lang="it-IT" sz="1600" b="1" i="1" dirty="0">
                <a:solidFill>
                  <a:schemeClr val="tx1">
                    <a:lumMod val="65000"/>
                    <a:lumOff val="35000"/>
                  </a:schemeClr>
                </a:solidFill>
                <a:latin typeface="Bookman Old Style" panose="02050604050505020204" pitchFamily="18" charset="0"/>
              </a:rPr>
              <a:t>o della fornitura di un servizio </a:t>
            </a:r>
            <a:r>
              <a:rPr lang="it-IT" sz="1600" i="1" dirty="0">
                <a:solidFill>
                  <a:schemeClr val="tx1">
                    <a:lumMod val="65000"/>
                    <a:lumOff val="35000"/>
                  </a:schemeClr>
                </a:solidFill>
                <a:latin typeface="Bookman Old Style" panose="02050604050505020204" pitchFamily="18" charset="0"/>
              </a:rPr>
              <a:t>connessa all'utilizzo dell'opera stessa, </a:t>
            </a:r>
            <a:r>
              <a:rPr lang="it-IT" sz="1600" b="1" i="1" u="sng" dirty="0">
                <a:solidFill>
                  <a:schemeClr val="tx1">
                    <a:lumMod val="65000"/>
                    <a:lumOff val="35000"/>
                  </a:schemeClr>
                </a:solidFill>
                <a:latin typeface="Bookman Old Style" panose="02050604050505020204" pitchFamily="18" charset="0"/>
              </a:rPr>
              <a:t>con assunzione di rischio</a:t>
            </a:r>
            <a:r>
              <a:rPr lang="it-IT" sz="1600" i="1" dirty="0">
                <a:solidFill>
                  <a:schemeClr val="tx1">
                    <a:lumMod val="65000"/>
                    <a:lumOff val="35000"/>
                  </a:schemeClr>
                </a:solidFill>
                <a:latin typeface="Bookman Old Style" panose="02050604050505020204" pitchFamily="18" charset="0"/>
              </a:rPr>
              <a:t> secondo modalità individuate nel contratto, da parte dell'operatore. Fatti salvi gli obblighi di comunicazione previsti dall'articolo 44, comma 1-bis, del decreto-legge 31 dicembre 2007, n. 248, convertito, con modificazioni, dalla legge 28 febbraio 2008, n. 31, si applicano, per i soli profili di tutela della finanza pubblica, i contenuti delle decisioni Eurostat;</a:t>
            </a:r>
          </a:p>
        </p:txBody>
      </p:sp>
    </p:spTree>
    <p:extLst>
      <p:ext uri="{BB962C8B-B14F-4D97-AF65-F5344CB8AC3E}">
        <p14:creationId xmlns:p14="http://schemas.microsoft.com/office/powerpoint/2010/main" val="61925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9414D15-DE1E-4A7B-9827-EAE378BAF44D}"/>
              </a:ext>
            </a:extLst>
          </p:cNvPr>
          <p:cNvSpPr/>
          <p:nvPr/>
        </p:nvSpPr>
        <p:spPr>
          <a:xfrm>
            <a:off x="-286870" y="329045"/>
            <a:ext cx="4518211" cy="53789"/>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632EE818-3609-4958-B7F3-C06CC25E6C77}"/>
              </a:ext>
            </a:extLst>
          </p:cNvPr>
          <p:cNvSpPr txBox="1"/>
          <p:nvPr/>
        </p:nvSpPr>
        <p:spPr>
          <a:xfrm>
            <a:off x="0" y="-16990"/>
            <a:ext cx="4231341" cy="400110"/>
          </a:xfrm>
          <a:prstGeom prst="rect">
            <a:avLst/>
          </a:prstGeom>
          <a:noFill/>
        </p:spPr>
        <p:txBody>
          <a:bodyPr wrap="square" rtlCol="0">
            <a:spAutoFit/>
          </a:bodyPr>
          <a:lstStyle/>
          <a:p>
            <a:r>
              <a:rPr lang="it-IT" sz="2000" b="1" dirty="0">
                <a:solidFill>
                  <a:schemeClr val="tx1">
                    <a:lumMod val="65000"/>
                    <a:lumOff val="35000"/>
                  </a:schemeClr>
                </a:solidFill>
                <a:latin typeface="Bookman Old Style" panose="02050604050505020204" pitchFamily="18" charset="0"/>
              </a:rPr>
              <a:t>Partenariato Pubblico Privato</a:t>
            </a:r>
          </a:p>
        </p:txBody>
      </p:sp>
      <p:sp>
        <p:nvSpPr>
          <p:cNvPr id="4" name="Rettangolo 3">
            <a:extLst>
              <a:ext uri="{FF2B5EF4-FFF2-40B4-BE49-F238E27FC236}">
                <a16:creationId xmlns:a16="http://schemas.microsoft.com/office/drawing/2014/main" id="{9FDAD9F6-B51B-422A-8286-A65786D7E90B}"/>
              </a:ext>
            </a:extLst>
          </p:cNvPr>
          <p:cNvSpPr/>
          <p:nvPr/>
        </p:nvSpPr>
        <p:spPr>
          <a:xfrm>
            <a:off x="2420471" y="1276324"/>
            <a:ext cx="9905999" cy="45719"/>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CDFD1B37-B223-459D-AF41-AD31645D1C9E}"/>
              </a:ext>
            </a:extLst>
          </p:cNvPr>
          <p:cNvSpPr/>
          <p:nvPr/>
        </p:nvSpPr>
        <p:spPr>
          <a:xfrm>
            <a:off x="2420471" y="3662868"/>
            <a:ext cx="9905999" cy="45719"/>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F434C2D4-2C23-46B7-AA91-42725E24B51B}"/>
              </a:ext>
            </a:extLst>
          </p:cNvPr>
          <p:cNvSpPr/>
          <p:nvPr/>
        </p:nvSpPr>
        <p:spPr>
          <a:xfrm>
            <a:off x="2420471" y="4817018"/>
            <a:ext cx="9905999" cy="45719"/>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04C78CCB-A67B-4298-B2CC-F99A04120D5E}"/>
              </a:ext>
            </a:extLst>
          </p:cNvPr>
          <p:cNvSpPr txBox="1"/>
          <p:nvPr/>
        </p:nvSpPr>
        <p:spPr>
          <a:xfrm>
            <a:off x="2420471" y="896497"/>
            <a:ext cx="5351930" cy="400110"/>
          </a:xfrm>
          <a:prstGeom prst="rect">
            <a:avLst/>
          </a:prstGeom>
          <a:noFill/>
        </p:spPr>
        <p:txBody>
          <a:bodyPr wrap="square" rtlCol="0">
            <a:spAutoFit/>
          </a:bodyPr>
          <a:lstStyle/>
          <a:p>
            <a:r>
              <a:rPr lang="it-IT" sz="2000" b="1" dirty="0">
                <a:solidFill>
                  <a:schemeClr val="tx1">
                    <a:lumMod val="65000"/>
                    <a:lumOff val="35000"/>
                  </a:schemeClr>
                </a:solidFill>
                <a:latin typeface="Bookman Old Style" panose="02050604050505020204" pitchFamily="18" charset="0"/>
              </a:rPr>
              <a:t>Finanza di progetto </a:t>
            </a:r>
            <a:r>
              <a:rPr lang="it-IT" sz="1500" dirty="0">
                <a:solidFill>
                  <a:schemeClr val="tx1">
                    <a:lumMod val="65000"/>
                    <a:lumOff val="35000"/>
                  </a:schemeClr>
                </a:solidFill>
                <a:latin typeface="Bookman Old Style" panose="02050604050505020204" pitchFamily="18" charset="0"/>
              </a:rPr>
              <a:t>– Art. 183 c.c.p.</a:t>
            </a:r>
          </a:p>
        </p:txBody>
      </p:sp>
      <p:sp>
        <p:nvSpPr>
          <p:cNvPr id="8" name="CasellaDiTesto 7">
            <a:extLst>
              <a:ext uri="{FF2B5EF4-FFF2-40B4-BE49-F238E27FC236}">
                <a16:creationId xmlns:a16="http://schemas.microsoft.com/office/drawing/2014/main" id="{7CEAAF7E-4DBB-40FF-91E6-7BFF2B6E68FA}"/>
              </a:ext>
            </a:extLst>
          </p:cNvPr>
          <p:cNvSpPr txBox="1"/>
          <p:nvPr/>
        </p:nvSpPr>
        <p:spPr>
          <a:xfrm>
            <a:off x="2420471" y="3281787"/>
            <a:ext cx="5638800" cy="400110"/>
          </a:xfrm>
          <a:prstGeom prst="rect">
            <a:avLst/>
          </a:prstGeom>
          <a:noFill/>
        </p:spPr>
        <p:txBody>
          <a:bodyPr wrap="square" rtlCol="0">
            <a:spAutoFit/>
          </a:bodyPr>
          <a:lstStyle/>
          <a:p>
            <a:r>
              <a:rPr lang="it-IT" sz="2000" b="1" dirty="0">
                <a:solidFill>
                  <a:schemeClr val="tx1">
                    <a:lumMod val="65000"/>
                    <a:lumOff val="35000"/>
                  </a:schemeClr>
                </a:solidFill>
                <a:latin typeface="Bookman Old Style" panose="02050604050505020204" pitchFamily="18" charset="0"/>
              </a:rPr>
              <a:t>Leasing immobiliare </a:t>
            </a:r>
            <a:r>
              <a:rPr lang="it-IT" sz="2000" dirty="0">
                <a:solidFill>
                  <a:schemeClr val="tx1">
                    <a:lumMod val="65000"/>
                    <a:lumOff val="35000"/>
                  </a:schemeClr>
                </a:solidFill>
                <a:latin typeface="Bookman Old Style" panose="02050604050505020204" pitchFamily="18" charset="0"/>
              </a:rPr>
              <a:t>– </a:t>
            </a:r>
            <a:r>
              <a:rPr lang="it-IT" sz="1500" dirty="0">
                <a:solidFill>
                  <a:schemeClr val="tx1">
                    <a:lumMod val="65000"/>
                    <a:lumOff val="35000"/>
                  </a:schemeClr>
                </a:solidFill>
                <a:latin typeface="Bookman Old Style" panose="02050604050505020204" pitchFamily="18" charset="0"/>
              </a:rPr>
              <a:t>Art. 187 c.c.p.</a:t>
            </a:r>
          </a:p>
        </p:txBody>
      </p:sp>
      <p:sp>
        <p:nvSpPr>
          <p:cNvPr id="9" name="CasellaDiTesto 8">
            <a:extLst>
              <a:ext uri="{FF2B5EF4-FFF2-40B4-BE49-F238E27FC236}">
                <a16:creationId xmlns:a16="http://schemas.microsoft.com/office/drawing/2014/main" id="{E51699A2-FE3E-4205-8DDE-2D1A901E8620}"/>
              </a:ext>
            </a:extLst>
          </p:cNvPr>
          <p:cNvSpPr txBox="1"/>
          <p:nvPr/>
        </p:nvSpPr>
        <p:spPr>
          <a:xfrm>
            <a:off x="2420471" y="4389061"/>
            <a:ext cx="5351930" cy="400110"/>
          </a:xfrm>
          <a:prstGeom prst="rect">
            <a:avLst/>
          </a:prstGeom>
          <a:noFill/>
        </p:spPr>
        <p:txBody>
          <a:bodyPr wrap="square" rtlCol="0">
            <a:spAutoFit/>
          </a:bodyPr>
          <a:lstStyle/>
          <a:p>
            <a:r>
              <a:rPr lang="it-IT" sz="2000" b="1" dirty="0">
                <a:solidFill>
                  <a:schemeClr val="tx1">
                    <a:lumMod val="65000"/>
                    <a:lumOff val="35000"/>
                  </a:schemeClr>
                </a:solidFill>
                <a:latin typeface="Bookman Old Style" panose="02050604050505020204" pitchFamily="18" charset="0"/>
              </a:rPr>
              <a:t>Contratto di disponibilità </a:t>
            </a:r>
            <a:r>
              <a:rPr lang="it-IT" sz="2000" dirty="0">
                <a:solidFill>
                  <a:schemeClr val="tx1">
                    <a:lumMod val="65000"/>
                    <a:lumOff val="35000"/>
                  </a:schemeClr>
                </a:solidFill>
                <a:latin typeface="Bookman Old Style" panose="02050604050505020204" pitchFamily="18" charset="0"/>
              </a:rPr>
              <a:t>–</a:t>
            </a:r>
            <a:r>
              <a:rPr lang="it-IT" sz="2000" b="1" dirty="0">
                <a:solidFill>
                  <a:schemeClr val="tx1">
                    <a:lumMod val="65000"/>
                    <a:lumOff val="35000"/>
                  </a:schemeClr>
                </a:solidFill>
                <a:latin typeface="Bookman Old Style" panose="02050604050505020204" pitchFamily="18" charset="0"/>
              </a:rPr>
              <a:t> </a:t>
            </a:r>
            <a:r>
              <a:rPr lang="it-IT" sz="1500" dirty="0">
                <a:solidFill>
                  <a:schemeClr val="tx1">
                    <a:lumMod val="65000"/>
                    <a:lumOff val="35000"/>
                  </a:schemeClr>
                </a:solidFill>
                <a:latin typeface="Bookman Old Style" panose="02050604050505020204" pitchFamily="18" charset="0"/>
              </a:rPr>
              <a:t>Art. 188 c.c.p.</a:t>
            </a:r>
          </a:p>
        </p:txBody>
      </p:sp>
      <p:sp>
        <p:nvSpPr>
          <p:cNvPr id="10" name="CasellaDiTesto 9">
            <a:extLst>
              <a:ext uri="{FF2B5EF4-FFF2-40B4-BE49-F238E27FC236}">
                <a16:creationId xmlns:a16="http://schemas.microsoft.com/office/drawing/2014/main" id="{6EBD3AD0-FD43-46A4-85E3-9B4FBB54E85E}"/>
              </a:ext>
            </a:extLst>
          </p:cNvPr>
          <p:cNvSpPr txBox="1"/>
          <p:nvPr/>
        </p:nvSpPr>
        <p:spPr>
          <a:xfrm>
            <a:off x="2420471" y="3818570"/>
            <a:ext cx="9619129" cy="461665"/>
          </a:xfrm>
          <a:prstGeom prst="rect">
            <a:avLst/>
          </a:prstGeom>
          <a:noFill/>
        </p:spPr>
        <p:txBody>
          <a:bodyPr wrap="square" rtlCol="0">
            <a:spAutoFit/>
          </a:bodyPr>
          <a:lstStyle/>
          <a:p>
            <a:r>
              <a:rPr lang="it-IT" sz="1200" i="1" dirty="0" err="1">
                <a:solidFill>
                  <a:schemeClr val="tx1">
                    <a:lumMod val="65000"/>
                    <a:lumOff val="35000"/>
                  </a:schemeClr>
                </a:solidFill>
                <a:latin typeface="Bookman Old Style" panose="02050604050505020204" pitchFamily="18" charset="0"/>
              </a:rPr>
              <a:t>ggg</a:t>
            </a:r>
            <a:r>
              <a:rPr lang="it-IT" sz="1200" i="1" dirty="0">
                <a:solidFill>
                  <a:schemeClr val="tx1">
                    <a:lumMod val="65000"/>
                    <a:lumOff val="35000"/>
                  </a:schemeClr>
                </a:solidFill>
                <a:latin typeface="Bookman Old Style" panose="02050604050505020204" pitchFamily="18" charset="0"/>
              </a:rPr>
              <a:t>) «locazione finanziaria di opere pubbliche o di pubblica utilità», il contratto avente ad oggetto la prestazione di servizi finanziari e l'esecuzione di lavori;</a:t>
            </a:r>
          </a:p>
        </p:txBody>
      </p:sp>
      <p:sp>
        <p:nvSpPr>
          <p:cNvPr id="11" name="CasellaDiTesto 10">
            <a:extLst>
              <a:ext uri="{FF2B5EF4-FFF2-40B4-BE49-F238E27FC236}">
                <a16:creationId xmlns:a16="http://schemas.microsoft.com/office/drawing/2014/main" id="{0AB5E202-AD56-4A40-9B59-984CED4535B0}"/>
              </a:ext>
            </a:extLst>
          </p:cNvPr>
          <p:cNvSpPr txBox="1"/>
          <p:nvPr/>
        </p:nvSpPr>
        <p:spPr>
          <a:xfrm>
            <a:off x="2420471" y="4918432"/>
            <a:ext cx="9619129" cy="1200329"/>
          </a:xfrm>
          <a:prstGeom prst="rect">
            <a:avLst/>
          </a:prstGeom>
          <a:noFill/>
        </p:spPr>
        <p:txBody>
          <a:bodyPr wrap="square" rtlCol="0">
            <a:spAutoFit/>
          </a:bodyPr>
          <a:lstStyle/>
          <a:p>
            <a:r>
              <a:rPr lang="it-IT" sz="1200" i="1" dirty="0" err="1">
                <a:solidFill>
                  <a:schemeClr val="tx1">
                    <a:lumMod val="65000"/>
                    <a:lumOff val="35000"/>
                  </a:schemeClr>
                </a:solidFill>
                <a:latin typeface="Bookman Old Style" panose="02050604050505020204" pitchFamily="18" charset="0"/>
              </a:rPr>
              <a:t>hhh</a:t>
            </a:r>
            <a:r>
              <a:rPr lang="it-IT" sz="1200" i="1" dirty="0">
                <a:solidFill>
                  <a:schemeClr val="tx1">
                    <a:lumMod val="65000"/>
                    <a:lumOff val="35000"/>
                  </a:schemeClr>
                </a:solidFill>
                <a:latin typeface="Bookman Old Style" panose="02050604050505020204" pitchFamily="18" charset="0"/>
              </a:rPr>
              <a:t>) «contratto di disponibilità», il contratto mediante il quale sono affidate, a rischio e a spese dell'affidatario, la costruzione e la messa a disposizione a favore dell'amministrazione aggiudicatrice di un'opera di proprietà privata destinata all'esercizio di un pubblico servizio, a fronte di un corrispettivo. Si intende per messa a disposizione l'onere assunto a proprio rischio dall'affidatario di assicurare all'amministrazione aggiudicatrice la costante fruibilità dell'opera, nel rispetto dei parametri di funzionalità previsti dal contratto, garantendo allo scopo la perfetta manutenzione e la risoluzione di tutti gli eventuali vizi, anche sopravvenuti;</a:t>
            </a:r>
          </a:p>
        </p:txBody>
      </p:sp>
      <p:sp>
        <p:nvSpPr>
          <p:cNvPr id="12" name="CasellaDiTesto 11">
            <a:extLst>
              <a:ext uri="{FF2B5EF4-FFF2-40B4-BE49-F238E27FC236}">
                <a16:creationId xmlns:a16="http://schemas.microsoft.com/office/drawing/2014/main" id="{DB176E7D-029D-4072-81FB-35549C7635E1}"/>
              </a:ext>
            </a:extLst>
          </p:cNvPr>
          <p:cNvSpPr txBox="1"/>
          <p:nvPr/>
        </p:nvSpPr>
        <p:spPr>
          <a:xfrm>
            <a:off x="0" y="383418"/>
            <a:ext cx="4231341" cy="323165"/>
          </a:xfrm>
          <a:prstGeom prst="rect">
            <a:avLst/>
          </a:prstGeom>
          <a:noFill/>
        </p:spPr>
        <p:txBody>
          <a:bodyPr wrap="square" rtlCol="0">
            <a:spAutoFit/>
          </a:bodyPr>
          <a:lstStyle/>
          <a:p>
            <a:r>
              <a:rPr lang="it-IT" sz="1500" dirty="0">
                <a:solidFill>
                  <a:schemeClr val="tx1">
                    <a:lumMod val="65000"/>
                    <a:lumOff val="35000"/>
                  </a:schemeClr>
                </a:solidFill>
                <a:latin typeface="Bookman Old Style" panose="02050604050505020204" pitchFamily="18" charset="0"/>
              </a:rPr>
              <a:t>Artt. 180-191 c.c.p.</a:t>
            </a:r>
          </a:p>
        </p:txBody>
      </p:sp>
      <p:sp>
        <p:nvSpPr>
          <p:cNvPr id="13" name="Rettangolo 12">
            <a:extLst>
              <a:ext uri="{FF2B5EF4-FFF2-40B4-BE49-F238E27FC236}">
                <a16:creationId xmlns:a16="http://schemas.microsoft.com/office/drawing/2014/main" id="{29756FCA-1D27-416D-BC38-96AE2AA8F670}"/>
              </a:ext>
            </a:extLst>
          </p:cNvPr>
          <p:cNvSpPr/>
          <p:nvPr/>
        </p:nvSpPr>
        <p:spPr>
          <a:xfrm flipV="1">
            <a:off x="2420471" y="3080511"/>
            <a:ext cx="9905999" cy="4572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FBDFB0F4-EA24-4C4B-B79A-60C9C335DCCA}"/>
              </a:ext>
            </a:extLst>
          </p:cNvPr>
          <p:cNvSpPr txBox="1"/>
          <p:nvPr/>
        </p:nvSpPr>
        <p:spPr>
          <a:xfrm>
            <a:off x="2420471" y="2670107"/>
            <a:ext cx="5701553" cy="400110"/>
          </a:xfrm>
          <a:prstGeom prst="rect">
            <a:avLst/>
          </a:prstGeom>
          <a:noFill/>
        </p:spPr>
        <p:txBody>
          <a:bodyPr wrap="square" rtlCol="0">
            <a:spAutoFit/>
          </a:bodyPr>
          <a:lstStyle/>
          <a:p>
            <a:r>
              <a:rPr lang="it-IT" sz="2000" b="1" dirty="0">
                <a:solidFill>
                  <a:schemeClr val="tx1">
                    <a:lumMod val="65000"/>
                    <a:lumOff val="35000"/>
                  </a:schemeClr>
                </a:solidFill>
                <a:latin typeface="Bookman Old Style" panose="02050604050505020204" pitchFamily="18" charset="0"/>
              </a:rPr>
              <a:t>Società di progetto </a:t>
            </a:r>
            <a:r>
              <a:rPr lang="it-IT" sz="1500" dirty="0">
                <a:solidFill>
                  <a:schemeClr val="tx1">
                    <a:lumMod val="65000"/>
                    <a:lumOff val="35000"/>
                  </a:schemeClr>
                </a:solidFill>
                <a:latin typeface="Bookman Old Style" panose="02050604050505020204" pitchFamily="18" charset="0"/>
              </a:rPr>
              <a:t>– Art. 184 c.c.p.</a:t>
            </a:r>
          </a:p>
        </p:txBody>
      </p:sp>
      <p:sp>
        <p:nvSpPr>
          <p:cNvPr id="15" name="Rettangolo 14">
            <a:extLst>
              <a:ext uri="{FF2B5EF4-FFF2-40B4-BE49-F238E27FC236}">
                <a16:creationId xmlns:a16="http://schemas.microsoft.com/office/drawing/2014/main" id="{AA17E72A-6044-4596-A8D9-5D1DDEF7B64C}"/>
              </a:ext>
            </a:extLst>
          </p:cNvPr>
          <p:cNvSpPr/>
          <p:nvPr/>
        </p:nvSpPr>
        <p:spPr>
          <a:xfrm flipV="1">
            <a:off x="2420471" y="6561268"/>
            <a:ext cx="9905999" cy="4572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D462259D-0355-4798-958F-DE7F98320E97}"/>
              </a:ext>
            </a:extLst>
          </p:cNvPr>
          <p:cNvSpPr txBox="1"/>
          <p:nvPr/>
        </p:nvSpPr>
        <p:spPr>
          <a:xfrm>
            <a:off x="2420471" y="6150864"/>
            <a:ext cx="6078070" cy="400110"/>
          </a:xfrm>
          <a:prstGeom prst="rect">
            <a:avLst/>
          </a:prstGeom>
          <a:noFill/>
        </p:spPr>
        <p:txBody>
          <a:bodyPr wrap="square" rtlCol="0">
            <a:spAutoFit/>
          </a:bodyPr>
          <a:lstStyle/>
          <a:p>
            <a:r>
              <a:rPr lang="it-IT" sz="2000" b="1" dirty="0">
                <a:solidFill>
                  <a:schemeClr val="tx1">
                    <a:lumMod val="65000"/>
                    <a:lumOff val="35000"/>
                  </a:schemeClr>
                </a:solidFill>
                <a:latin typeface="Bookman Old Style" panose="02050604050505020204" pitchFamily="18" charset="0"/>
              </a:rPr>
              <a:t>Baratto amministrativo </a:t>
            </a:r>
            <a:r>
              <a:rPr lang="it-IT" sz="1500" dirty="0">
                <a:solidFill>
                  <a:schemeClr val="tx1">
                    <a:lumMod val="65000"/>
                    <a:lumOff val="35000"/>
                  </a:schemeClr>
                </a:solidFill>
                <a:latin typeface="Bookman Old Style" panose="02050604050505020204" pitchFamily="18" charset="0"/>
              </a:rPr>
              <a:t>– Art. 190 c.c.p.</a:t>
            </a:r>
          </a:p>
        </p:txBody>
      </p:sp>
      <p:sp>
        <p:nvSpPr>
          <p:cNvPr id="17" name="CasellaDiTesto 16">
            <a:extLst>
              <a:ext uri="{FF2B5EF4-FFF2-40B4-BE49-F238E27FC236}">
                <a16:creationId xmlns:a16="http://schemas.microsoft.com/office/drawing/2014/main" id="{1FE12F09-E35D-4CDE-A6FC-E544A4C2638B}"/>
              </a:ext>
            </a:extLst>
          </p:cNvPr>
          <p:cNvSpPr txBox="1"/>
          <p:nvPr/>
        </p:nvSpPr>
        <p:spPr>
          <a:xfrm>
            <a:off x="2420471" y="1364680"/>
            <a:ext cx="9619129" cy="1277273"/>
          </a:xfrm>
          <a:prstGeom prst="rect">
            <a:avLst/>
          </a:prstGeom>
          <a:noFill/>
        </p:spPr>
        <p:txBody>
          <a:bodyPr wrap="square" rtlCol="0">
            <a:spAutoFit/>
          </a:bodyPr>
          <a:lstStyle/>
          <a:p>
            <a:r>
              <a:rPr lang="it-IT" sz="1100" i="1" dirty="0">
                <a:solidFill>
                  <a:schemeClr val="tx1">
                    <a:lumMod val="65000"/>
                    <a:lumOff val="35000"/>
                  </a:schemeClr>
                </a:solidFill>
                <a:latin typeface="Bookman Old Style" panose="02050604050505020204" pitchFamily="18" charset="0"/>
              </a:rPr>
              <a:t>1. Per la realizzazione di lavori pubblici o di lavori di pubblica utilità, ivi inclusi quelli relativi alle strutture dedicate alla nautica da diporto, inseriti negli strumenti di programmazione formalmente approvati dall'amministrazione aggiudicatrice sulla base della normativa vigente, ivi inclusi i Piani dei porti, finanziabili in tutto o in parte con capitali privati, le amministrazioni aggiudicatrici possono, </a:t>
            </a:r>
            <a:r>
              <a:rPr lang="it-IT" sz="1100" b="1" i="1" dirty="0">
                <a:solidFill>
                  <a:schemeClr val="tx1">
                    <a:lumMod val="65000"/>
                    <a:lumOff val="35000"/>
                  </a:schemeClr>
                </a:solidFill>
                <a:latin typeface="Bookman Old Style" panose="02050604050505020204" pitchFamily="18" charset="0"/>
              </a:rPr>
              <a:t>in alternativa all'affidamento mediante concessione</a:t>
            </a:r>
            <a:r>
              <a:rPr lang="it-IT" sz="1100" i="1" dirty="0">
                <a:solidFill>
                  <a:schemeClr val="tx1">
                    <a:lumMod val="65000"/>
                    <a:lumOff val="35000"/>
                  </a:schemeClr>
                </a:solidFill>
                <a:latin typeface="Bookman Old Style" panose="02050604050505020204" pitchFamily="18" charset="0"/>
              </a:rPr>
              <a:t> ai sensi della parte III, </a:t>
            </a:r>
            <a:r>
              <a:rPr lang="it-IT" sz="1100" b="1" i="1" dirty="0">
                <a:solidFill>
                  <a:schemeClr val="tx1">
                    <a:lumMod val="65000"/>
                    <a:lumOff val="35000"/>
                  </a:schemeClr>
                </a:solidFill>
                <a:latin typeface="Bookman Old Style" panose="02050604050505020204" pitchFamily="18" charset="0"/>
              </a:rPr>
              <a:t>affidare una concessione ponendo a base di gara il progetto di fattibilità</a:t>
            </a:r>
            <a:r>
              <a:rPr lang="it-IT" sz="1100" i="1" dirty="0">
                <a:solidFill>
                  <a:schemeClr val="tx1">
                    <a:lumMod val="65000"/>
                    <a:lumOff val="35000"/>
                  </a:schemeClr>
                </a:solidFill>
                <a:latin typeface="Bookman Old Style" panose="02050604050505020204" pitchFamily="18" charset="0"/>
              </a:rPr>
              <a:t>, mediante pubblicazione di un bando finalizzato alla presentazione di offerte che contemplino </a:t>
            </a:r>
            <a:r>
              <a:rPr lang="it-IT" sz="1100" b="1" i="1" dirty="0">
                <a:solidFill>
                  <a:schemeClr val="tx1">
                    <a:lumMod val="65000"/>
                    <a:lumOff val="35000"/>
                  </a:schemeClr>
                </a:solidFill>
                <a:latin typeface="Bookman Old Style" panose="02050604050505020204" pitchFamily="18" charset="0"/>
              </a:rPr>
              <a:t>l'utilizzo di risorse totalmente o parzialmente a carico dei soggetti proponenti</a:t>
            </a:r>
            <a:r>
              <a:rPr lang="it-IT" sz="1100" i="1" dirty="0">
                <a:solidFill>
                  <a:schemeClr val="tx1">
                    <a:lumMod val="65000"/>
                    <a:lumOff val="35000"/>
                  </a:schemeClr>
                </a:solidFill>
                <a:latin typeface="Bookman Old Style" panose="02050604050505020204" pitchFamily="18" charset="0"/>
              </a:rPr>
              <a:t>. In ogni caso per le infrastrutture afferenti le opere in linea, è necessario che le relative proposte siano ricomprese negli strumenti di programmazione approvati dal Ministero delle infrastrutture e dei trasporti.</a:t>
            </a:r>
          </a:p>
        </p:txBody>
      </p:sp>
      <p:sp>
        <p:nvSpPr>
          <p:cNvPr id="19" name="Rettangolo 18">
            <a:extLst>
              <a:ext uri="{FF2B5EF4-FFF2-40B4-BE49-F238E27FC236}">
                <a16:creationId xmlns:a16="http://schemas.microsoft.com/office/drawing/2014/main" id="{E1E21C96-E2A8-4BBF-92FA-8436A3951155}"/>
              </a:ext>
            </a:extLst>
          </p:cNvPr>
          <p:cNvSpPr/>
          <p:nvPr/>
        </p:nvSpPr>
        <p:spPr>
          <a:xfrm flipV="1">
            <a:off x="2420471" y="818674"/>
            <a:ext cx="9905999" cy="4572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a:extLst>
              <a:ext uri="{FF2B5EF4-FFF2-40B4-BE49-F238E27FC236}">
                <a16:creationId xmlns:a16="http://schemas.microsoft.com/office/drawing/2014/main" id="{34EA4163-FB5C-4A5E-A5B3-D2D3D356BA7B}"/>
              </a:ext>
            </a:extLst>
          </p:cNvPr>
          <p:cNvSpPr txBox="1"/>
          <p:nvPr/>
        </p:nvSpPr>
        <p:spPr>
          <a:xfrm>
            <a:off x="2420471" y="408270"/>
            <a:ext cx="6078070" cy="400110"/>
          </a:xfrm>
          <a:prstGeom prst="rect">
            <a:avLst/>
          </a:prstGeom>
          <a:noFill/>
        </p:spPr>
        <p:txBody>
          <a:bodyPr wrap="square" rtlCol="0">
            <a:spAutoFit/>
          </a:bodyPr>
          <a:lstStyle/>
          <a:p>
            <a:r>
              <a:rPr lang="it-IT" sz="2000" b="1" dirty="0">
                <a:solidFill>
                  <a:schemeClr val="tx1">
                    <a:lumMod val="65000"/>
                    <a:lumOff val="35000"/>
                  </a:schemeClr>
                </a:solidFill>
                <a:latin typeface="Bookman Old Style" panose="02050604050505020204" pitchFamily="18" charset="0"/>
              </a:rPr>
              <a:t>Concessioni</a:t>
            </a:r>
            <a:r>
              <a:rPr lang="it-IT" sz="2000" dirty="0">
                <a:solidFill>
                  <a:schemeClr val="tx1">
                    <a:lumMod val="65000"/>
                    <a:lumOff val="35000"/>
                  </a:schemeClr>
                </a:solidFill>
                <a:latin typeface="Bookman Old Style" panose="02050604050505020204" pitchFamily="18" charset="0"/>
              </a:rPr>
              <a:t> – </a:t>
            </a:r>
            <a:r>
              <a:rPr lang="it-IT" sz="1500" dirty="0">
                <a:solidFill>
                  <a:schemeClr val="tx1">
                    <a:lumMod val="65000"/>
                    <a:lumOff val="35000"/>
                  </a:schemeClr>
                </a:solidFill>
                <a:latin typeface="Bookman Old Style" panose="02050604050505020204" pitchFamily="18" charset="0"/>
              </a:rPr>
              <a:t>Artt. 164 – 173 c.c.p.</a:t>
            </a:r>
          </a:p>
        </p:txBody>
      </p:sp>
    </p:spTree>
    <p:extLst>
      <p:ext uri="{BB962C8B-B14F-4D97-AF65-F5344CB8AC3E}">
        <p14:creationId xmlns:p14="http://schemas.microsoft.com/office/powerpoint/2010/main" val="52788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216D8384-F6AD-4ADB-852E-DD23172D9C29}"/>
              </a:ext>
            </a:extLst>
          </p:cNvPr>
          <p:cNvSpPr txBox="1"/>
          <p:nvPr/>
        </p:nvSpPr>
        <p:spPr>
          <a:xfrm>
            <a:off x="2205486" y="3130674"/>
            <a:ext cx="2674189"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01</a:t>
            </a:r>
          </a:p>
        </p:txBody>
      </p:sp>
      <p:sp>
        <p:nvSpPr>
          <p:cNvPr id="4" name="CasellaDiTesto 3">
            <a:extLst>
              <a:ext uri="{FF2B5EF4-FFF2-40B4-BE49-F238E27FC236}">
                <a16:creationId xmlns:a16="http://schemas.microsoft.com/office/drawing/2014/main" id="{231BCED6-E0F8-4E01-9E2B-6989473620EE}"/>
              </a:ext>
            </a:extLst>
          </p:cNvPr>
          <p:cNvSpPr txBox="1"/>
          <p:nvPr/>
        </p:nvSpPr>
        <p:spPr>
          <a:xfrm>
            <a:off x="5334001" y="3550051"/>
            <a:ext cx="3375804" cy="1169551"/>
          </a:xfrm>
          <a:prstGeom prst="rect">
            <a:avLst/>
          </a:prstGeom>
          <a:noFill/>
        </p:spPr>
        <p:txBody>
          <a:bodyPr wrap="square" rtlCol="0">
            <a:spAutoFit/>
          </a:bodyPr>
          <a:lstStyle/>
          <a:p>
            <a:r>
              <a:rPr lang="it-IT" sz="3000" b="1" dirty="0">
                <a:solidFill>
                  <a:schemeClr val="tx1">
                    <a:lumMod val="65000"/>
                    <a:lumOff val="35000"/>
                  </a:schemeClr>
                </a:solidFill>
                <a:latin typeface="Bookman Old Style" panose="02050604050505020204" pitchFamily="18" charset="0"/>
              </a:rPr>
              <a:t>INTRODUZIONE</a:t>
            </a:r>
          </a:p>
          <a:p>
            <a:r>
              <a:rPr lang="it-IT" sz="2000" dirty="0">
                <a:solidFill>
                  <a:schemeClr val="tx1">
                    <a:lumMod val="65000"/>
                    <a:lumOff val="35000"/>
                  </a:schemeClr>
                </a:solidFill>
                <a:latin typeface="Bookman Old Style" panose="02050604050505020204" pitchFamily="18" charset="0"/>
              </a:rPr>
              <a:t>al diritto dei contratti pubblici</a:t>
            </a:r>
          </a:p>
        </p:txBody>
      </p:sp>
      <p:sp>
        <p:nvSpPr>
          <p:cNvPr id="6" name="Google Shape;8172;p73">
            <a:extLst>
              <a:ext uri="{FF2B5EF4-FFF2-40B4-BE49-F238E27FC236}">
                <a16:creationId xmlns:a16="http://schemas.microsoft.com/office/drawing/2014/main" id="{37A0304D-04D8-4A8F-8B91-EDD1DEB4C387}"/>
              </a:ext>
            </a:extLst>
          </p:cNvPr>
          <p:cNvSpPr/>
          <p:nvPr/>
        </p:nvSpPr>
        <p:spPr>
          <a:xfrm>
            <a:off x="5501461" y="1885131"/>
            <a:ext cx="890375" cy="790444"/>
          </a:xfrm>
          <a:custGeom>
            <a:avLst/>
            <a:gdLst/>
            <a:ahLst/>
            <a:cxnLst/>
            <a:rect l="l" t="t" r="r" b="b"/>
            <a:pathLst>
              <a:path w="11816" h="11689" extrusionOk="0">
                <a:moveTo>
                  <a:pt x="7026" y="757"/>
                </a:moveTo>
                <a:lnTo>
                  <a:pt x="7026" y="2710"/>
                </a:lnTo>
                <a:lnTo>
                  <a:pt x="5829" y="2710"/>
                </a:lnTo>
                <a:cubicBezTo>
                  <a:pt x="5924" y="2332"/>
                  <a:pt x="6081" y="1954"/>
                  <a:pt x="6176" y="1702"/>
                </a:cubicBezTo>
                <a:cubicBezTo>
                  <a:pt x="6428" y="1229"/>
                  <a:pt x="6711" y="914"/>
                  <a:pt x="7026" y="757"/>
                </a:cubicBezTo>
                <a:close/>
                <a:moveTo>
                  <a:pt x="7688" y="757"/>
                </a:moveTo>
                <a:cubicBezTo>
                  <a:pt x="8003" y="914"/>
                  <a:pt x="8287" y="1229"/>
                  <a:pt x="8507" y="1702"/>
                </a:cubicBezTo>
                <a:cubicBezTo>
                  <a:pt x="8665" y="2017"/>
                  <a:pt x="8791" y="2364"/>
                  <a:pt x="8854" y="2710"/>
                </a:cubicBezTo>
                <a:lnTo>
                  <a:pt x="7688" y="2710"/>
                </a:lnTo>
                <a:lnTo>
                  <a:pt x="7688" y="757"/>
                </a:lnTo>
                <a:close/>
                <a:moveTo>
                  <a:pt x="8917" y="977"/>
                </a:moveTo>
                <a:cubicBezTo>
                  <a:pt x="9704" y="1387"/>
                  <a:pt x="10334" y="1954"/>
                  <a:pt x="10712" y="2710"/>
                </a:cubicBezTo>
                <a:lnTo>
                  <a:pt x="9578" y="2710"/>
                </a:lnTo>
                <a:cubicBezTo>
                  <a:pt x="9452" y="2206"/>
                  <a:pt x="9295" y="1765"/>
                  <a:pt x="9106" y="1387"/>
                </a:cubicBezTo>
                <a:cubicBezTo>
                  <a:pt x="9011" y="1261"/>
                  <a:pt x="8948" y="1103"/>
                  <a:pt x="8917" y="977"/>
                </a:cubicBezTo>
                <a:close/>
                <a:moveTo>
                  <a:pt x="5798" y="1009"/>
                </a:moveTo>
                <a:lnTo>
                  <a:pt x="5798" y="1009"/>
                </a:lnTo>
                <a:cubicBezTo>
                  <a:pt x="5703" y="1135"/>
                  <a:pt x="5640" y="1261"/>
                  <a:pt x="5609" y="1418"/>
                </a:cubicBezTo>
                <a:cubicBezTo>
                  <a:pt x="5388" y="1796"/>
                  <a:pt x="5231" y="2269"/>
                  <a:pt x="5136" y="2742"/>
                </a:cubicBezTo>
                <a:lnTo>
                  <a:pt x="3970" y="2742"/>
                </a:lnTo>
                <a:cubicBezTo>
                  <a:pt x="4380" y="1954"/>
                  <a:pt x="5042" y="1387"/>
                  <a:pt x="5798" y="1009"/>
                </a:cubicBezTo>
                <a:close/>
                <a:moveTo>
                  <a:pt x="5010" y="3435"/>
                </a:moveTo>
                <a:cubicBezTo>
                  <a:pt x="4978" y="3750"/>
                  <a:pt x="4915" y="4096"/>
                  <a:pt x="4915" y="4443"/>
                </a:cubicBezTo>
                <a:cubicBezTo>
                  <a:pt x="4978" y="4789"/>
                  <a:pt x="4978" y="5167"/>
                  <a:pt x="5010" y="5482"/>
                </a:cubicBezTo>
                <a:lnTo>
                  <a:pt x="3718" y="5482"/>
                </a:lnTo>
                <a:cubicBezTo>
                  <a:pt x="3624" y="5167"/>
                  <a:pt x="3561" y="4789"/>
                  <a:pt x="3561" y="4443"/>
                </a:cubicBezTo>
                <a:cubicBezTo>
                  <a:pt x="3561" y="4096"/>
                  <a:pt x="3592" y="3750"/>
                  <a:pt x="3718" y="3435"/>
                </a:cubicBezTo>
                <a:close/>
                <a:moveTo>
                  <a:pt x="7026" y="3435"/>
                </a:moveTo>
                <a:lnTo>
                  <a:pt x="7026" y="5482"/>
                </a:lnTo>
                <a:lnTo>
                  <a:pt x="5703" y="5482"/>
                </a:lnTo>
                <a:cubicBezTo>
                  <a:pt x="5672" y="5136"/>
                  <a:pt x="5640" y="4789"/>
                  <a:pt x="5640" y="4443"/>
                </a:cubicBezTo>
                <a:cubicBezTo>
                  <a:pt x="5640" y="4096"/>
                  <a:pt x="5672" y="3718"/>
                  <a:pt x="5703" y="3435"/>
                </a:cubicBezTo>
                <a:close/>
                <a:moveTo>
                  <a:pt x="8980" y="3435"/>
                </a:moveTo>
                <a:cubicBezTo>
                  <a:pt x="9011" y="3750"/>
                  <a:pt x="9074" y="4096"/>
                  <a:pt x="9074" y="4443"/>
                </a:cubicBezTo>
                <a:cubicBezTo>
                  <a:pt x="9074" y="4789"/>
                  <a:pt x="9011" y="5167"/>
                  <a:pt x="8980" y="5482"/>
                </a:cubicBezTo>
                <a:lnTo>
                  <a:pt x="7688" y="5482"/>
                </a:lnTo>
                <a:lnTo>
                  <a:pt x="7688" y="3435"/>
                </a:lnTo>
                <a:close/>
                <a:moveTo>
                  <a:pt x="10996" y="3435"/>
                </a:moveTo>
                <a:cubicBezTo>
                  <a:pt x="11059" y="3750"/>
                  <a:pt x="11153" y="4096"/>
                  <a:pt x="11153" y="4443"/>
                </a:cubicBezTo>
                <a:cubicBezTo>
                  <a:pt x="11153" y="4789"/>
                  <a:pt x="11122" y="5167"/>
                  <a:pt x="10996" y="5482"/>
                </a:cubicBezTo>
                <a:lnTo>
                  <a:pt x="9704" y="5482"/>
                </a:lnTo>
                <a:cubicBezTo>
                  <a:pt x="9736" y="5136"/>
                  <a:pt x="9767" y="4789"/>
                  <a:pt x="9767" y="4443"/>
                </a:cubicBezTo>
                <a:cubicBezTo>
                  <a:pt x="9736" y="4096"/>
                  <a:pt x="9736" y="3750"/>
                  <a:pt x="9704" y="3435"/>
                </a:cubicBezTo>
                <a:close/>
                <a:moveTo>
                  <a:pt x="5136" y="6144"/>
                </a:moveTo>
                <a:cubicBezTo>
                  <a:pt x="5231" y="6648"/>
                  <a:pt x="5388" y="7089"/>
                  <a:pt x="5609" y="7467"/>
                </a:cubicBezTo>
                <a:cubicBezTo>
                  <a:pt x="5672" y="7593"/>
                  <a:pt x="5766" y="7751"/>
                  <a:pt x="5798" y="7877"/>
                </a:cubicBezTo>
                <a:cubicBezTo>
                  <a:pt x="5042" y="7530"/>
                  <a:pt x="4380" y="6932"/>
                  <a:pt x="3970" y="6144"/>
                </a:cubicBezTo>
                <a:close/>
                <a:moveTo>
                  <a:pt x="10712" y="6144"/>
                </a:moveTo>
                <a:cubicBezTo>
                  <a:pt x="10334" y="6932"/>
                  <a:pt x="9704" y="7530"/>
                  <a:pt x="8917" y="7877"/>
                </a:cubicBezTo>
                <a:cubicBezTo>
                  <a:pt x="8980" y="7751"/>
                  <a:pt x="9074" y="7625"/>
                  <a:pt x="9106" y="7467"/>
                </a:cubicBezTo>
                <a:cubicBezTo>
                  <a:pt x="9295" y="7089"/>
                  <a:pt x="9452" y="6617"/>
                  <a:pt x="9578" y="6144"/>
                </a:cubicBezTo>
                <a:close/>
                <a:moveTo>
                  <a:pt x="7026" y="6144"/>
                </a:moveTo>
                <a:lnTo>
                  <a:pt x="7026" y="8097"/>
                </a:lnTo>
                <a:cubicBezTo>
                  <a:pt x="6743" y="7940"/>
                  <a:pt x="6428" y="7625"/>
                  <a:pt x="6239" y="7152"/>
                </a:cubicBezTo>
                <a:cubicBezTo>
                  <a:pt x="6081" y="6837"/>
                  <a:pt x="5955" y="6491"/>
                  <a:pt x="5861" y="6144"/>
                </a:cubicBezTo>
                <a:close/>
                <a:moveTo>
                  <a:pt x="8854" y="6144"/>
                </a:moveTo>
                <a:cubicBezTo>
                  <a:pt x="8791" y="6522"/>
                  <a:pt x="8633" y="6900"/>
                  <a:pt x="8507" y="7152"/>
                </a:cubicBezTo>
                <a:cubicBezTo>
                  <a:pt x="8287" y="7688"/>
                  <a:pt x="8003" y="8003"/>
                  <a:pt x="7688" y="8097"/>
                </a:cubicBezTo>
                <a:lnTo>
                  <a:pt x="7688" y="6144"/>
                </a:lnTo>
                <a:close/>
                <a:moveTo>
                  <a:pt x="2726" y="8759"/>
                </a:moveTo>
                <a:cubicBezTo>
                  <a:pt x="2813" y="8759"/>
                  <a:pt x="2899" y="8790"/>
                  <a:pt x="2962" y="8853"/>
                </a:cubicBezTo>
                <a:cubicBezTo>
                  <a:pt x="3088" y="8980"/>
                  <a:pt x="3088" y="9169"/>
                  <a:pt x="2962" y="9326"/>
                </a:cubicBezTo>
                <a:lnTo>
                  <a:pt x="1387" y="10901"/>
                </a:lnTo>
                <a:cubicBezTo>
                  <a:pt x="1324" y="10964"/>
                  <a:pt x="1237" y="10996"/>
                  <a:pt x="1151" y="10996"/>
                </a:cubicBezTo>
                <a:cubicBezTo>
                  <a:pt x="1064" y="10996"/>
                  <a:pt x="977" y="10964"/>
                  <a:pt x="914" y="10901"/>
                </a:cubicBezTo>
                <a:cubicBezTo>
                  <a:pt x="788" y="10775"/>
                  <a:pt x="788" y="10555"/>
                  <a:pt x="914" y="10429"/>
                </a:cubicBezTo>
                <a:lnTo>
                  <a:pt x="2490" y="8853"/>
                </a:lnTo>
                <a:cubicBezTo>
                  <a:pt x="2553" y="8790"/>
                  <a:pt x="2639" y="8759"/>
                  <a:pt x="2726" y="8759"/>
                </a:cubicBezTo>
                <a:close/>
                <a:moveTo>
                  <a:pt x="7373" y="1"/>
                </a:moveTo>
                <a:cubicBezTo>
                  <a:pt x="4915" y="1"/>
                  <a:pt x="2931" y="1985"/>
                  <a:pt x="2931" y="4443"/>
                </a:cubicBezTo>
                <a:cubicBezTo>
                  <a:pt x="2931" y="5514"/>
                  <a:pt x="3309" y="6522"/>
                  <a:pt x="4002" y="7310"/>
                </a:cubicBezTo>
                <a:lnTo>
                  <a:pt x="3151" y="8160"/>
                </a:lnTo>
                <a:cubicBezTo>
                  <a:pt x="3011" y="8079"/>
                  <a:pt x="2858" y="8040"/>
                  <a:pt x="2705" y="8040"/>
                </a:cubicBezTo>
                <a:cubicBezTo>
                  <a:pt x="2445" y="8040"/>
                  <a:pt x="2184" y="8151"/>
                  <a:pt x="1986" y="8349"/>
                </a:cubicBezTo>
                <a:lnTo>
                  <a:pt x="410" y="9925"/>
                </a:lnTo>
                <a:cubicBezTo>
                  <a:pt x="1" y="10303"/>
                  <a:pt x="1" y="10996"/>
                  <a:pt x="410" y="11374"/>
                </a:cubicBezTo>
                <a:cubicBezTo>
                  <a:pt x="599" y="11563"/>
                  <a:pt x="883" y="11689"/>
                  <a:pt x="1103" y="11689"/>
                </a:cubicBezTo>
                <a:cubicBezTo>
                  <a:pt x="1387" y="11689"/>
                  <a:pt x="1607" y="11563"/>
                  <a:pt x="1828" y="11374"/>
                </a:cubicBezTo>
                <a:lnTo>
                  <a:pt x="3403" y="9799"/>
                </a:lnTo>
                <a:cubicBezTo>
                  <a:pt x="3718" y="9484"/>
                  <a:pt x="3781" y="9011"/>
                  <a:pt x="3592" y="8633"/>
                </a:cubicBezTo>
                <a:lnTo>
                  <a:pt x="4411" y="7782"/>
                </a:lnTo>
                <a:cubicBezTo>
                  <a:pt x="5199" y="8444"/>
                  <a:pt x="6207" y="8853"/>
                  <a:pt x="7278" y="8853"/>
                </a:cubicBezTo>
                <a:cubicBezTo>
                  <a:pt x="7298" y="8854"/>
                  <a:pt x="7318" y="8854"/>
                  <a:pt x="7338" y="8854"/>
                </a:cubicBezTo>
                <a:cubicBezTo>
                  <a:pt x="9830" y="8854"/>
                  <a:pt x="11815" y="6881"/>
                  <a:pt x="11815" y="4443"/>
                </a:cubicBezTo>
                <a:cubicBezTo>
                  <a:pt x="11815" y="2017"/>
                  <a:pt x="9799" y="1"/>
                  <a:pt x="7373"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6880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28938" y="5126609"/>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18102" y="54802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18102" y="55732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605654" y="1112259"/>
            <a:ext cx="9232675" cy="4770537"/>
          </a:xfrm>
          <a:prstGeom prst="rect">
            <a:avLst/>
          </a:prstGeom>
          <a:noFill/>
        </p:spPr>
        <p:txBody>
          <a:bodyPr wrap="square" rtlCol="0">
            <a:spAutoFit/>
          </a:bodyPr>
          <a:lstStyle/>
          <a:p>
            <a:r>
              <a:rPr lang="it-IT" sz="1600" i="1" dirty="0" err="1">
                <a:solidFill>
                  <a:schemeClr val="tx1">
                    <a:lumMod val="65000"/>
                    <a:lumOff val="35000"/>
                  </a:schemeClr>
                </a:solidFill>
                <a:latin typeface="Bookman Old Style" panose="02050604050505020204" pitchFamily="18" charset="0"/>
              </a:rPr>
              <a:t>zz</a:t>
            </a:r>
            <a:r>
              <a:rPr lang="it-IT" sz="1600" i="1" dirty="0">
                <a:solidFill>
                  <a:schemeClr val="tx1">
                    <a:lumMod val="65000"/>
                    <a:lumOff val="35000"/>
                  </a:schemeClr>
                </a:solidFill>
                <a:latin typeface="Bookman Old Style" panose="02050604050505020204" pitchFamily="18" charset="0"/>
              </a:rPr>
              <a:t>) «rischio </a:t>
            </a:r>
            <a:r>
              <a:rPr lang="it-IT" sz="1600" b="1" i="1" dirty="0">
                <a:solidFill>
                  <a:schemeClr val="tx1">
                    <a:lumMod val="65000"/>
                    <a:lumOff val="35000"/>
                  </a:schemeClr>
                </a:solidFill>
                <a:latin typeface="Bookman Old Style" panose="02050604050505020204" pitchFamily="18" charset="0"/>
              </a:rPr>
              <a:t>operativo</a:t>
            </a:r>
            <a:r>
              <a:rPr lang="it-IT" sz="1600" i="1" dirty="0">
                <a:solidFill>
                  <a:schemeClr val="tx1">
                    <a:lumMod val="65000"/>
                    <a:lumOff val="35000"/>
                  </a:schemeClr>
                </a:solidFill>
                <a:latin typeface="Bookman Old Style" panose="02050604050505020204" pitchFamily="18" charset="0"/>
              </a:rPr>
              <a:t>», il rischio legato alla gestione dei lavori o dei servizi sul lato della domanda o sul lato dell’offerta o di entrambi, trasferito all'operatore economico nei casi di cui all'articolo 180. Si considera che l'operatore economico nei casi di cui all'articolo 180 assuma il rischio operativo nel caso in cui, in condizioni operative normali, per tali intendendosi l'insussistenza di eventi non prevedibili non sia garantito il recupero degli investimenti effettuati o dei costi sostenuti per la gestione dei lavori o dei servizi oggetto della concessione. La parte del rischio trasferita all'operatore economico nei casi di cui all'articolo 180 deve comportare una reale esposizione alle fluttuazioni del mercato tale per cui ogni potenziale perdita stimata subita dal concessionario non sia puramente nominale o trascurabile;</a:t>
            </a:r>
          </a:p>
          <a:p>
            <a:r>
              <a:rPr lang="it-IT" sz="1600" i="1" dirty="0" err="1">
                <a:solidFill>
                  <a:schemeClr val="tx1">
                    <a:lumMod val="65000"/>
                    <a:lumOff val="35000"/>
                  </a:schemeClr>
                </a:solidFill>
                <a:latin typeface="Bookman Old Style" panose="02050604050505020204" pitchFamily="18" charset="0"/>
              </a:rPr>
              <a:t>aaa</a:t>
            </a:r>
            <a:r>
              <a:rPr lang="it-IT" sz="1600" i="1" dirty="0">
                <a:solidFill>
                  <a:schemeClr val="tx1">
                    <a:lumMod val="65000"/>
                    <a:lumOff val="35000"/>
                  </a:schemeClr>
                </a:solidFill>
                <a:latin typeface="Bookman Old Style" panose="02050604050505020204" pitchFamily="18" charset="0"/>
              </a:rPr>
              <a:t>) «rischio </a:t>
            </a:r>
            <a:r>
              <a:rPr lang="it-IT" sz="1600" b="1" i="1" dirty="0">
                <a:solidFill>
                  <a:schemeClr val="tx1">
                    <a:lumMod val="65000"/>
                    <a:lumOff val="35000"/>
                  </a:schemeClr>
                </a:solidFill>
                <a:latin typeface="Bookman Old Style" panose="02050604050505020204" pitchFamily="18" charset="0"/>
              </a:rPr>
              <a:t>di costruzione</a:t>
            </a:r>
            <a:r>
              <a:rPr lang="it-IT" sz="1600" i="1" dirty="0">
                <a:solidFill>
                  <a:schemeClr val="tx1">
                    <a:lumMod val="65000"/>
                    <a:lumOff val="35000"/>
                  </a:schemeClr>
                </a:solidFill>
                <a:latin typeface="Bookman Old Style" panose="02050604050505020204" pitchFamily="18" charset="0"/>
              </a:rPr>
              <a:t>», il rischio legato al ritardo nei tempi di consegna, al non rispetto degli standard di progetto, all’aumento dei costi, a inconvenienti di tipo tecnico nell’opera e al mancato completamento dell’opera;</a:t>
            </a:r>
          </a:p>
          <a:p>
            <a:r>
              <a:rPr lang="it-IT" sz="1600" i="1" dirty="0" err="1">
                <a:solidFill>
                  <a:schemeClr val="tx1">
                    <a:lumMod val="65000"/>
                    <a:lumOff val="35000"/>
                  </a:schemeClr>
                </a:solidFill>
                <a:latin typeface="Bookman Old Style" panose="02050604050505020204" pitchFamily="18" charset="0"/>
              </a:rPr>
              <a:t>bbb</a:t>
            </a:r>
            <a:r>
              <a:rPr lang="it-IT" sz="1600" i="1" dirty="0">
                <a:solidFill>
                  <a:schemeClr val="tx1">
                    <a:lumMod val="65000"/>
                    <a:lumOff val="35000"/>
                  </a:schemeClr>
                </a:solidFill>
                <a:latin typeface="Bookman Old Style" panose="02050604050505020204" pitchFamily="18" charset="0"/>
              </a:rPr>
              <a:t>) «rischio </a:t>
            </a:r>
            <a:r>
              <a:rPr lang="it-IT" sz="1600" b="1" i="1" dirty="0">
                <a:solidFill>
                  <a:schemeClr val="tx1">
                    <a:lumMod val="65000"/>
                    <a:lumOff val="35000"/>
                  </a:schemeClr>
                </a:solidFill>
                <a:latin typeface="Bookman Old Style" panose="02050604050505020204" pitchFamily="18" charset="0"/>
              </a:rPr>
              <a:t>di disponibilità</a:t>
            </a:r>
            <a:r>
              <a:rPr lang="it-IT" sz="1600" i="1" dirty="0">
                <a:solidFill>
                  <a:schemeClr val="tx1">
                    <a:lumMod val="65000"/>
                    <a:lumOff val="35000"/>
                  </a:schemeClr>
                </a:solidFill>
                <a:latin typeface="Bookman Old Style" panose="02050604050505020204" pitchFamily="18" charset="0"/>
              </a:rPr>
              <a:t>», il rischio legato alla capacità, da parte del concessionario, di erogare le prestazioni contrattuali pattuite, sia per volume che per standard di qualità previsti;</a:t>
            </a:r>
          </a:p>
          <a:p>
            <a:r>
              <a:rPr lang="it-IT" sz="1600" i="1" dirty="0">
                <a:solidFill>
                  <a:schemeClr val="tx1">
                    <a:lumMod val="65000"/>
                    <a:lumOff val="35000"/>
                  </a:schemeClr>
                </a:solidFill>
                <a:latin typeface="Bookman Old Style" panose="02050604050505020204" pitchFamily="18" charset="0"/>
              </a:rPr>
              <a:t>ccc) «rischio </a:t>
            </a:r>
            <a:r>
              <a:rPr lang="it-IT" sz="1600" b="1" i="1" dirty="0">
                <a:solidFill>
                  <a:schemeClr val="tx1">
                    <a:lumMod val="65000"/>
                    <a:lumOff val="35000"/>
                  </a:schemeClr>
                </a:solidFill>
                <a:latin typeface="Bookman Old Style" panose="02050604050505020204" pitchFamily="18" charset="0"/>
              </a:rPr>
              <a:t>di domanda</a:t>
            </a:r>
            <a:r>
              <a:rPr lang="it-IT" sz="1600" i="1" dirty="0">
                <a:solidFill>
                  <a:schemeClr val="tx1">
                    <a:lumMod val="65000"/>
                    <a:lumOff val="35000"/>
                  </a:schemeClr>
                </a:solidFill>
                <a:latin typeface="Bookman Old Style" panose="02050604050505020204" pitchFamily="18" charset="0"/>
              </a:rPr>
              <a:t>», il rischio legato ai diversi volumi di domanda del servizio che il concessionario deve soddisfare, ovvero il rischio legato alla mancanza di utenza e quindi di flussi di cassa;</a:t>
            </a:r>
          </a:p>
        </p:txBody>
      </p:sp>
    </p:spTree>
    <p:extLst>
      <p:ext uri="{BB962C8B-B14F-4D97-AF65-F5344CB8AC3E}">
        <p14:creationId xmlns:p14="http://schemas.microsoft.com/office/powerpoint/2010/main" val="1551242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216D8384-F6AD-4ADB-852E-DD23172D9C29}"/>
              </a:ext>
            </a:extLst>
          </p:cNvPr>
          <p:cNvSpPr txBox="1"/>
          <p:nvPr/>
        </p:nvSpPr>
        <p:spPr>
          <a:xfrm>
            <a:off x="2205486" y="3130674"/>
            <a:ext cx="2674189"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04</a:t>
            </a:r>
          </a:p>
        </p:txBody>
      </p:sp>
      <p:sp>
        <p:nvSpPr>
          <p:cNvPr id="4" name="CasellaDiTesto 3">
            <a:extLst>
              <a:ext uri="{FF2B5EF4-FFF2-40B4-BE49-F238E27FC236}">
                <a16:creationId xmlns:a16="http://schemas.microsoft.com/office/drawing/2014/main" id="{231BCED6-E0F8-4E01-9E2B-6989473620EE}"/>
              </a:ext>
            </a:extLst>
          </p:cNvPr>
          <p:cNvSpPr txBox="1"/>
          <p:nvPr/>
        </p:nvSpPr>
        <p:spPr>
          <a:xfrm>
            <a:off x="5405887" y="3550051"/>
            <a:ext cx="3303917" cy="1323439"/>
          </a:xfrm>
          <a:prstGeom prst="rect">
            <a:avLst/>
          </a:prstGeom>
          <a:noFill/>
        </p:spPr>
        <p:txBody>
          <a:bodyPr wrap="square" rtlCol="0">
            <a:spAutoFit/>
          </a:bodyPr>
          <a:lstStyle/>
          <a:p>
            <a:r>
              <a:rPr lang="it-IT" sz="3000" b="1" dirty="0">
                <a:solidFill>
                  <a:schemeClr val="tx1">
                    <a:lumMod val="65000"/>
                    <a:lumOff val="35000"/>
                  </a:schemeClr>
                </a:solidFill>
                <a:latin typeface="Bookman Old Style" panose="02050604050505020204" pitchFamily="18" charset="0"/>
              </a:rPr>
              <a:t>L’AMBITO</a:t>
            </a:r>
          </a:p>
          <a:p>
            <a:r>
              <a:rPr lang="it-IT" sz="3000" b="1" dirty="0">
                <a:solidFill>
                  <a:schemeClr val="tx1">
                    <a:lumMod val="65000"/>
                    <a:lumOff val="35000"/>
                  </a:schemeClr>
                </a:solidFill>
                <a:latin typeface="Bookman Old Style" panose="02050604050505020204" pitchFamily="18" charset="0"/>
              </a:rPr>
              <a:t>SOGGETTIVO</a:t>
            </a:r>
          </a:p>
          <a:p>
            <a:endParaRPr lang="it-IT" sz="2000" dirty="0">
              <a:solidFill>
                <a:schemeClr val="tx1">
                  <a:lumMod val="65000"/>
                  <a:lumOff val="35000"/>
                </a:schemeClr>
              </a:solidFill>
              <a:latin typeface="Bookman Old Style" panose="02050604050505020204" pitchFamily="18" charset="0"/>
            </a:endParaRPr>
          </a:p>
        </p:txBody>
      </p:sp>
      <p:grpSp>
        <p:nvGrpSpPr>
          <p:cNvPr id="13" name="Google Shape;4813;p65">
            <a:extLst>
              <a:ext uri="{FF2B5EF4-FFF2-40B4-BE49-F238E27FC236}">
                <a16:creationId xmlns:a16="http://schemas.microsoft.com/office/drawing/2014/main" id="{FB2D26C3-1F9C-4CD0-A44C-5848F098EF72}"/>
              </a:ext>
            </a:extLst>
          </p:cNvPr>
          <p:cNvGrpSpPr/>
          <p:nvPr/>
        </p:nvGrpSpPr>
        <p:grpSpPr>
          <a:xfrm>
            <a:off x="5549726" y="1718953"/>
            <a:ext cx="1092548" cy="1060106"/>
            <a:chOff x="-61784125" y="1931250"/>
            <a:chExt cx="316650" cy="317050"/>
          </a:xfrm>
          <a:solidFill>
            <a:schemeClr val="tx1">
              <a:lumMod val="65000"/>
              <a:lumOff val="35000"/>
            </a:schemeClr>
          </a:solidFill>
        </p:grpSpPr>
        <p:sp>
          <p:nvSpPr>
            <p:cNvPr id="14" name="Google Shape;4814;p65">
              <a:extLst>
                <a:ext uri="{FF2B5EF4-FFF2-40B4-BE49-F238E27FC236}">
                  <a16:creationId xmlns:a16="http://schemas.microsoft.com/office/drawing/2014/main" id="{6A6A2CE7-1A82-4557-82F2-0E991DF4062F}"/>
                </a:ext>
              </a:extLst>
            </p:cNvPr>
            <p:cNvSpPr/>
            <p:nvPr/>
          </p:nvSpPr>
          <p:spPr>
            <a:xfrm>
              <a:off x="-61688025" y="1931250"/>
              <a:ext cx="124450" cy="134300"/>
            </a:xfrm>
            <a:custGeom>
              <a:avLst/>
              <a:gdLst/>
              <a:ahLst/>
              <a:cxnLst/>
              <a:rect l="l" t="t" r="r" b="b"/>
              <a:pathLst>
                <a:path w="4978" h="5372" extrusionOk="0">
                  <a:moveTo>
                    <a:pt x="2497" y="845"/>
                  </a:moveTo>
                  <a:cubicBezTo>
                    <a:pt x="2709" y="845"/>
                    <a:pt x="2922" y="922"/>
                    <a:pt x="3088" y="1087"/>
                  </a:cubicBezTo>
                  <a:cubicBezTo>
                    <a:pt x="3277" y="1276"/>
                    <a:pt x="3340" y="1591"/>
                    <a:pt x="3277" y="1906"/>
                  </a:cubicBezTo>
                  <a:cubicBezTo>
                    <a:pt x="3182" y="2190"/>
                    <a:pt x="2993" y="2410"/>
                    <a:pt x="2709" y="2442"/>
                  </a:cubicBezTo>
                  <a:cubicBezTo>
                    <a:pt x="2625" y="2467"/>
                    <a:pt x="2545" y="2479"/>
                    <a:pt x="2469" y="2479"/>
                  </a:cubicBezTo>
                  <a:cubicBezTo>
                    <a:pt x="2259" y="2479"/>
                    <a:pt x="2075" y="2391"/>
                    <a:pt x="1890" y="2253"/>
                  </a:cubicBezTo>
                  <a:cubicBezTo>
                    <a:pt x="1701" y="2032"/>
                    <a:pt x="1607" y="1717"/>
                    <a:pt x="1701" y="1434"/>
                  </a:cubicBezTo>
                  <a:cubicBezTo>
                    <a:pt x="1800" y="1059"/>
                    <a:pt x="2145" y="845"/>
                    <a:pt x="2497" y="845"/>
                  </a:cubicBezTo>
                  <a:close/>
                  <a:moveTo>
                    <a:pt x="2520" y="3324"/>
                  </a:moveTo>
                  <a:cubicBezTo>
                    <a:pt x="3277" y="3324"/>
                    <a:pt x="3907" y="3828"/>
                    <a:pt x="4096" y="4553"/>
                  </a:cubicBezTo>
                  <a:lnTo>
                    <a:pt x="914" y="4553"/>
                  </a:lnTo>
                  <a:cubicBezTo>
                    <a:pt x="1103" y="3828"/>
                    <a:pt x="1733" y="3324"/>
                    <a:pt x="2520" y="3324"/>
                  </a:cubicBezTo>
                  <a:close/>
                  <a:moveTo>
                    <a:pt x="2510" y="1"/>
                  </a:moveTo>
                  <a:cubicBezTo>
                    <a:pt x="1805" y="1"/>
                    <a:pt x="1113" y="455"/>
                    <a:pt x="914" y="1213"/>
                  </a:cubicBezTo>
                  <a:cubicBezTo>
                    <a:pt x="756" y="1780"/>
                    <a:pt x="914" y="2347"/>
                    <a:pt x="1292" y="2789"/>
                  </a:cubicBezTo>
                  <a:cubicBezTo>
                    <a:pt x="567" y="3198"/>
                    <a:pt x="0" y="3986"/>
                    <a:pt x="0" y="4931"/>
                  </a:cubicBezTo>
                  <a:cubicBezTo>
                    <a:pt x="0" y="5183"/>
                    <a:pt x="189" y="5372"/>
                    <a:pt x="441" y="5372"/>
                  </a:cubicBezTo>
                  <a:lnTo>
                    <a:pt x="4568" y="5372"/>
                  </a:lnTo>
                  <a:cubicBezTo>
                    <a:pt x="4820" y="5372"/>
                    <a:pt x="4978" y="5183"/>
                    <a:pt x="4978" y="4931"/>
                  </a:cubicBezTo>
                  <a:cubicBezTo>
                    <a:pt x="4978" y="3986"/>
                    <a:pt x="4442" y="3198"/>
                    <a:pt x="3718" y="2789"/>
                  </a:cubicBezTo>
                  <a:cubicBezTo>
                    <a:pt x="3907" y="2568"/>
                    <a:pt x="4033" y="2347"/>
                    <a:pt x="4096" y="2064"/>
                  </a:cubicBezTo>
                  <a:cubicBezTo>
                    <a:pt x="4253" y="1528"/>
                    <a:pt x="4096" y="930"/>
                    <a:pt x="3655" y="489"/>
                  </a:cubicBezTo>
                  <a:cubicBezTo>
                    <a:pt x="3331" y="153"/>
                    <a:pt x="2918" y="1"/>
                    <a:pt x="25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15;p65">
              <a:extLst>
                <a:ext uri="{FF2B5EF4-FFF2-40B4-BE49-F238E27FC236}">
                  <a16:creationId xmlns:a16="http://schemas.microsoft.com/office/drawing/2014/main" id="{7B272762-B71A-477F-B75E-BD60100B3FDF}"/>
                </a:ext>
              </a:extLst>
            </p:cNvPr>
            <p:cNvSpPr/>
            <p:nvPr/>
          </p:nvSpPr>
          <p:spPr>
            <a:xfrm>
              <a:off x="-61784125" y="2113325"/>
              <a:ext cx="124450" cy="134975"/>
            </a:xfrm>
            <a:custGeom>
              <a:avLst/>
              <a:gdLst/>
              <a:ahLst/>
              <a:cxnLst/>
              <a:rect l="l" t="t" r="r" b="b"/>
              <a:pathLst>
                <a:path w="4978" h="5399"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7" y="2491"/>
                  </a:cubicBezTo>
                  <a:cubicBezTo>
                    <a:pt x="2261" y="2491"/>
                    <a:pt x="2058" y="2415"/>
                    <a:pt x="1891" y="2248"/>
                  </a:cubicBezTo>
                  <a:cubicBezTo>
                    <a:pt x="1670" y="2059"/>
                    <a:pt x="1607" y="1743"/>
                    <a:pt x="1670" y="1428"/>
                  </a:cubicBezTo>
                  <a:cubicBezTo>
                    <a:pt x="1770" y="1068"/>
                    <a:pt x="2124" y="848"/>
                    <a:pt x="2482" y="848"/>
                  </a:cubicBezTo>
                  <a:close/>
                  <a:moveTo>
                    <a:pt x="2458" y="3319"/>
                  </a:moveTo>
                  <a:cubicBezTo>
                    <a:pt x="3245" y="3319"/>
                    <a:pt x="3907" y="3854"/>
                    <a:pt x="4096" y="4547"/>
                  </a:cubicBezTo>
                  <a:lnTo>
                    <a:pt x="883" y="4547"/>
                  </a:lnTo>
                  <a:cubicBezTo>
                    <a:pt x="1040" y="3886"/>
                    <a:pt x="1733" y="3319"/>
                    <a:pt x="2458" y="3319"/>
                  </a:cubicBezTo>
                  <a:close/>
                  <a:moveTo>
                    <a:pt x="2509" y="1"/>
                  </a:moveTo>
                  <a:cubicBezTo>
                    <a:pt x="1812" y="1"/>
                    <a:pt x="1143" y="437"/>
                    <a:pt x="946" y="1208"/>
                  </a:cubicBezTo>
                  <a:cubicBezTo>
                    <a:pt x="788" y="1806"/>
                    <a:pt x="946" y="2342"/>
                    <a:pt x="1324" y="2783"/>
                  </a:cubicBezTo>
                  <a:cubicBezTo>
                    <a:pt x="568" y="3224"/>
                    <a:pt x="32" y="4012"/>
                    <a:pt x="32" y="4957"/>
                  </a:cubicBezTo>
                  <a:cubicBezTo>
                    <a:pt x="0" y="5209"/>
                    <a:pt x="189" y="5398"/>
                    <a:pt x="410" y="5398"/>
                  </a:cubicBezTo>
                  <a:lnTo>
                    <a:pt x="4569" y="5398"/>
                  </a:lnTo>
                  <a:cubicBezTo>
                    <a:pt x="4789" y="5398"/>
                    <a:pt x="4978" y="5209"/>
                    <a:pt x="4978" y="4988"/>
                  </a:cubicBezTo>
                  <a:cubicBezTo>
                    <a:pt x="4978" y="4043"/>
                    <a:pt x="4474" y="3256"/>
                    <a:pt x="3718" y="2815"/>
                  </a:cubicBezTo>
                  <a:cubicBezTo>
                    <a:pt x="3939" y="2626"/>
                    <a:pt x="4033" y="2374"/>
                    <a:pt x="4128" y="2090"/>
                  </a:cubicBezTo>
                  <a:cubicBezTo>
                    <a:pt x="4285" y="1523"/>
                    <a:pt x="4128" y="924"/>
                    <a:pt x="3687" y="483"/>
                  </a:cubicBezTo>
                  <a:cubicBezTo>
                    <a:pt x="3346" y="155"/>
                    <a:pt x="2923" y="1"/>
                    <a:pt x="25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16;p65">
              <a:extLst>
                <a:ext uri="{FF2B5EF4-FFF2-40B4-BE49-F238E27FC236}">
                  <a16:creationId xmlns:a16="http://schemas.microsoft.com/office/drawing/2014/main" id="{05074BF9-F7B1-436B-A29B-129C2B915F27}"/>
                </a:ext>
              </a:extLst>
            </p:cNvPr>
            <p:cNvSpPr/>
            <p:nvPr/>
          </p:nvSpPr>
          <p:spPr>
            <a:xfrm>
              <a:off x="-61591150" y="2113325"/>
              <a:ext cx="123675" cy="134175"/>
            </a:xfrm>
            <a:custGeom>
              <a:avLst/>
              <a:gdLst/>
              <a:ahLst/>
              <a:cxnLst/>
              <a:rect l="l" t="t" r="r" b="b"/>
              <a:pathLst>
                <a:path w="4947" h="5367"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6" y="2491"/>
                  </a:cubicBezTo>
                  <a:cubicBezTo>
                    <a:pt x="2261" y="2491"/>
                    <a:pt x="2057" y="2415"/>
                    <a:pt x="1890" y="2248"/>
                  </a:cubicBezTo>
                  <a:cubicBezTo>
                    <a:pt x="1670" y="2059"/>
                    <a:pt x="1607" y="1743"/>
                    <a:pt x="1670" y="1428"/>
                  </a:cubicBezTo>
                  <a:cubicBezTo>
                    <a:pt x="1770" y="1068"/>
                    <a:pt x="2124" y="848"/>
                    <a:pt x="2482" y="848"/>
                  </a:cubicBezTo>
                  <a:close/>
                  <a:moveTo>
                    <a:pt x="2521" y="3382"/>
                  </a:moveTo>
                  <a:cubicBezTo>
                    <a:pt x="3308" y="3382"/>
                    <a:pt x="3938" y="3886"/>
                    <a:pt x="4127" y="4579"/>
                  </a:cubicBezTo>
                  <a:lnTo>
                    <a:pt x="882" y="4579"/>
                  </a:lnTo>
                  <a:cubicBezTo>
                    <a:pt x="1103" y="3886"/>
                    <a:pt x="1733" y="3382"/>
                    <a:pt x="2521" y="3382"/>
                  </a:cubicBezTo>
                  <a:close/>
                  <a:moveTo>
                    <a:pt x="2467" y="1"/>
                  </a:moveTo>
                  <a:cubicBezTo>
                    <a:pt x="1761" y="1"/>
                    <a:pt x="1080" y="437"/>
                    <a:pt x="882" y="1208"/>
                  </a:cubicBezTo>
                  <a:cubicBezTo>
                    <a:pt x="725" y="1806"/>
                    <a:pt x="882" y="2342"/>
                    <a:pt x="1292" y="2783"/>
                  </a:cubicBezTo>
                  <a:cubicBezTo>
                    <a:pt x="536" y="3224"/>
                    <a:pt x="0" y="4012"/>
                    <a:pt x="0" y="4957"/>
                  </a:cubicBezTo>
                  <a:cubicBezTo>
                    <a:pt x="0" y="5178"/>
                    <a:pt x="189" y="5367"/>
                    <a:pt x="378" y="5367"/>
                  </a:cubicBezTo>
                  <a:lnTo>
                    <a:pt x="4505" y="5367"/>
                  </a:lnTo>
                  <a:cubicBezTo>
                    <a:pt x="4757" y="5367"/>
                    <a:pt x="4946" y="5178"/>
                    <a:pt x="4946" y="4957"/>
                  </a:cubicBezTo>
                  <a:cubicBezTo>
                    <a:pt x="4946" y="4075"/>
                    <a:pt x="4442" y="3256"/>
                    <a:pt x="3686" y="2815"/>
                  </a:cubicBezTo>
                  <a:cubicBezTo>
                    <a:pt x="3875" y="2626"/>
                    <a:pt x="4001" y="2374"/>
                    <a:pt x="4096" y="2090"/>
                  </a:cubicBezTo>
                  <a:cubicBezTo>
                    <a:pt x="4253" y="1523"/>
                    <a:pt x="4096" y="924"/>
                    <a:pt x="3655" y="483"/>
                  </a:cubicBezTo>
                  <a:cubicBezTo>
                    <a:pt x="3314" y="155"/>
                    <a:pt x="2887" y="1"/>
                    <a:pt x="24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17;p65">
              <a:extLst>
                <a:ext uri="{FF2B5EF4-FFF2-40B4-BE49-F238E27FC236}">
                  <a16:creationId xmlns:a16="http://schemas.microsoft.com/office/drawing/2014/main" id="{ED57DFAF-B57A-43E6-BB52-2015DE987C7F}"/>
                </a:ext>
              </a:extLst>
            </p:cNvPr>
            <p:cNvSpPr/>
            <p:nvPr/>
          </p:nvSpPr>
          <p:spPr>
            <a:xfrm>
              <a:off x="-61677800" y="2072225"/>
              <a:ext cx="106350" cy="62450"/>
            </a:xfrm>
            <a:custGeom>
              <a:avLst/>
              <a:gdLst/>
              <a:ahLst/>
              <a:cxnLst/>
              <a:rect l="l" t="t" r="r" b="b"/>
              <a:pathLst>
                <a:path w="4254" h="2498" extrusionOk="0">
                  <a:moveTo>
                    <a:pt x="2096" y="1"/>
                  </a:moveTo>
                  <a:cubicBezTo>
                    <a:pt x="1985" y="1"/>
                    <a:pt x="1875" y="48"/>
                    <a:pt x="1796" y="142"/>
                  </a:cubicBezTo>
                  <a:lnTo>
                    <a:pt x="158" y="1781"/>
                  </a:lnTo>
                  <a:cubicBezTo>
                    <a:pt x="1" y="1938"/>
                    <a:pt x="1" y="2222"/>
                    <a:pt x="158" y="2379"/>
                  </a:cubicBezTo>
                  <a:cubicBezTo>
                    <a:pt x="237" y="2458"/>
                    <a:pt x="339" y="2497"/>
                    <a:pt x="442" y="2497"/>
                  </a:cubicBezTo>
                  <a:cubicBezTo>
                    <a:pt x="544" y="2497"/>
                    <a:pt x="646" y="2458"/>
                    <a:pt x="725" y="2379"/>
                  </a:cubicBezTo>
                  <a:lnTo>
                    <a:pt x="2111" y="993"/>
                  </a:lnTo>
                  <a:lnTo>
                    <a:pt x="3498" y="2379"/>
                  </a:lnTo>
                  <a:cubicBezTo>
                    <a:pt x="3576" y="2458"/>
                    <a:pt x="3687" y="2497"/>
                    <a:pt x="3797" y="2497"/>
                  </a:cubicBezTo>
                  <a:cubicBezTo>
                    <a:pt x="3907" y="2497"/>
                    <a:pt x="4017" y="2458"/>
                    <a:pt x="4096" y="2379"/>
                  </a:cubicBezTo>
                  <a:cubicBezTo>
                    <a:pt x="4254" y="2222"/>
                    <a:pt x="4254" y="1938"/>
                    <a:pt x="4096" y="1781"/>
                  </a:cubicBezTo>
                  <a:lnTo>
                    <a:pt x="2395" y="142"/>
                  </a:lnTo>
                  <a:cubicBezTo>
                    <a:pt x="2316" y="48"/>
                    <a:pt x="2206" y="1"/>
                    <a:pt x="2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28227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2081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63580" y="540072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4713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5643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52744" y="575440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52744" y="584735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605654" y="71815"/>
            <a:ext cx="9232675" cy="6494085"/>
          </a:xfrm>
          <a:prstGeom prst="rect">
            <a:avLst/>
          </a:prstGeom>
          <a:noFill/>
        </p:spPr>
        <p:txBody>
          <a:bodyPr wrap="square" rtlCol="0">
            <a:spAutoFit/>
          </a:bodyPr>
          <a:lstStyle/>
          <a:p>
            <a:pPr algn="ctr"/>
            <a:r>
              <a:rPr lang="it-IT" sz="1600" b="1" dirty="0">
                <a:solidFill>
                  <a:schemeClr val="tx1">
                    <a:lumMod val="65000"/>
                    <a:lumOff val="35000"/>
                  </a:schemeClr>
                </a:solidFill>
                <a:latin typeface="Bookman Old Style" panose="02050604050505020204" pitchFamily="18" charset="0"/>
              </a:rPr>
              <a:t>L’AMMINISTRAZIONE</a:t>
            </a:r>
          </a:p>
          <a:p>
            <a:pPr algn="just"/>
            <a:endParaRPr lang="it-IT" sz="1600" i="1" dirty="0">
              <a:solidFill>
                <a:schemeClr val="tx1">
                  <a:lumMod val="65000"/>
                  <a:lumOff val="35000"/>
                </a:schemeClr>
              </a:solidFill>
              <a:latin typeface="Bookman Old Style" panose="02050604050505020204" pitchFamily="18" charset="0"/>
            </a:endParaRPr>
          </a:p>
          <a:p>
            <a:pPr algn="just"/>
            <a:r>
              <a:rPr lang="it-IT" sz="1600" i="1" dirty="0">
                <a:solidFill>
                  <a:schemeClr val="tx1">
                    <a:lumMod val="65000"/>
                    <a:lumOff val="35000"/>
                  </a:schemeClr>
                </a:solidFill>
                <a:latin typeface="Bookman Old Style" panose="02050604050505020204" pitchFamily="18" charset="0"/>
              </a:rPr>
              <a:t>a) «</a:t>
            </a:r>
            <a:r>
              <a:rPr lang="it-IT" sz="1600" b="1" i="1" dirty="0">
                <a:solidFill>
                  <a:schemeClr val="tx1">
                    <a:lumMod val="65000"/>
                    <a:lumOff val="35000"/>
                  </a:schemeClr>
                </a:solidFill>
                <a:latin typeface="Bookman Old Style" panose="02050604050505020204" pitchFamily="18" charset="0"/>
              </a:rPr>
              <a:t>amministrazioni aggiudicatrici</a:t>
            </a:r>
            <a:r>
              <a:rPr lang="it-IT" sz="1600" i="1" dirty="0">
                <a:solidFill>
                  <a:schemeClr val="tx1">
                    <a:lumMod val="65000"/>
                    <a:lumOff val="35000"/>
                  </a:schemeClr>
                </a:solidFill>
                <a:latin typeface="Bookman Old Style" panose="02050604050505020204" pitchFamily="18" charset="0"/>
              </a:rPr>
              <a:t>», le amministrazioni dello Stato; gli enti pubblici territoriali; gli altri enti pubblici non economici; gli organismi di diritto pubblico; le associazioni, unioni, consorzi, comunque denominati, costituiti da detti soggetti;</a:t>
            </a:r>
          </a:p>
          <a:p>
            <a:pPr algn="just"/>
            <a:r>
              <a:rPr lang="it-IT" sz="1600" i="1" dirty="0">
                <a:solidFill>
                  <a:schemeClr val="tx1">
                    <a:lumMod val="65000"/>
                    <a:lumOff val="35000"/>
                  </a:schemeClr>
                </a:solidFill>
                <a:latin typeface="Bookman Old Style" panose="02050604050505020204" pitchFamily="18" charset="0"/>
              </a:rPr>
              <a:t>...</a:t>
            </a:r>
          </a:p>
          <a:p>
            <a:pPr algn="just"/>
            <a:r>
              <a:rPr lang="it-IT" sz="1600" i="1" dirty="0">
                <a:solidFill>
                  <a:schemeClr val="tx1">
                    <a:lumMod val="65000"/>
                    <a:lumOff val="35000"/>
                  </a:schemeClr>
                </a:solidFill>
                <a:latin typeface="Bookman Old Style" panose="02050604050505020204" pitchFamily="18" charset="0"/>
              </a:rPr>
              <a:t>d) «</a:t>
            </a:r>
            <a:r>
              <a:rPr lang="it-IT" sz="1600" b="1" i="1" dirty="0">
                <a:solidFill>
                  <a:schemeClr val="tx1">
                    <a:lumMod val="65000"/>
                    <a:lumOff val="35000"/>
                  </a:schemeClr>
                </a:solidFill>
                <a:latin typeface="Bookman Old Style" panose="02050604050505020204" pitchFamily="18" charset="0"/>
              </a:rPr>
              <a:t>organismi di diritto pubblico</a:t>
            </a:r>
            <a:r>
              <a:rPr lang="it-IT" sz="1600" i="1" dirty="0">
                <a:solidFill>
                  <a:schemeClr val="tx1">
                    <a:lumMod val="65000"/>
                    <a:lumOff val="35000"/>
                  </a:schemeClr>
                </a:solidFill>
                <a:latin typeface="Bookman Old Style" panose="02050604050505020204" pitchFamily="18" charset="0"/>
              </a:rPr>
              <a:t>», qualsiasi organismo, anche in forma societaria il cui elenco non tassativo è contenuto nell’allegato IV:</a:t>
            </a:r>
          </a:p>
          <a:p>
            <a:pPr algn="just"/>
            <a:r>
              <a:rPr lang="it-IT" sz="1600" i="1" dirty="0">
                <a:solidFill>
                  <a:schemeClr val="tx1">
                    <a:lumMod val="65000"/>
                    <a:lumOff val="35000"/>
                  </a:schemeClr>
                </a:solidFill>
                <a:latin typeface="Bookman Old Style" panose="02050604050505020204" pitchFamily="18" charset="0"/>
              </a:rPr>
              <a:t>	1) istituito per soddisfare specificatamente esigenze di interesse generale, aventi 	carattere non industriale o commerciale;</a:t>
            </a:r>
          </a:p>
          <a:p>
            <a:pPr algn="just"/>
            <a:r>
              <a:rPr lang="it-IT" sz="1600" i="1" dirty="0">
                <a:solidFill>
                  <a:schemeClr val="tx1">
                    <a:lumMod val="65000"/>
                    <a:lumOff val="35000"/>
                  </a:schemeClr>
                </a:solidFill>
                <a:latin typeface="Bookman Old Style" panose="02050604050505020204" pitchFamily="18" charset="0"/>
              </a:rPr>
              <a:t>	2) dotato di personalità giuridica;</a:t>
            </a:r>
          </a:p>
          <a:p>
            <a:pPr algn="just"/>
            <a:r>
              <a:rPr lang="it-IT" sz="1600" i="1" dirty="0">
                <a:solidFill>
                  <a:schemeClr val="tx1">
                    <a:lumMod val="65000"/>
                    <a:lumOff val="35000"/>
                  </a:schemeClr>
                </a:solidFill>
                <a:latin typeface="Bookman Old Style" panose="02050604050505020204" pitchFamily="18" charset="0"/>
              </a:rPr>
              <a:t>	3) la cui attività sia finanziata in modo maggioritario dallo Stato, dagli enti pubblici 	territoriali o da altri organismi di diritto pubblico oppure la cui gestione sia soggetta 	al controllo di questi ultimi oppure il cui organo d'amministrazione, di direzione o di 	vigilanza sia costituito da membri dei quali più della metà è designata dallo Stato, 	dagli enti pubblici territoriali o da altri organismi di diritto pubblico.</a:t>
            </a:r>
          </a:p>
          <a:p>
            <a:pPr algn="just"/>
            <a:r>
              <a:rPr lang="it-IT" sz="1600" i="1" dirty="0">
                <a:solidFill>
                  <a:schemeClr val="tx1">
                    <a:lumMod val="65000"/>
                    <a:lumOff val="35000"/>
                  </a:schemeClr>
                </a:solidFill>
                <a:latin typeface="Bookman Old Style" panose="02050604050505020204" pitchFamily="18" charset="0"/>
              </a:rPr>
              <a:t>...</a:t>
            </a:r>
          </a:p>
          <a:p>
            <a:pPr algn="just"/>
            <a:r>
              <a:rPr lang="it-IT" sz="1600" i="1" dirty="0">
                <a:solidFill>
                  <a:schemeClr val="tx1">
                    <a:lumMod val="65000"/>
                    <a:lumOff val="35000"/>
                  </a:schemeClr>
                </a:solidFill>
                <a:latin typeface="Bookman Old Style" panose="02050604050505020204" pitchFamily="18" charset="0"/>
              </a:rPr>
              <a:t>i) «</a:t>
            </a:r>
            <a:r>
              <a:rPr lang="it-IT" sz="1600" b="1" i="1" dirty="0">
                <a:solidFill>
                  <a:schemeClr val="tx1">
                    <a:lumMod val="65000"/>
                    <a:lumOff val="35000"/>
                  </a:schemeClr>
                </a:solidFill>
                <a:latin typeface="Bookman Old Style" panose="02050604050505020204" pitchFamily="18" charset="0"/>
              </a:rPr>
              <a:t>centrale di committenza</a:t>
            </a:r>
            <a:r>
              <a:rPr lang="it-IT" sz="1600" i="1" dirty="0">
                <a:solidFill>
                  <a:schemeClr val="tx1">
                    <a:lumMod val="65000"/>
                    <a:lumOff val="35000"/>
                  </a:schemeClr>
                </a:solidFill>
                <a:latin typeface="Bookman Old Style" panose="02050604050505020204" pitchFamily="18" charset="0"/>
              </a:rPr>
              <a:t>», un'amministrazione aggiudicatrice o un ente aggiudicatore che forniscono attività di centralizzazione delle committenze e, se del caso, attività di committenza ausiliarie;</a:t>
            </a:r>
          </a:p>
          <a:p>
            <a:pPr algn="just"/>
            <a:r>
              <a:rPr lang="it-IT" sz="1600" i="1" dirty="0">
                <a:solidFill>
                  <a:schemeClr val="tx1">
                    <a:lumMod val="65000"/>
                    <a:lumOff val="35000"/>
                  </a:schemeClr>
                </a:solidFill>
                <a:latin typeface="Bookman Old Style" panose="02050604050505020204" pitchFamily="18" charset="0"/>
              </a:rPr>
              <a:t>...</a:t>
            </a:r>
          </a:p>
          <a:p>
            <a:pPr algn="just"/>
            <a:r>
              <a:rPr lang="it-IT" sz="1600" i="1" dirty="0">
                <a:solidFill>
                  <a:schemeClr val="tx1">
                    <a:lumMod val="65000"/>
                    <a:lumOff val="35000"/>
                  </a:schemeClr>
                </a:solidFill>
                <a:latin typeface="Bookman Old Style" panose="02050604050505020204" pitchFamily="18" charset="0"/>
              </a:rPr>
              <a:t>o) «</a:t>
            </a:r>
            <a:r>
              <a:rPr lang="it-IT" sz="1600" b="1" i="1" u="sng" dirty="0">
                <a:solidFill>
                  <a:schemeClr val="tx1">
                    <a:lumMod val="65000"/>
                    <a:lumOff val="35000"/>
                  </a:schemeClr>
                </a:solidFill>
                <a:latin typeface="Bookman Old Style" panose="02050604050505020204" pitchFamily="18" charset="0"/>
              </a:rPr>
              <a:t>stazione appaltante</a:t>
            </a:r>
            <a:r>
              <a:rPr lang="it-IT" sz="1600" i="1" dirty="0">
                <a:solidFill>
                  <a:schemeClr val="tx1">
                    <a:lumMod val="65000"/>
                    <a:lumOff val="35000"/>
                  </a:schemeClr>
                </a:solidFill>
                <a:latin typeface="Bookman Old Style" panose="02050604050505020204" pitchFamily="18" charset="0"/>
              </a:rPr>
              <a:t>», le amministrazioni aggiudicatrici di cui alla lettera a) gli enti aggiudicatori di cui alla lettera e), i soggetti aggiudicatori di cui alla lettera f) e gli altri soggetti aggiudicatori di cui alla lettera g);</a:t>
            </a:r>
          </a:p>
          <a:p>
            <a:pPr algn="just"/>
            <a:endParaRPr lang="it-IT" sz="1600" i="1" dirty="0">
              <a:solidFill>
                <a:schemeClr val="tx1">
                  <a:lumMod val="65000"/>
                  <a:lumOff val="35000"/>
                </a:schemeClr>
              </a:solidFill>
              <a:latin typeface="Bookman Old Style" panose="02050604050505020204" pitchFamily="18" charset="0"/>
            </a:endParaRPr>
          </a:p>
          <a:p>
            <a:pPr algn="just"/>
            <a:endParaRPr lang="it-IT" sz="1600" i="1"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3949010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231BCED6-E0F8-4E01-9E2B-6989473620EE}"/>
              </a:ext>
            </a:extLst>
          </p:cNvPr>
          <p:cNvSpPr txBox="1"/>
          <p:nvPr/>
        </p:nvSpPr>
        <p:spPr>
          <a:xfrm>
            <a:off x="3482196" y="3550051"/>
            <a:ext cx="5227609" cy="1938992"/>
          </a:xfrm>
          <a:prstGeom prst="rect">
            <a:avLst/>
          </a:prstGeom>
          <a:noFill/>
        </p:spPr>
        <p:txBody>
          <a:bodyPr wrap="square" rtlCol="0">
            <a:spAutoFit/>
          </a:bodyPr>
          <a:lstStyle/>
          <a:p>
            <a:pPr algn="ctr"/>
            <a:r>
              <a:rPr lang="it-IT" sz="3000" b="1" dirty="0">
                <a:solidFill>
                  <a:schemeClr val="tx1">
                    <a:lumMod val="65000"/>
                    <a:lumOff val="35000"/>
                  </a:schemeClr>
                </a:solidFill>
                <a:latin typeface="Bookman Old Style" panose="02050604050505020204" pitchFamily="18" charset="0"/>
              </a:rPr>
              <a:t>IL RESPONSABILE</a:t>
            </a:r>
          </a:p>
          <a:p>
            <a:pPr algn="ctr"/>
            <a:r>
              <a:rPr lang="it-IT" sz="3000" b="1" dirty="0">
                <a:solidFill>
                  <a:schemeClr val="tx1">
                    <a:lumMod val="65000"/>
                    <a:lumOff val="35000"/>
                  </a:schemeClr>
                </a:solidFill>
                <a:latin typeface="Bookman Old Style" panose="02050604050505020204" pitchFamily="18" charset="0"/>
              </a:rPr>
              <a:t>UNICO DEL</a:t>
            </a:r>
          </a:p>
          <a:p>
            <a:pPr algn="ctr"/>
            <a:r>
              <a:rPr lang="it-IT" sz="3000" b="1" dirty="0">
                <a:solidFill>
                  <a:schemeClr val="tx1">
                    <a:lumMod val="65000"/>
                    <a:lumOff val="35000"/>
                  </a:schemeClr>
                </a:solidFill>
                <a:latin typeface="Bookman Old Style" panose="02050604050505020204" pitchFamily="18" charset="0"/>
              </a:rPr>
              <a:t>PROCEDIMENTO</a:t>
            </a:r>
          </a:p>
          <a:p>
            <a:pPr algn="ctr"/>
            <a:r>
              <a:rPr lang="it-IT" sz="3000" b="1" dirty="0">
                <a:solidFill>
                  <a:schemeClr val="tx1">
                    <a:lumMod val="65000"/>
                    <a:lumOff val="35000"/>
                  </a:schemeClr>
                </a:solidFill>
                <a:latin typeface="Bookman Old Style" panose="02050604050505020204" pitchFamily="18" charset="0"/>
              </a:rPr>
              <a:t>(R.U.P.)</a:t>
            </a:r>
          </a:p>
        </p:txBody>
      </p:sp>
      <p:sp>
        <p:nvSpPr>
          <p:cNvPr id="9" name="Google Shape;8875;p74">
            <a:extLst>
              <a:ext uri="{FF2B5EF4-FFF2-40B4-BE49-F238E27FC236}">
                <a16:creationId xmlns:a16="http://schemas.microsoft.com/office/drawing/2014/main" id="{D3415F64-F19E-47CD-AB67-4DB811A0E22D}"/>
              </a:ext>
            </a:extLst>
          </p:cNvPr>
          <p:cNvSpPr/>
          <p:nvPr/>
        </p:nvSpPr>
        <p:spPr>
          <a:xfrm>
            <a:off x="5677116" y="1921540"/>
            <a:ext cx="837767" cy="893378"/>
          </a:xfrm>
          <a:custGeom>
            <a:avLst/>
            <a:gdLst/>
            <a:ahLst/>
            <a:cxnLst/>
            <a:rect l="l" t="t" r="r" b="b"/>
            <a:pathLst>
              <a:path w="11847" h="11815" extrusionOk="0">
                <a:moveTo>
                  <a:pt x="5892" y="693"/>
                </a:moveTo>
                <a:cubicBezTo>
                  <a:pt x="6491" y="693"/>
                  <a:pt x="6932" y="1134"/>
                  <a:pt x="6932" y="1701"/>
                </a:cubicBezTo>
                <a:cubicBezTo>
                  <a:pt x="6932" y="2269"/>
                  <a:pt x="6459" y="2710"/>
                  <a:pt x="5892" y="2710"/>
                </a:cubicBezTo>
                <a:cubicBezTo>
                  <a:pt x="5325" y="2710"/>
                  <a:pt x="4884" y="2269"/>
                  <a:pt x="4884" y="1701"/>
                </a:cubicBezTo>
                <a:cubicBezTo>
                  <a:pt x="4884" y="1134"/>
                  <a:pt x="5325" y="693"/>
                  <a:pt x="5892" y="693"/>
                </a:cubicBezTo>
                <a:close/>
                <a:moveTo>
                  <a:pt x="5892" y="3466"/>
                </a:moveTo>
                <a:cubicBezTo>
                  <a:pt x="6176" y="3466"/>
                  <a:pt x="6428" y="3497"/>
                  <a:pt x="6680" y="3592"/>
                </a:cubicBezTo>
                <a:lnTo>
                  <a:pt x="5892" y="4631"/>
                </a:lnTo>
                <a:lnTo>
                  <a:pt x="5104" y="3592"/>
                </a:lnTo>
                <a:cubicBezTo>
                  <a:pt x="5357" y="3529"/>
                  <a:pt x="5609" y="3466"/>
                  <a:pt x="5892" y="3466"/>
                </a:cubicBezTo>
                <a:close/>
                <a:moveTo>
                  <a:pt x="4222" y="2048"/>
                </a:moveTo>
                <a:cubicBezTo>
                  <a:pt x="4285" y="2426"/>
                  <a:pt x="4474" y="2710"/>
                  <a:pt x="4726" y="2962"/>
                </a:cubicBezTo>
                <a:cubicBezTo>
                  <a:pt x="4632" y="2993"/>
                  <a:pt x="4537" y="3056"/>
                  <a:pt x="4443" y="3088"/>
                </a:cubicBezTo>
                <a:cubicBezTo>
                  <a:pt x="4443" y="3088"/>
                  <a:pt x="4411" y="3088"/>
                  <a:pt x="4411" y="3119"/>
                </a:cubicBezTo>
                <a:cubicBezTo>
                  <a:pt x="3403" y="3623"/>
                  <a:pt x="2773" y="4694"/>
                  <a:pt x="2773" y="5829"/>
                </a:cubicBezTo>
                <a:lnTo>
                  <a:pt x="2773" y="6207"/>
                </a:lnTo>
                <a:lnTo>
                  <a:pt x="2143" y="6207"/>
                </a:lnTo>
                <a:lnTo>
                  <a:pt x="2647" y="2300"/>
                </a:lnTo>
                <a:cubicBezTo>
                  <a:pt x="2679" y="2174"/>
                  <a:pt x="2836" y="2048"/>
                  <a:pt x="2962" y="2048"/>
                </a:cubicBezTo>
                <a:close/>
                <a:moveTo>
                  <a:pt x="4474" y="3907"/>
                </a:moveTo>
                <a:lnTo>
                  <a:pt x="5546" y="5325"/>
                </a:lnTo>
                <a:lnTo>
                  <a:pt x="5546" y="6238"/>
                </a:lnTo>
                <a:lnTo>
                  <a:pt x="3466" y="6238"/>
                </a:lnTo>
                <a:lnTo>
                  <a:pt x="3466" y="5892"/>
                </a:lnTo>
                <a:cubicBezTo>
                  <a:pt x="3466" y="5041"/>
                  <a:pt x="3844" y="4348"/>
                  <a:pt x="4474" y="3907"/>
                </a:cubicBezTo>
                <a:close/>
                <a:moveTo>
                  <a:pt x="7278" y="3907"/>
                </a:moveTo>
                <a:cubicBezTo>
                  <a:pt x="7908" y="4348"/>
                  <a:pt x="8318" y="5104"/>
                  <a:pt x="8318" y="5892"/>
                </a:cubicBezTo>
                <a:lnTo>
                  <a:pt x="8318" y="6238"/>
                </a:lnTo>
                <a:lnTo>
                  <a:pt x="6207" y="6238"/>
                </a:lnTo>
                <a:lnTo>
                  <a:pt x="6207" y="5325"/>
                </a:lnTo>
                <a:lnTo>
                  <a:pt x="7278" y="3907"/>
                </a:lnTo>
                <a:close/>
                <a:moveTo>
                  <a:pt x="8854" y="2048"/>
                </a:moveTo>
                <a:cubicBezTo>
                  <a:pt x="9011" y="2048"/>
                  <a:pt x="9137" y="2143"/>
                  <a:pt x="9169" y="2300"/>
                </a:cubicBezTo>
                <a:lnTo>
                  <a:pt x="9673" y="6238"/>
                </a:lnTo>
                <a:lnTo>
                  <a:pt x="9043" y="6238"/>
                </a:lnTo>
                <a:lnTo>
                  <a:pt x="9043" y="5860"/>
                </a:lnTo>
                <a:cubicBezTo>
                  <a:pt x="9043" y="4694"/>
                  <a:pt x="8381" y="3655"/>
                  <a:pt x="7436" y="3151"/>
                </a:cubicBezTo>
                <a:cubicBezTo>
                  <a:pt x="7436" y="3151"/>
                  <a:pt x="7404" y="3151"/>
                  <a:pt x="7404" y="3119"/>
                </a:cubicBezTo>
                <a:cubicBezTo>
                  <a:pt x="7310" y="3088"/>
                  <a:pt x="7184" y="3056"/>
                  <a:pt x="7121" y="2993"/>
                </a:cubicBezTo>
                <a:cubicBezTo>
                  <a:pt x="7310" y="2773"/>
                  <a:pt x="7530" y="2458"/>
                  <a:pt x="7593" y="2048"/>
                </a:cubicBezTo>
                <a:close/>
                <a:moveTo>
                  <a:pt x="10744" y="6900"/>
                </a:moveTo>
                <a:cubicBezTo>
                  <a:pt x="10933" y="6900"/>
                  <a:pt x="11090" y="7057"/>
                  <a:pt x="11090" y="7246"/>
                </a:cubicBezTo>
                <a:cubicBezTo>
                  <a:pt x="11090" y="7435"/>
                  <a:pt x="10933" y="7624"/>
                  <a:pt x="10744" y="7624"/>
                </a:cubicBezTo>
                <a:lnTo>
                  <a:pt x="1009" y="7624"/>
                </a:lnTo>
                <a:cubicBezTo>
                  <a:pt x="820" y="7624"/>
                  <a:pt x="662" y="7435"/>
                  <a:pt x="662" y="7246"/>
                </a:cubicBezTo>
                <a:cubicBezTo>
                  <a:pt x="662" y="7057"/>
                  <a:pt x="820" y="6900"/>
                  <a:pt x="1009" y="6900"/>
                </a:cubicBezTo>
                <a:close/>
                <a:moveTo>
                  <a:pt x="10397" y="8317"/>
                </a:moveTo>
                <a:lnTo>
                  <a:pt x="10397" y="11121"/>
                </a:lnTo>
                <a:lnTo>
                  <a:pt x="1387" y="11121"/>
                </a:lnTo>
                <a:lnTo>
                  <a:pt x="1387" y="8317"/>
                </a:lnTo>
                <a:close/>
                <a:moveTo>
                  <a:pt x="5892" y="0"/>
                </a:moveTo>
                <a:cubicBezTo>
                  <a:pt x="5073" y="0"/>
                  <a:pt x="4380" y="599"/>
                  <a:pt x="4222" y="1386"/>
                </a:cubicBezTo>
                <a:lnTo>
                  <a:pt x="2962" y="1386"/>
                </a:lnTo>
                <a:cubicBezTo>
                  <a:pt x="2458" y="1386"/>
                  <a:pt x="2080" y="1701"/>
                  <a:pt x="1954" y="2143"/>
                </a:cubicBezTo>
                <a:lnTo>
                  <a:pt x="1954" y="2174"/>
                </a:lnTo>
                <a:lnTo>
                  <a:pt x="1450" y="6238"/>
                </a:lnTo>
                <a:lnTo>
                  <a:pt x="1072" y="6238"/>
                </a:lnTo>
                <a:cubicBezTo>
                  <a:pt x="473" y="6238"/>
                  <a:pt x="1" y="6711"/>
                  <a:pt x="1" y="7246"/>
                </a:cubicBezTo>
                <a:cubicBezTo>
                  <a:pt x="1" y="7719"/>
                  <a:pt x="316" y="8065"/>
                  <a:pt x="694" y="8254"/>
                </a:cubicBezTo>
                <a:lnTo>
                  <a:pt x="694" y="11468"/>
                </a:lnTo>
                <a:cubicBezTo>
                  <a:pt x="694" y="11657"/>
                  <a:pt x="851" y="11815"/>
                  <a:pt x="1040" y="11815"/>
                </a:cubicBezTo>
                <a:lnTo>
                  <a:pt x="10775" y="11815"/>
                </a:lnTo>
                <a:cubicBezTo>
                  <a:pt x="10996" y="11815"/>
                  <a:pt x="11153" y="11657"/>
                  <a:pt x="11153" y="11468"/>
                </a:cubicBezTo>
                <a:lnTo>
                  <a:pt x="11153" y="8254"/>
                </a:lnTo>
                <a:cubicBezTo>
                  <a:pt x="11531" y="8065"/>
                  <a:pt x="11847" y="7719"/>
                  <a:pt x="11847" y="7246"/>
                </a:cubicBezTo>
                <a:cubicBezTo>
                  <a:pt x="11815" y="6711"/>
                  <a:pt x="11342" y="6238"/>
                  <a:pt x="10744" y="6238"/>
                </a:cubicBezTo>
                <a:lnTo>
                  <a:pt x="10366" y="6238"/>
                </a:lnTo>
                <a:lnTo>
                  <a:pt x="9830" y="2174"/>
                </a:lnTo>
                <a:lnTo>
                  <a:pt x="9830" y="2143"/>
                </a:lnTo>
                <a:cubicBezTo>
                  <a:pt x="9736" y="1701"/>
                  <a:pt x="9295" y="1386"/>
                  <a:pt x="8854" y="1386"/>
                </a:cubicBezTo>
                <a:lnTo>
                  <a:pt x="7593" y="1386"/>
                </a:lnTo>
                <a:cubicBezTo>
                  <a:pt x="7436" y="599"/>
                  <a:pt x="6711"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6393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L. 7 agosto 1990, n. 241 </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748174" y="524785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637338" y="56015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637338" y="569448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881139" y="936864"/>
            <a:ext cx="8496300" cy="4893647"/>
          </a:xfrm>
          <a:prstGeom prst="rect">
            <a:avLst/>
          </a:prstGeom>
          <a:noFill/>
        </p:spPr>
        <p:txBody>
          <a:bodyPr wrap="square" rtlCol="0">
            <a:spAutoFit/>
          </a:bodyPr>
          <a:lstStyle/>
          <a:p>
            <a:pPr algn="ctr"/>
            <a:r>
              <a:rPr lang="it-IT" sz="1300" b="1" i="1" dirty="0">
                <a:solidFill>
                  <a:schemeClr val="tx1">
                    <a:lumMod val="65000"/>
                    <a:lumOff val="35000"/>
                  </a:schemeClr>
                </a:solidFill>
                <a:latin typeface="Bookman Old Style" panose="02050604050505020204" pitchFamily="18" charset="0"/>
              </a:rPr>
              <a:t>Art. 5. (Responsabile del procedimento)</a:t>
            </a:r>
          </a:p>
          <a:p>
            <a:pPr algn="just"/>
            <a:r>
              <a:rPr lang="it-IT" sz="1300" i="1" dirty="0">
                <a:solidFill>
                  <a:schemeClr val="tx1">
                    <a:lumMod val="65000"/>
                    <a:lumOff val="35000"/>
                  </a:schemeClr>
                </a:solidFill>
                <a:latin typeface="Bookman Old Style" panose="02050604050505020204" pitchFamily="18" charset="0"/>
              </a:rPr>
              <a:t>1. Il dirigente di ciascuna unità organizzativa provvede ad assegnare a sé o ad altro dipendente addetto all’unità la responsabilità della istruttoria e di ogni altro adempimento inerente il singolo procedimento nonché, eventualmente, dell’adozione del provvedimento finale.</a:t>
            </a:r>
          </a:p>
          <a:p>
            <a:pPr algn="just"/>
            <a:r>
              <a:rPr lang="it-IT" sz="1300" i="1" dirty="0">
                <a:solidFill>
                  <a:schemeClr val="tx1">
                    <a:lumMod val="65000"/>
                    <a:lumOff val="35000"/>
                  </a:schemeClr>
                </a:solidFill>
                <a:latin typeface="Bookman Old Style" panose="02050604050505020204" pitchFamily="18" charset="0"/>
              </a:rPr>
              <a:t>2. Fino a quando non sia effettuata l’assegnazione di cui al comma 1, è considerato responsabile del singolo procedimento il funzionario preposto alla unità organizzativa determinata a norma del comma 1 dell’articolo 4.</a:t>
            </a:r>
          </a:p>
          <a:p>
            <a:pPr algn="just"/>
            <a:r>
              <a:rPr lang="it-IT" sz="1300" i="1" dirty="0">
                <a:solidFill>
                  <a:schemeClr val="tx1">
                    <a:lumMod val="65000"/>
                    <a:lumOff val="35000"/>
                  </a:schemeClr>
                </a:solidFill>
                <a:latin typeface="Bookman Old Style" panose="02050604050505020204" pitchFamily="18" charset="0"/>
              </a:rPr>
              <a:t>3. L’unità organizzativa competente e il nominativo del responsabile del procedimento sono comunicati ai soggetti di cui all’articolo 7 e, a richiesta, a chiunque vi abbia interesse.</a:t>
            </a:r>
          </a:p>
          <a:p>
            <a:pPr algn="just"/>
            <a:endParaRPr lang="it-IT" sz="1300" i="1" dirty="0">
              <a:solidFill>
                <a:schemeClr val="tx1">
                  <a:lumMod val="65000"/>
                  <a:lumOff val="35000"/>
                </a:schemeClr>
              </a:solidFill>
              <a:latin typeface="Bookman Old Style" panose="02050604050505020204" pitchFamily="18" charset="0"/>
            </a:endParaRPr>
          </a:p>
          <a:p>
            <a:pPr algn="ctr"/>
            <a:r>
              <a:rPr lang="it-IT" sz="1300" b="1" i="1" dirty="0">
                <a:solidFill>
                  <a:schemeClr val="tx1">
                    <a:lumMod val="65000"/>
                    <a:lumOff val="35000"/>
                  </a:schemeClr>
                </a:solidFill>
                <a:latin typeface="Bookman Old Style" panose="02050604050505020204" pitchFamily="18" charset="0"/>
              </a:rPr>
              <a:t>Art. 6. (Compiti del responsabile del procedimento)</a:t>
            </a:r>
          </a:p>
          <a:p>
            <a:pPr algn="just"/>
            <a:r>
              <a:rPr lang="it-IT" sz="1300" i="1" dirty="0">
                <a:solidFill>
                  <a:schemeClr val="tx1">
                    <a:lumMod val="65000"/>
                    <a:lumOff val="35000"/>
                  </a:schemeClr>
                </a:solidFill>
                <a:latin typeface="Bookman Old Style" panose="02050604050505020204" pitchFamily="18" charset="0"/>
              </a:rPr>
              <a:t>1. Il responsabile del procedimento:</a:t>
            </a:r>
          </a:p>
          <a:p>
            <a:pPr algn="just"/>
            <a:r>
              <a:rPr lang="it-IT" sz="1300" i="1" dirty="0">
                <a:solidFill>
                  <a:schemeClr val="tx1">
                    <a:lumMod val="65000"/>
                    <a:lumOff val="35000"/>
                  </a:schemeClr>
                </a:solidFill>
                <a:latin typeface="Bookman Old Style" panose="02050604050505020204" pitchFamily="18" charset="0"/>
              </a:rPr>
              <a:t>a) valuta, ai fini istruttori, le condizioni di ammissibilità, i requisiti di legittimazione ed i presupposti che siano rilevanti per l’emanazione di provvedimento;</a:t>
            </a:r>
          </a:p>
          <a:p>
            <a:pPr algn="just"/>
            <a:r>
              <a:rPr lang="it-IT" sz="1300" i="1" dirty="0">
                <a:solidFill>
                  <a:schemeClr val="tx1">
                    <a:lumMod val="65000"/>
                    <a:lumOff val="35000"/>
                  </a:schemeClr>
                </a:solidFill>
                <a:latin typeface="Bookman Old Style" panose="02050604050505020204" pitchFamily="18" charset="0"/>
              </a:rPr>
              <a:t>b) accerta di ufficio i fatti, disponendo il compimento degli atti all’uopo necessari, e adotta ogni misura per l’adeguato e sollecito svolgimento dell’istruttoria. In particolare, può chiedere il rilascio di dichiarazioni e la rettifica di dichiarazioni o istanze erronee o incomplete e può esperire accertamenti tecnici ed ispezioni ed ordinare esibizioni documentali;</a:t>
            </a:r>
          </a:p>
          <a:p>
            <a:pPr algn="just"/>
            <a:r>
              <a:rPr lang="it-IT" sz="1300" i="1" dirty="0">
                <a:solidFill>
                  <a:schemeClr val="tx1">
                    <a:lumMod val="65000"/>
                    <a:lumOff val="35000"/>
                  </a:schemeClr>
                </a:solidFill>
                <a:latin typeface="Bookman Old Style" panose="02050604050505020204" pitchFamily="18" charset="0"/>
              </a:rPr>
              <a:t>...</a:t>
            </a:r>
          </a:p>
          <a:p>
            <a:pPr algn="just"/>
            <a:r>
              <a:rPr lang="it-IT" sz="1300" i="1" dirty="0">
                <a:solidFill>
                  <a:schemeClr val="tx1">
                    <a:lumMod val="65000"/>
                    <a:lumOff val="35000"/>
                  </a:schemeClr>
                </a:solidFill>
                <a:latin typeface="Bookman Old Style" panose="02050604050505020204" pitchFamily="18" charset="0"/>
              </a:rPr>
              <a:t>d) cura le comunicazioni, le pubblicazioni e le notificazioni previste dalle leggi e dai regolamenti;</a:t>
            </a:r>
          </a:p>
          <a:p>
            <a:pPr algn="just"/>
            <a:r>
              <a:rPr lang="it-IT" sz="1300" i="1" dirty="0">
                <a:solidFill>
                  <a:schemeClr val="tx1">
                    <a:lumMod val="65000"/>
                    <a:lumOff val="35000"/>
                  </a:schemeClr>
                </a:solidFill>
                <a:latin typeface="Bookman Old Style" panose="02050604050505020204" pitchFamily="18" charset="0"/>
              </a:rPr>
              <a:t>e) adotta, ove ne abbia la competenza, il provvedimento finale, ovvero trasmette gli atti all’organo competente per l’adozione. L'organo competente per l'adozione del provvedimento finale, ove diverso dal responsabile del procedimento, non può discostarsi dalle risultanze dell'istruttoria condotta dal responsabile del procedimento se non indicandone la motivazione nel provvedimento finale.</a:t>
            </a:r>
          </a:p>
        </p:txBody>
      </p:sp>
    </p:spTree>
    <p:extLst>
      <p:ext uri="{BB962C8B-B14F-4D97-AF65-F5344CB8AC3E}">
        <p14:creationId xmlns:p14="http://schemas.microsoft.com/office/powerpoint/2010/main" val="100334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31,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741824" y="4690302"/>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630988" y="504398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630988" y="513693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881139" y="936864"/>
            <a:ext cx="8496300" cy="4493538"/>
          </a:xfrm>
          <a:prstGeom prst="rect">
            <a:avLst/>
          </a:prstGeom>
          <a:noFill/>
        </p:spPr>
        <p:txBody>
          <a:bodyPr wrap="square" rtlCol="0">
            <a:spAutoFit/>
          </a:bodyPr>
          <a:lstStyle/>
          <a:p>
            <a:pPr algn="just"/>
            <a:r>
              <a:rPr lang="it-IT" sz="1300" i="1" dirty="0">
                <a:solidFill>
                  <a:schemeClr val="tx1">
                    <a:lumMod val="65000"/>
                    <a:lumOff val="35000"/>
                  </a:schemeClr>
                </a:solidFill>
                <a:latin typeface="Bookman Old Style" panose="02050604050505020204" pitchFamily="18" charset="0"/>
              </a:rPr>
              <a:t>1. </a:t>
            </a:r>
            <a:r>
              <a:rPr lang="it-IT" sz="1300" b="1" i="1" dirty="0">
                <a:solidFill>
                  <a:schemeClr val="tx1">
                    <a:lumMod val="65000"/>
                    <a:lumOff val="35000"/>
                  </a:schemeClr>
                </a:solidFill>
                <a:latin typeface="Bookman Old Style" panose="02050604050505020204" pitchFamily="18" charset="0"/>
              </a:rPr>
              <a:t>Per ogni singola procedura per l’affidamento di un appalto o di una concessione le stazioni appaltanti individuano </a:t>
            </a:r>
            <a:r>
              <a:rPr lang="it-IT" sz="1300" i="1" dirty="0">
                <a:solidFill>
                  <a:schemeClr val="tx1">
                    <a:lumMod val="65000"/>
                    <a:lumOff val="35000"/>
                  </a:schemeClr>
                </a:solidFill>
                <a:latin typeface="Bookman Old Style" panose="02050604050505020204" pitchFamily="18" charset="0"/>
              </a:rPr>
              <a:t>nell’atto di adozione o di aggiornamento dei programmi di cui all’articolo 21, comma 1, ovvero nell’atto di avvio relativo ad ogni singolo intervento, per le esigenze non incluse in programmazione, </a:t>
            </a:r>
            <a:r>
              <a:rPr lang="it-IT" sz="1300" b="1" i="1" dirty="0">
                <a:solidFill>
                  <a:schemeClr val="tx1">
                    <a:lumMod val="65000"/>
                    <a:lumOff val="35000"/>
                  </a:schemeClr>
                </a:solidFill>
                <a:latin typeface="Bookman Old Style" panose="02050604050505020204" pitchFamily="18" charset="0"/>
              </a:rPr>
              <a:t>un responsabile unico del procedimento (RUP) per le fasi della programmazione, della progettazione, dell'affidamento, dell'esecuzione. </a:t>
            </a:r>
            <a:r>
              <a:rPr lang="it-IT" sz="1300" i="1" dirty="0">
                <a:solidFill>
                  <a:schemeClr val="tx1">
                    <a:lumMod val="65000"/>
                    <a:lumOff val="35000"/>
                  </a:schemeClr>
                </a:solidFill>
                <a:latin typeface="Bookman Old Style" panose="02050604050505020204" pitchFamily="18" charset="0"/>
              </a:rPr>
              <a:t>Le stazioni appaltanti che ricorrono ai sistemi di acquisto e di negoziazione delle centrali di committenza nominano, per ciascuno dei detti acquisti, un responsabile del procedimento che assume specificamente, in ordine al singolo acquisto, il ruolo e le funzioni di cui al presente articolo. </a:t>
            </a:r>
            <a:r>
              <a:rPr lang="it-IT" sz="1300" b="1" i="1" dirty="0">
                <a:solidFill>
                  <a:schemeClr val="tx1">
                    <a:lumMod val="65000"/>
                    <a:lumOff val="35000"/>
                  </a:schemeClr>
                </a:solidFill>
                <a:latin typeface="Bookman Old Style" panose="02050604050505020204" pitchFamily="18" charset="0"/>
              </a:rPr>
              <a:t>Fatto salvo quanto previsto al comma 10, il RUP è nominato con atto formale </a:t>
            </a:r>
            <a:r>
              <a:rPr lang="it-IT" sz="1300" i="1" dirty="0">
                <a:solidFill>
                  <a:schemeClr val="tx1">
                    <a:lumMod val="65000"/>
                    <a:lumOff val="35000"/>
                  </a:schemeClr>
                </a:solidFill>
                <a:latin typeface="Bookman Old Style" panose="02050604050505020204" pitchFamily="18" charset="0"/>
              </a:rPr>
              <a:t>del soggetto responsabile dell’unità organizzativa, che deve essere di livello apicale, </a:t>
            </a:r>
            <a:r>
              <a:rPr lang="it-IT" sz="1300" b="1" i="1" dirty="0">
                <a:solidFill>
                  <a:schemeClr val="tx1">
                    <a:lumMod val="65000"/>
                    <a:lumOff val="35000"/>
                  </a:schemeClr>
                </a:solidFill>
                <a:latin typeface="Bookman Old Style" panose="02050604050505020204" pitchFamily="18" charset="0"/>
              </a:rPr>
              <a:t>tra i dipendenti di ruolo addetti all’unità medesima</a:t>
            </a:r>
            <a:r>
              <a:rPr lang="it-IT" sz="1300" i="1" dirty="0">
                <a:solidFill>
                  <a:schemeClr val="tx1">
                    <a:lumMod val="65000"/>
                    <a:lumOff val="35000"/>
                  </a:schemeClr>
                </a:solidFill>
                <a:latin typeface="Bookman Old Style" panose="02050604050505020204" pitchFamily="18" charset="0"/>
              </a:rPr>
              <a:t>, dotati del necessario livello di inquadramento giuridico in relazione alla struttura della pubblica amministrazione e di competenze professionali adeguate in relazione ai compiti per cui è nominato; la sostituzione del RUP individuato nella programmazione di cui all'articolo 21, comma 1, non comporta modifiche alla stessa. Laddove sia accertata la carenza nell’organico della suddetta unità organizzativa, il RUP è nominato tra gli altri dipendenti in servizio. L’ufficio di responsabile unico del procedimento è obbligatorio e non può essere rifiutato.</a:t>
            </a:r>
          </a:p>
          <a:p>
            <a:pPr algn="just"/>
            <a:r>
              <a:rPr lang="it-IT" sz="1300" i="1" dirty="0">
                <a:solidFill>
                  <a:schemeClr val="tx1">
                    <a:lumMod val="65000"/>
                    <a:lumOff val="35000"/>
                  </a:schemeClr>
                </a:solidFill>
                <a:latin typeface="Bookman Old Style" panose="02050604050505020204" pitchFamily="18" charset="0"/>
              </a:rPr>
              <a:t>...</a:t>
            </a:r>
          </a:p>
          <a:p>
            <a:pPr algn="just"/>
            <a:r>
              <a:rPr lang="it-IT" sz="1300" i="1" dirty="0">
                <a:solidFill>
                  <a:schemeClr val="tx1">
                    <a:lumMod val="65000"/>
                    <a:lumOff val="35000"/>
                  </a:schemeClr>
                </a:solidFill>
                <a:latin typeface="Bookman Old Style" panose="02050604050505020204" pitchFamily="18" charset="0"/>
              </a:rPr>
              <a:t>3. Il RUP</a:t>
            </a:r>
            <a:r>
              <a:rPr lang="it-IT" sz="1300" b="1" i="1" dirty="0">
                <a:solidFill>
                  <a:schemeClr val="tx1">
                    <a:lumMod val="65000"/>
                    <a:lumOff val="35000"/>
                  </a:schemeClr>
                </a:solidFill>
                <a:latin typeface="Bookman Old Style" panose="02050604050505020204" pitchFamily="18" charset="0"/>
              </a:rPr>
              <a:t>, ai sensi della legge 7 agosto 1990, n. 241</a:t>
            </a:r>
            <a:r>
              <a:rPr lang="it-IT" sz="1300" i="1" dirty="0">
                <a:solidFill>
                  <a:schemeClr val="tx1">
                    <a:lumMod val="65000"/>
                    <a:lumOff val="35000"/>
                  </a:schemeClr>
                </a:solidFill>
                <a:latin typeface="Bookman Old Style" panose="02050604050505020204" pitchFamily="18" charset="0"/>
              </a:rPr>
              <a:t>,</a:t>
            </a:r>
            <a:r>
              <a:rPr lang="it-IT" sz="1300" b="1" i="1" dirty="0">
                <a:solidFill>
                  <a:schemeClr val="tx1">
                    <a:lumMod val="65000"/>
                    <a:lumOff val="35000"/>
                  </a:schemeClr>
                </a:solidFill>
                <a:latin typeface="Bookman Old Style" panose="02050604050505020204" pitchFamily="18" charset="0"/>
              </a:rPr>
              <a:t> svolge tutti i compiti relativi alle procedure di programmazione, progettazione, affidamento ed esecuzione previste dal presente codice, che non siano specificatamente attribuiti ad altri organi o soggetti.</a:t>
            </a:r>
          </a:p>
          <a:p>
            <a:pPr algn="just"/>
            <a:endParaRPr lang="it-IT" sz="1300" i="1" dirty="0">
              <a:solidFill>
                <a:schemeClr val="tx1">
                  <a:lumMod val="65000"/>
                  <a:lumOff val="35000"/>
                </a:schemeClr>
              </a:solidFill>
              <a:latin typeface="Bookman Old Style" panose="02050604050505020204" pitchFamily="18" charset="0"/>
            </a:endParaRPr>
          </a:p>
          <a:p>
            <a:pPr marL="342900" indent="-342900" algn="just">
              <a:buAutoNum type="arabicPeriod"/>
            </a:pPr>
            <a:endParaRPr lang="it-IT" sz="1300" i="1"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2303313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105BB40D-7E52-4969-A0BF-04A630B11C1A}"/>
              </a:ext>
            </a:extLst>
          </p:cNvPr>
          <p:cNvSpPr>
            <a:spLocks noChangeArrowheads="1"/>
          </p:cNvSpPr>
          <p:nvPr/>
        </p:nvSpPr>
        <p:spPr bwMode="auto">
          <a:xfrm>
            <a:off x="1122596" y="125108"/>
            <a:ext cx="10013386" cy="1015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it-IT" altLang="it-IT" sz="1200" i="1" dirty="0">
                <a:solidFill>
                  <a:schemeClr val="tx1">
                    <a:lumMod val="65000"/>
                    <a:lumOff val="35000"/>
                  </a:schemeClr>
                </a:solidFill>
                <a:latin typeface="Book Antiqua" panose="02040602050305030304" pitchFamily="18" charset="0"/>
              </a:rPr>
              <a:t>La </a:t>
            </a:r>
            <a:r>
              <a:rPr lang="it-IT" altLang="it-IT" sz="1200" b="1" i="1" dirty="0">
                <a:solidFill>
                  <a:schemeClr val="tx1">
                    <a:lumMod val="65000"/>
                    <a:lumOff val="35000"/>
                  </a:schemeClr>
                </a:solidFill>
                <a:latin typeface="Book Antiqua" panose="02040602050305030304" pitchFamily="18" charset="0"/>
              </a:rPr>
              <a:t>esecuzione</a:t>
            </a:r>
            <a:r>
              <a:rPr lang="it-IT" altLang="it-IT" sz="1200" i="1" dirty="0">
                <a:solidFill>
                  <a:schemeClr val="tx1">
                    <a:lumMod val="65000"/>
                    <a:lumOff val="35000"/>
                  </a:schemeClr>
                </a:solidFill>
                <a:latin typeface="Book Antiqua" panose="02040602050305030304" pitchFamily="18" charset="0"/>
              </a:rPr>
              <a:t> dei contratti aventi ad oggetto lavori, servizi, forniture, è </a:t>
            </a:r>
            <a:r>
              <a:rPr lang="it-IT" altLang="it-IT" sz="1200" b="1" i="1" dirty="0">
                <a:solidFill>
                  <a:schemeClr val="tx1">
                    <a:lumMod val="65000"/>
                    <a:lumOff val="35000"/>
                  </a:schemeClr>
                </a:solidFill>
                <a:latin typeface="Book Antiqua" panose="02040602050305030304" pitchFamily="18" charset="0"/>
              </a:rPr>
              <a:t>diretta</a:t>
            </a:r>
            <a:r>
              <a:rPr lang="it-IT" altLang="it-IT" sz="1200" i="1" dirty="0">
                <a:solidFill>
                  <a:schemeClr val="tx1">
                    <a:lumMod val="65000"/>
                    <a:lumOff val="35000"/>
                  </a:schemeClr>
                </a:solidFill>
                <a:latin typeface="Book Antiqua" panose="02040602050305030304" pitchFamily="18" charset="0"/>
              </a:rPr>
              <a:t> </a:t>
            </a:r>
            <a:r>
              <a:rPr lang="it-IT" altLang="it-IT" sz="1200" b="1" i="1" dirty="0">
                <a:solidFill>
                  <a:schemeClr val="tx1">
                    <a:lumMod val="65000"/>
                    <a:lumOff val="35000"/>
                  </a:schemeClr>
                </a:solidFill>
                <a:latin typeface="Book Antiqua" panose="02040602050305030304" pitchFamily="18" charset="0"/>
              </a:rPr>
              <a:t>dal responsabile unico del procedimento</a:t>
            </a:r>
            <a:r>
              <a:rPr lang="it-IT" altLang="it-IT" sz="1200" i="1" dirty="0">
                <a:solidFill>
                  <a:schemeClr val="tx1">
                    <a:lumMod val="65000"/>
                    <a:lumOff val="35000"/>
                  </a:schemeClr>
                </a:solidFill>
                <a:latin typeface="Book Antiqua" panose="02040602050305030304" pitchFamily="18" charset="0"/>
              </a:rPr>
              <a:t>, che controlla i livelli di qualità delle prestazioni. Il responsabile unico del procedimento, nella fase dell'esecuzione, </a:t>
            </a:r>
            <a:r>
              <a:rPr lang="it-IT" altLang="it-IT" sz="1200" b="1" i="1" dirty="0">
                <a:solidFill>
                  <a:schemeClr val="tx1">
                    <a:lumMod val="65000"/>
                    <a:lumOff val="35000"/>
                  </a:schemeClr>
                </a:solidFill>
                <a:latin typeface="Book Antiqua" panose="02040602050305030304" pitchFamily="18" charset="0"/>
              </a:rPr>
              <a:t>si avvale del direttore dell'esecuzione del contratto o del direttore dei lavori</a:t>
            </a:r>
            <a:r>
              <a:rPr lang="it-IT" altLang="it-IT" sz="1200" i="1" dirty="0">
                <a:solidFill>
                  <a:schemeClr val="tx1">
                    <a:lumMod val="65000"/>
                    <a:lumOff val="35000"/>
                  </a:schemeClr>
                </a:solidFill>
                <a:latin typeface="Book Antiqua" panose="02040602050305030304" pitchFamily="18" charset="0"/>
              </a:rPr>
              <a:t>, del coordinatore in materia di salute e di sicurezza durante l'esecuzione previsto dal decreto legislativo 9 aprile 2008 n. 81, nonché del collaudatore ovvero della commissione di collaudo, del verificatore della conformità e accerta il corretto ed effettivo svolgimento delle funzioni ad ognuno affidate.</a:t>
            </a:r>
          </a:p>
          <a:p>
            <a:pPr lvl="0" algn="ctr"/>
            <a:r>
              <a:rPr kumimoji="0" lang="it-IT" altLang="it-IT" sz="1200" strike="noStrike" cap="none" normalizeH="0" baseline="0" dirty="0">
                <a:ln>
                  <a:noFill/>
                </a:ln>
                <a:solidFill>
                  <a:schemeClr val="tx1">
                    <a:lumMod val="65000"/>
                    <a:lumOff val="35000"/>
                  </a:schemeClr>
                </a:solidFill>
                <a:effectLst/>
                <a:latin typeface="Book Antiqua" panose="02040602050305030304" pitchFamily="18" charset="0"/>
              </a:rPr>
              <a:t>(art. 101, comma 1)</a:t>
            </a:r>
          </a:p>
        </p:txBody>
      </p:sp>
      <p:sp>
        <p:nvSpPr>
          <p:cNvPr id="3" name="CasellaDiTesto 2">
            <a:extLst>
              <a:ext uri="{FF2B5EF4-FFF2-40B4-BE49-F238E27FC236}">
                <a16:creationId xmlns:a16="http://schemas.microsoft.com/office/drawing/2014/main" id="{00196C52-36FE-48D2-94CB-83C85EC35EF3}"/>
              </a:ext>
            </a:extLst>
          </p:cNvPr>
          <p:cNvSpPr txBox="1"/>
          <p:nvPr/>
        </p:nvSpPr>
        <p:spPr>
          <a:xfrm>
            <a:off x="527537" y="1178169"/>
            <a:ext cx="5380893" cy="4862870"/>
          </a:xfrm>
          <a:prstGeom prst="rect">
            <a:avLst/>
          </a:prstGeom>
          <a:noFill/>
          <a:ln>
            <a:solidFill>
              <a:schemeClr val="bg2">
                <a:lumMod val="25000"/>
              </a:schemeClr>
            </a:solidFill>
          </a:ln>
        </p:spPr>
        <p:txBody>
          <a:bodyPr wrap="square" rtlCol="0">
            <a:spAutoFit/>
          </a:bodyPr>
          <a:lstStyle/>
          <a:p>
            <a:pPr algn="ctr"/>
            <a:r>
              <a:rPr lang="it-IT" sz="1600" b="1" dirty="0">
                <a:solidFill>
                  <a:schemeClr val="tx1">
                    <a:lumMod val="65000"/>
                    <a:lumOff val="35000"/>
                  </a:schemeClr>
                </a:solidFill>
                <a:latin typeface="Book Antiqua" panose="02040602050305030304" pitchFamily="18" charset="0"/>
              </a:rPr>
              <a:t>IL DIRETTORE DEI LAVORI (D.L.)</a:t>
            </a:r>
          </a:p>
          <a:p>
            <a:endParaRPr lang="it-IT" sz="1500" b="1" dirty="0">
              <a:solidFill>
                <a:schemeClr val="tx1">
                  <a:lumMod val="65000"/>
                  <a:lumOff val="35000"/>
                </a:schemeClr>
              </a:solidFill>
              <a:latin typeface="Book Antiqua" panose="02040602050305030304" pitchFamily="18" charset="0"/>
            </a:endParaRPr>
          </a:p>
          <a:p>
            <a:r>
              <a:rPr lang="it-IT" sz="1200" i="1" dirty="0">
                <a:solidFill>
                  <a:schemeClr val="tx1">
                    <a:lumMod val="65000"/>
                    <a:lumOff val="35000"/>
                  </a:schemeClr>
                </a:solidFill>
                <a:latin typeface="Book Antiqua" panose="02040602050305030304" pitchFamily="18" charset="0"/>
              </a:rPr>
              <a:t>«2. Per il coordinamento, la direzione ed il controllo tecnico-contabile dell'esecuzione dei contratti pubblici relativi a lavori, </a:t>
            </a:r>
            <a:r>
              <a:rPr lang="it-IT" sz="1200" b="1" i="1" dirty="0">
                <a:solidFill>
                  <a:schemeClr val="tx1">
                    <a:lumMod val="65000"/>
                    <a:lumOff val="35000"/>
                  </a:schemeClr>
                </a:solidFill>
                <a:latin typeface="Book Antiqua" panose="02040602050305030304" pitchFamily="18" charset="0"/>
              </a:rPr>
              <a:t>le stazioni appaltanti individuano, prima dell'avvio delle procedure per l'affidamento, su proposta del responsabile unico del procedimento, un direttore dei lavori </a:t>
            </a:r>
            <a:r>
              <a:rPr lang="it-IT" sz="1200" i="1" dirty="0">
                <a:solidFill>
                  <a:schemeClr val="tx1">
                    <a:lumMod val="65000"/>
                    <a:lumOff val="35000"/>
                  </a:schemeClr>
                </a:solidFill>
                <a:latin typeface="Book Antiqua" panose="02040602050305030304" pitchFamily="18" charset="0"/>
              </a:rPr>
              <a:t>che può essere coadiuvato, in relazione alla complessità dell'intervento, da uno o più direttori operativi e da ispettori di cantiere.</a:t>
            </a:r>
          </a:p>
          <a:p>
            <a:r>
              <a:rPr lang="it-IT" sz="1200" i="1" dirty="0">
                <a:solidFill>
                  <a:schemeClr val="tx1">
                    <a:lumMod val="65000"/>
                    <a:lumOff val="35000"/>
                  </a:schemeClr>
                </a:solidFill>
                <a:latin typeface="Book Antiqua" panose="02040602050305030304" pitchFamily="18" charset="0"/>
              </a:rPr>
              <a:t>3. Il direttore dei lavori, con l'ufficio di direzione lavori, ove costituito, è </a:t>
            </a:r>
            <a:r>
              <a:rPr lang="it-IT" sz="1200" b="1" i="1" dirty="0">
                <a:solidFill>
                  <a:schemeClr val="tx1">
                    <a:lumMod val="65000"/>
                    <a:lumOff val="35000"/>
                  </a:schemeClr>
                </a:solidFill>
                <a:latin typeface="Book Antiqua" panose="02040602050305030304" pitchFamily="18" charset="0"/>
              </a:rPr>
              <a:t>preposto al controllo tecnico, contabile e amministrativo dell'esecuzione dell'intervento affinché i lavori siano eseguiti a regola d'arte ed in conformità al progetto e al contratto</a:t>
            </a:r>
            <a:r>
              <a:rPr lang="it-IT" sz="1200" i="1" dirty="0">
                <a:solidFill>
                  <a:schemeClr val="tx1">
                    <a:lumMod val="65000"/>
                    <a:lumOff val="35000"/>
                  </a:schemeClr>
                </a:solidFill>
                <a:latin typeface="Book Antiqua" panose="02040602050305030304" pitchFamily="18" charset="0"/>
              </a:rPr>
              <a:t>. Il direttore dei lavori ha la responsabilità del coordinamento e della supervisione dell'attività di tutto l'ufficio di direzione dei lavori, ed </a:t>
            </a:r>
            <a:r>
              <a:rPr lang="it-IT" sz="1200" b="1" i="1" dirty="0">
                <a:solidFill>
                  <a:schemeClr val="tx1">
                    <a:lumMod val="65000"/>
                    <a:lumOff val="35000"/>
                  </a:schemeClr>
                </a:solidFill>
                <a:latin typeface="Book Antiqua" panose="02040602050305030304" pitchFamily="18" charset="0"/>
              </a:rPr>
              <a:t>interloquisce in via esclusiva con l'esecutore in merito agli aspetti tecnici ed economici del contratto. </a:t>
            </a:r>
            <a:r>
              <a:rPr lang="it-IT" sz="1200" i="1" dirty="0">
                <a:solidFill>
                  <a:schemeClr val="tx1">
                    <a:lumMod val="65000"/>
                    <a:lumOff val="35000"/>
                  </a:schemeClr>
                </a:solidFill>
                <a:latin typeface="Book Antiqua" panose="02040602050305030304" pitchFamily="18" charset="0"/>
              </a:rPr>
              <a:t>Il direttore dei lavori ha la specifica responsabilità dell'accettazione dei materiali, sulla base anche del controllo quantitativo e qualitativo degli accertamenti ufficiali delle caratteristiche meccaniche e in aderenza alle disposizioni delle norme tecniche per le costruzioni vigenti. ...»</a:t>
            </a:r>
            <a:endParaRPr lang="it-IT" sz="1500" i="1" dirty="0">
              <a:solidFill>
                <a:schemeClr val="tx1">
                  <a:lumMod val="65000"/>
                  <a:lumOff val="35000"/>
                </a:schemeClr>
              </a:solidFill>
              <a:latin typeface="Book Antiqua" panose="02040602050305030304" pitchFamily="18" charset="0"/>
            </a:endParaRPr>
          </a:p>
          <a:p>
            <a:endParaRPr lang="it-IT" sz="1500" i="1" dirty="0">
              <a:solidFill>
                <a:schemeClr val="tx1">
                  <a:lumMod val="65000"/>
                  <a:lumOff val="35000"/>
                </a:schemeClr>
              </a:solidFill>
              <a:latin typeface="Book Antiqua" panose="02040602050305030304" pitchFamily="18" charset="0"/>
            </a:endParaRPr>
          </a:p>
          <a:p>
            <a:endParaRPr lang="it-IT" sz="1500" i="1" dirty="0">
              <a:solidFill>
                <a:schemeClr val="tx1">
                  <a:lumMod val="65000"/>
                  <a:lumOff val="35000"/>
                </a:schemeClr>
              </a:solidFill>
              <a:latin typeface="Book Antiqua" panose="02040602050305030304" pitchFamily="18" charset="0"/>
            </a:endParaRPr>
          </a:p>
          <a:p>
            <a:endParaRPr lang="it-IT" sz="1500" i="1" dirty="0">
              <a:solidFill>
                <a:schemeClr val="tx1">
                  <a:lumMod val="65000"/>
                  <a:lumOff val="35000"/>
                </a:schemeClr>
              </a:solidFill>
              <a:latin typeface="Book Antiqua" panose="02040602050305030304" pitchFamily="18" charset="0"/>
            </a:endParaRPr>
          </a:p>
          <a:p>
            <a:endParaRPr lang="it-IT" sz="1500" i="1" dirty="0">
              <a:solidFill>
                <a:schemeClr val="tx1">
                  <a:lumMod val="65000"/>
                  <a:lumOff val="35000"/>
                </a:schemeClr>
              </a:solidFill>
              <a:latin typeface="Book Antiqua" panose="02040602050305030304" pitchFamily="18" charset="0"/>
            </a:endParaRPr>
          </a:p>
          <a:p>
            <a:endParaRPr lang="it-IT" sz="15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p:txBody>
      </p:sp>
      <p:sp>
        <p:nvSpPr>
          <p:cNvPr id="14" name="CasellaDiTesto 13">
            <a:extLst>
              <a:ext uri="{FF2B5EF4-FFF2-40B4-BE49-F238E27FC236}">
                <a16:creationId xmlns:a16="http://schemas.microsoft.com/office/drawing/2014/main" id="{7E5C7718-9AE6-4018-A0CD-A2F24BAB49F7}"/>
              </a:ext>
            </a:extLst>
          </p:cNvPr>
          <p:cNvSpPr txBox="1"/>
          <p:nvPr/>
        </p:nvSpPr>
        <p:spPr>
          <a:xfrm>
            <a:off x="6129289" y="1178169"/>
            <a:ext cx="5380893" cy="4832092"/>
          </a:xfrm>
          <a:prstGeom prst="rect">
            <a:avLst/>
          </a:prstGeom>
          <a:noFill/>
          <a:ln>
            <a:solidFill>
              <a:schemeClr val="bg2">
                <a:lumMod val="25000"/>
              </a:schemeClr>
            </a:solidFill>
          </a:ln>
        </p:spPr>
        <p:txBody>
          <a:bodyPr wrap="square" rtlCol="0">
            <a:spAutoFit/>
          </a:bodyPr>
          <a:lstStyle/>
          <a:p>
            <a:pPr algn="ctr"/>
            <a:r>
              <a:rPr lang="it-IT" sz="1600" b="1" dirty="0">
                <a:solidFill>
                  <a:schemeClr val="tx1">
                    <a:lumMod val="65000"/>
                    <a:lumOff val="35000"/>
                  </a:schemeClr>
                </a:solidFill>
                <a:latin typeface="Book Antiqua" panose="02040602050305030304" pitchFamily="18" charset="0"/>
              </a:rPr>
              <a:t>IL DIRETTORE DELL’ESECUZIONE CONTRATTUALE (D.E.C.)</a:t>
            </a:r>
          </a:p>
          <a:p>
            <a:endParaRPr lang="it-IT" sz="1200" i="1" dirty="0">
              <a:solidFill>
                <a:schemeClr val="tx1">
                  <a:lumMod val="65000"/>
                  <a:lumOff val="35000"/>
                </a:schemeClr>
              </a:solidFill>
              <a:latin typeface="Book Antiqua" panose="02040602050305030304" pitchFamily="18" charset="0"/>
            </a:endParaRPr>
          </a:p>
          <a:p>
            <a:r>
              <a:rPr lang="it-IT" sz="1200" i="1" dirty="0">
                <a:solidFill>
                  <a:schemeClr val="tx1">
                    <a:lumMod val="65000"/>
                    <a:lumOff val="35000"/>
                  </a:schemeClr>
                </a:solidFill>
                <a:latin typeface="Book Antiqua" panose="02040602050305030304" pitchFamily="18" charset="0"/>
              </a:rPr>
              <a:t>«6-bis. Per i servizi e le forniture di particolare importanza, da individuarsi con il decreto di cui all'articolo 111, comma 1, primo periodo, la stazione appaltante, su indicazione del direttore dell'esecuzione, può nominare un assistente del direttore dell'esecuzione, con le funzioni indicate dal medesimo decreto.»</a:t>
            </a:r>
          </a:p>
          <a:p>
            <a:endParaRPr lang="it-IT" sz="12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a:p>
            <a:endParaRPr lang="it-IT" sz="1200" i="1" dirty="0">
              <a:solidFill>
                <a:schemeClr val="tx1">
                  <a:lumMod val="65000"/>
                  <a:lumOff val="35000"/>
                </a:schemeClr>
              </a:solidFill>
              <a:latin typeface="Book Antiqua" panose="02040602050305030304" pitchFamily="18" charset="0"/>
            </a:endParaRPr>
          </a:p>
        </p:txBody>
      </p:sp>
      <p:sp>
        <p:nvSpPr>
          <p:cNvPr id="17" name="Rettangolo 16">
            <a:extLst>
              <a:ext uri="{FF2B5EF4-FFF2-40B4-BE49-F238E27FC236}">
                <a16:creationId xmlns:a16="http://schemas.microsoft.com/office/drawing/2014/main" id="{884DD9EE-69F6-437B-A214-B92F8FDAF459}"/>
              </a:ext>
            </a:extLst>
          </p:cNvPr>
          <p:cNvSpPr/>
          <p:nvPr/>
        </p:nvSpPr>
        <p:spPr>
          <a:xfrm>
            <a:off x="3060912" y="6106284"/>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diritto 17">
            <a:extLst>
              <a:ext uri="{FF2B5EF4-FFF2-40B4-BE49-F238E27FC236}">
                <a16:creationId xmlns:a16="http://schemas.microsoft.com/office/drawing/2014/main" id="{542EDF56-7259-41C9-ACE3-8EC0D46414FB}"/>
              </a:ext>
            </a:extLst>
          </p:cNvPr>
          <p:cNvCxnSpPr>
            <a:cxnSpLocks/>
          </p:cNvCxnSpPr>
          <p:nvPr/>
        </p:nvCxnSpPr>
        <p:spPr>
          <a:xfrm>
            <a:off x="-537740" y="6412023"/>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CD7EFDF4-AB38-4903-810F-448E1A02ABE0}"/>
              </a:ext>
            </a:extLst>
          </p:cNvPr>
          <p:cNvCxnSpPr>
            <a:cxnSpLocks/>
          </p:cNvCxnSpPr>
          <p:nvPr/>
        </p:nvCxnSpPr>
        <p:spPr>
          <a:xfrm>
            <a:off x="9131088" y="6412023"/>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712A0BCB-25BB-421D-898F-51DA23084062}"/>
              </a:ext>
            </a:extLst>
          </p:cNvPr>
          <p:cNvSpPr txBox="1"/>
          <p:nvPr/>
        </p:nvSpPr>
        <p:spPr>
          <a:xfrm>
            <a:off x="3660711" y="6201342"/>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101 D.lgs. n. 50/2016</a:t>
            </a:r>
          </a:p>
        </p:txBody>
      </p:sp>
    </p:spTree>
    <p:extLst>
      <p:ext uri="{BB962C8B-B14F-4D97-AF65-F5344CB8AC3E}">
        <p14:creationId xmlns:p14="http://schemas.microsoft.com/office/powerpoint/2010/main" val="1122778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231BCED6-E0F8-4E01-9E2B-6989473620EE}"/>
              </a:ext>
            </a:extLst>
          </p:cNvPr>
          <p:cNvSpPr txBox="1"/>
          <p:nvPr/>
        </p:nvSpPr>
        <p:spPr>
          <a:xfrm>
            <a:off x="3482196" y="3550051"/>
            <a:ext cx="5227609" cy="1015663"/>
          </a:xfrm>
          <a:prstGeom prst="rect">
            <a:avLst/>
          </a:prstGeom>
          <a:noFill/>
        </p:spPr>
        <p:txBody>
          <a:bodyPr wrap="square" rtlCol="0">
            <a:spAutoFit/>
          </a:bodyPr>
          <a:lstStyle/>
          <a:p>
            <a:pPr algn="ctr"/>
            <a:r>
              <a:rPr lang="it-IT" sz="3000" b="1" dirty="0">
                <a:solidFill>
                  <a:schemeClr val="tx1">
                    <a:lumMod val="65000"/>
                    <a:lumOff val="35000"/>
                  </a:schemeClr>
                </a:solidFill>
                <a:latin typeface="Bookman Old Style" panose="02050604050505020204" pitchFamily="18" charset="0"/>
              </a:rPr>
              <a:t>LA COMMISSIONE DI GARA</a:t>
            </a:r>
          </a:p>
        </p:txBody>
      </p:sp>
      <p:sp>
        <p:nvSpPr>
          <p:cNvPr id="9" name="Google Shape;8875;p74">
            <a:extLst>
              <a:ext uri="{FF2B5EF4-FFF2-40B4-BE49-F238E27FC236}">
                <a16:creationId xmlns:a16="http://schemas.microsoft.com/office/drawing/2014/main" id="{D3415F64-F19E-47CD-AB67-4DB811A0E22D}"/>
              </a:ext>
            </a:extLst>
          </p:cNvPr>
          <p:cNvSpPr/>
          <p:nvPr/>
        </p:nvSpPr>
        <p:spPr>
          <a:xfrm>
            <a:off x="5677116" y="1921540"/>
            <a:ext cx="837767" cy="893378"/>
          </a:xfrm>
          <a:custGeom>
            <a:avLst/>
            <a:gdLst/>
            <a:ahLst/>
            <a:cxnLst/>
            <a:rect l="l" t="t" r="r" b="b"/>
            <a:pathLst>
              <a:path w="11847" h="11815" extrusionOk="0">
                <a:moveTo>
                  <a:pt x="5892" y="693"/>
                </a:moveTo>
                <a:cubicBezTo>
                  <a:pt x="6491" y="693"/>
                  <a:pt x="6932" y="1134"/>
                  <a:pt x="6932" y="1701"/>
                </a:cubicBezTo>
                <a:cubicBezTo>
                  <a:pt x="6932" y="2269"/>
                  <a:pt x="6459" y="2710"/>
                  <a:pt x="5892" y="2710"/>
                </a:cubicBezTo>
                <a:cubicBezTo>
                  <a:pt x="5325" y="2710"/>
                  <a:pt x="4884" y="2269"/>
                  <a:pt x="4884" y="1701"/>
                </a:cubicBezTo>
                <a:cubicBezTo>
                  <a:pt x="4884" y="1134"/>
                  <a:pt x="5325" y="693"/>
                  <a:pt x="5892" y="693"/>
                </a:cubicBezTo>
                <a:close/>
                <a:moveTo>
                  <a:pt x="5892" y="3466"/>
                </a:moveTo>
                <a:cubicBezTo>
                  <a:pt x="6176" y="3466"/>
                  <a:pt x="6428" y="3497"/>
                  <a:pt x="6680" y="3592"/>
                </a:cubicBezTo>
                <a:lnTo>
                  <a:pt x="5892" y="4631"/>
                </a:lnTo>
                <a:lnTo>
                  <a:pt x="5104" y="3592"/>
                </a:lnTo>
                <a:cubicBezTo>
                  <a:pt x="5357" y="3529"/>
                  <a:pt x="5609" y="3466"/>
                  <a:pt x="5892" y="3466"/>
                </a:cubicBezTo>
                <a:close/>
                <a:moveTo>
                  <a:pt x="4222" y="2048"/>
                </a:moveTo>
                <a:cubicBezTo>
                  <a:pt x="4285" y="2426"/>
                  <a:pt x="4474" y="2710"/>
                  <a:pt x="4726" y="2962"/>
                </a:cubicBezTo>
                <a:cubicBezTo>
                  <a:pt x="4632" y="2993"/>
                  <a:pt x="4537" y="3056"/>
                  <a:pt x="4443" y="3088"/>
                </a:cubicBezTo>
                <a:cubicBezTo>
                  <a:pt x="4443" y="3088"/>
                  <a:pt x="4411" y="3088"/>
                  <a:pt x="4411" y="3119"/>
                </a:cubicBezTo>
                <a:cubicBezTo>
                  <a:pt x="3403" y="3623"/>
                  <a:pt x="2773" y="4694"/>
                  <a:pt x="2773" y="5829"/>
                </a:cubicBezTo>
                <a:lnTo>
                  <a:pt x="2773" y="6207"/>
                </a:lnTo>
                <a:lnTo>
                  <a:pt x="2143" y="6207"/>
                </a:lnTo>
                <a:lnTo>
                  <a:pt x="2647" y="2300"/>
                </a:lnTo>
                <a:cubicBezTo>
                  <a:pt x="2679" y="2174"/>
                  <a:pt x="2836" y="2048"/>
                  <a:pt x="2962" y="2048"/>
                </a:cubicBezTo>
                <a:close/>
                <a:moveTo>
                  <a:pt x="4474" y="3907"/>
                </a:moveTo>
                <a:lnTo>
                  <a:pt x="5546" y="5325"/>
                </a:lnTo>
                <a:lnTo>
                  <a:pt x="5546" y="6238"/>
                </a:lnTo>
                <a:lnTo>
                  <a:pt x="3466" y="6238"/>
                </a:lnTo>
                <a:lnTo>
                  <a:pt x="3466" y="5892"/>
                </a:lnTo>
                <a:cubicBezTo>
                  <a:pt x="3466" y="5041"/>
                  <a:pt x="3844" y="4348"/>
                  <a:pt x="4474" y="3907"/>
                </a:cubicBezTo>
                <a:close/>
                <a:moveTo>
                  <a:pt x="7278" y="3907"/>
                </a:moveTo>
                <a:cubicBezTo>
                  <a:pt x="7908" y="4348"/>
                  <a:pt x="8318" y="5104"/>
                  <a:pt x="8318" y="5892"/>
                </a:cubicBezTo>
                <a:lnTo>
                  <a:pt x="8318" y="6238"/>
                </a:lnTo>
                <a:lnTo>
                  <a:pt x="6207" y="6238"/>
                </a:lnTo>
                <a:lnTo>
                  <a:pt x="6207" y="5325"/>
                </a:lnTo>
                <a:lnTo>
                  <a:pt x="7278" y="3907"/>
                </a:lnTo>
                <a:close/>
                <a:moveTo>
                  <a:pt x="8854" y="2048"/>
                </a:moveTo>
                <a:cubicBezTo>
                  <a:pt x="9011" y="2048"/>
                  <a:pt x="9137" y="2143"/>
                  <a:pt x="9169" y="2300"/>
                </a:cubicBezTo>
                <a:lnTo>
                  <a:pt x="9673" y="6238"/>
                </a:lnTo>
                <a:lnTo>
                  <a:pt x="9043" y="6238"/>
                </a:lnTo>
                <a:lnTo>
                  <a:pt x="9043" y="5860"/>
                </a:lnTo>
                <a:cubicBezTo>
                  <a:pt x="9043" y="4694"/>
                  <a:pt x="8381" y="3655"/>
                  <a:pt x="7436" y="3151"/>
                </a:cubicBezTo>
                <a:cubicBezTo>
                  <a:pt x="7436" y="3151"/>
                  <a:pt x="7404" y="3151"/>
                  <a:pt x="7404" y="3119"/>
                </a:cubicBezTo>
                <a:cubicBezTo>
                  <a:pt x="7310" y="3088"/>
                  <a:pt x="7184" y="3056"/>
                  <a:pt x="7121" y="2993"/>
                </a:cubicBezTo>
                <a:cubicBezTo>
                  <a:pt x="7310" y="2773"/>
                  <a:pt x="7530" y="2458"/>
                  <a:pt x="7593" y="2048"/>
                </a:cubicBezTo>
                <a:close/>
                <a:moveTo>
                  <a:pt x="10744" y="6900"/>
                </a:moveTo>
                <a:cubicBezTo>
                  <a:pt x="10933" y="6900"/>
                  <a:pt x="11090" y="7057"/>
                  <a:pt x="11090" y="7246"/>
                </a:cubicBezTo>
                <a:cubicBezTo>
                  <a:pt x="11090" y="7435"/>
                  <a:pt x="10933" y="7624"/>
                  <a:pt x="10744" y="7624"/>
                </a:cubicBezTo>
                <a:lnTo>
                  <a:pt x="1009" y="7624"/>
                </a:lnTo>
                <a:cubicBezTo>
                  <a:pt x="820" y="7624"/>
                  <a:pt x="662" y="7435"/>
                  <a:pt x="662" y="7246"/>
                </a:cubicBezTo>
                <a:cubicBezTo>
                  <a:pt x="662" y="7057"/>
                  <a:pt x="820" y="6900"/>
                  <a:pt x="1009" y="6900"/>
                </a:cubicBezTo>
                <a:close/>
                <a:moveTo>
                  <a:pt x="10397" y="8317"/>
                </a:moveTo>
                <a:lnTo>
                  <a:pt x="10397" y="11121"/>
                </a:lnTo>
                <a:lnTo>
                  <a:pt x="1387" y="11121"/>
                </a:lnTo>
                <a:lnTo>
                  <a:pt x="1387" y="8317"/>
                </a:lnTo>
                <a:close/>
                <a:moveTo>
                  <a:pt x="5892" y="0"/>
                </a:moveTo>
                <a:cubicBezTo>
                  <a:pt x="5073" y="0"/>
                  <a:pt x="4380" y="599"/>
                  <a:pt x="4222" y="1386"/>
                </a:cubicBezTo>
                <a:lnTo>
                  <a:pt x="2962" y="1386"/>
                </a:lnTo>
                <a:cubicBezTo>
                  <a:pt x="2458" y="1386"/>
                  <a:pt x="2080" y="1701"/>
                  <a:pt x="1954" y="2143"/>
                </a:cubicBezTo>
                <a:lnTo>
                  <a:pt x="1954" y="2174"/>
                </a:lnTo>
                <a:lnTo>
                  <a:pt x="1450" y="6238"/>
                </a:lnTo>
                <a:lnTo>
                  <a:pt x="1072" y="6238"/>
                </a:lnTo>
                <a:cubicBezTo>
                  <a:pt x="473" y="6238"/>
                  <a:pt x="1" y="6711"/>
                  <a:pt x="1" y="7246"/>
                </a:cubicBezTo>
                <a:cubicBezTo>
                  <a:pt x="1" y="7719"/>
                  <a:pt x="316" y="8065"/>
                  <a:pt x="694" y="8254"/>
                </a:cubicBezTo>
                <a:lnTo>
                  <a:pt x="694" y="11468"/>
                </a:lnTo>
                <a:cubicBezTo>
                  <a:pt x="694" y="11657"/>
                  <a:pt x="851" y="11815"/>
                  <a:pt x="1040" y="11815"/>
                </a:cubicBezTo>
                <a:lnTo>
                  <a:pt x="10775" y="11815"/>
                </a:lnTo>
                <a:cubicBezTo>
                  <a:pt x="10996" y="11815"/>
                  <a:pt x="11153" y="11657"/>
                  <a:pt x="11153" y="11468"/>
                </a:cubicBezTo>
                <a:lnTo>
                  <a:pt x="11153" y="8254"/>
                </a:lnTo>
                <a:cubicBezTo>
                  <a:pt x="11531" y="8065"/>
                  <a:pt x="11847" y="7719"/>
                  <a:pt x="11847" y="7246"/>
                </a:cubicBezTo>
                <a:cubicBezTo>
                  <a:pt x="11815" y="6711"/>
                  <a:pt x="11342" y="6238"/>
                  <a:pt x="10744" y="6238"/>
                </a:cubicBezTo>
                <a:lnTo>
                  <a:pt x="10366" y="6238"/>
                </a:lnTo>
                <a:lnTo>
                  <a:pt x="9830" y="2174"/>
                </a:lnTo>
                <a:lnTo>
                  <a:pt x="9830" y="2143"/>
                </a:lnTo>
                <a:cubicBezTo>
                  <a:pt x="9736" y="1701"/>
                  <a:pt x="9295" y="1386"/>
                  <a:pt x="8854" y="1386"/>
                </a:cubicBezTo>
                <a:lnTo>
                  <a:pt x="7593" y="1386"/>
                </a:lnTo>
                <a:cubicBezTo>
                  <a:pt x="7436" y="599"/>
                  <a:pt x="6711"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158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77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427661" y="131852"/>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94971" y="548452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360904" y="39508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360904" y="48803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84135" y="583820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84135" y="59311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316825" y="488034"/>
            <a:ext cx="9578146" cy="5293757"/>
          </a:xfrm>
          <a:prstGeom prst="rect">
            <a:avLst/>
          </a:prstGeom>
          <a:noFill/>
        </p:spPr>
        <p:txBody>
          <a:bodyPr wrap="square" rtlCol="0">
            <a:spAutoFit/>
          </a:bodyPr>
          <a:lstStyle/>
          <a:p>
            <a:pPr algn="just"/>
            <a:r>
              <a:rPr lang="it-IT" sz="1300" i="1" dirty="0">
                <a:solidFill>
                  <a:schemeClr val="tx1">
                    <a:lumMod val="65000"/>
                    <a:lumOff val="35000"/>
                  </a:schemeClr>
                </a:solidFill>
                <a:latin typeface="Bookman Old Style" panose="02050604050505020204" pitchFamily="18" charset="0"/>
              </a:rPr>
              <a:t>1. Nelle procedure di aggiudicazione di contratti di appalti o di concessioni, </a:t>
            </a:r>
            <a:r>
              <a:rPr lang="it-IT" sz="1300" b="1" i="1" dirty="0">
                <a:solidFill>
                  <a:schemeClr val="tx1">
                    <a:lumMod val="65000"/>
                    <a:lumOff val="35000"/>
                  </a:schemeClr>
                </a:solidFill>
                <a:latin typeface="Bookman Old Style" panose="02050604050505020204" pitchFamily="18" charset="0"/>
              </a:rPr>
              <a:t>limitatamente ai casi di aggiudicazione con il criterio dell'offerta economicamente più vantaggiosa </a:t>
            </a:r>
            <a:r>
              <a:rPr lang="it-IT" sz="1300" b="1" i="1" u="sng" dirty="0">
                <a:solidFill>
                  <a:schemeClr val="tx1">
                    <a:lumMod val="65000"/>
                    <a:lumOff val="35000"/>
                  </a:schemeClr>
                </a:solidFill>
                <a:latin typeface="Bookman Old Style" panose="02050604050505020204" pitchFamily="18" charset="0"/>
              </a:rPr>
              <a:t>la valutazione delle offerte </a:t>
            </a:r>
            <a:r>
              <a:rPr lang="it-IT" sz="1300" b="1" i="1" dirty="0">
                <a:solidFill>
                  <a:schemeClr val="tx1">
                    <a:lumMod val="65000"/>
                    <a:lumOff val="35000"/>
                  </a:schemeClr>
                </a:solidFill>
                <a:latin typeface="Bookman Old Style" panose="02050604050505020204" pitchFamily="18" charset="0"/>
              </a:rPr>
              <a:t>dal punto di vista </a:t>
            </a:r>
            <a:r>
              <a:rPr lang="it-IT" sz="1300" b="1" i="1" u="sng" dirty="0">
                <a:solidFill>
                  <a:schemeClr val="tx1">
                    <a:lumMod val="65000"/>
                    <a:lumOff val="35000"/>
                  </a:schemeClr>
                </a:solidFill>
                <a:latin typeface="Bookman Old Style" panose="02050604050505020204" pitchFamily="18" charset="0"/>
              </a:rPr>
              <a:t>tecnico</a:t>
            </a:r>
            <a:r>
              <a:rPr lang="it-IT" sz="1300" b="1" i="1" dirty="0">
                <a:solidFill>
                  <a:schemeClr val="tx1">
                    <a:lumMod val="65000"/>
                    <a:lumOff val="35000"/>
                  </a:schemeClr>
                </a:solidFill>
                <a:latin typeface="Bookman Old Style" panose="02050604050505020204" pitchFamily="18" charset="0"/>
              </a:rPr>
              <a:t> ed </a:t>
            </a:r>
            <a:r>
              <a:rPr lang="it-IT" sz="1300" b="1" i="1" u="sng" dirty="0">
                <a:solidFill>
                  <a:schemeClr val="tx1">
                    <a:lumMod val="65000"/>
                    <a:lumOff val="35000"/>
                  </a:schemeClr>
                </a:solidFill>
                <a:latin typeface="Bookman Old Style" panose="02050604050505020204" pitchFamily="18" charset="0"/>
              </a:rPr>
              <a:t>economico</a:t>
            </a:r>
            <a:r>
              <a:rPr lang="it-IT" sz="1300" b="1" i="1" dirty="0">
                <a:solidFill>
                  <a:schemeClr val="tx1">
                    <a:lumMod val="65000"/>
                    <a:lumOff val="35000"/>
                  </a:schemeClr>
                </a:solidFill>
                <a:latin typeface="Bookman Old Style" panose="02050604050505020204" pitchFamily="18" charset="0"/>
              </a:rPr>
              <a:t> </a:t>
            </a:r>
            <a:r>
              <a:rPr lang="it-IT" sz="1300" i="1" dirty="0">
                <a:solidFill>
                  <a:schemeClr val="tx1">
                    <a:lumMod val="65000"/>
                    <a:lumOff val="35000"/>
                  </a:schemeClr>
                </a:solidFill>
                <a:latin typeface="Bookman Old Style" panose="02050604050505020204" pitchFamily="18" charset="0"/>
              </a:rPr>
              <a:t>è affidata ad una commissione giudicatrice, </a:t>
            </a:r>
            <a:r>
              <a:rPr lang="it-IT" sz="1300" b="1" i="1" dirty="0">
                <a:solidFill>
                  <a:schemeClr val="tx1">
                    <a:lumMod val="65000"/>
                    <a:lumOff val="35000"/>
                  </a:schemeClr>
                </a:solidFill>
                <a:latin typeface="Bookman Old Style" panose="02050604050505020204" pitchFamily="18" charset="0"/>
              </a:rPr>
              <a:t>composta da esperti </a:t>
            </a:r>
            <a:r>
              <a:rPr lang="it-IT" sz="1300" i="1" dirty="0">
                <a:solidFill>
                  <a:schemeClr val="tx1">
                    <a:lumMod val="65000"/>
                    <a:lumOff val="35000"/>
                  </a:schemeClr>
                </a:solidFill>
                <a:latin typeface="Bookman Old Style" panose="02050604050505020204" pitchFamily="18" charset="0"/>
              </a:rPr>
              <a:t>nello specifico settore cui afferisce l'oggetto del contratto.</a:t>
            </a:r>
          </a:p>
          <a:p>
            <a:pPr algn="just"/>
            <a:r>
              <a:rPr lang="it-IT" sz="1300" i="1" dirty="0">
                <a:solidFill>
                  <a:schemeClr val="tx1">
                    <a:lumMod val="65000"/>
                    <a:lumOff val="35000"/>
                  </a:schemeClr>
                </a:solidFill>
                <a:latin typeface="Bookman Old Style" panose="02050604050505020204" pitchFamily="18" charset="0"/>
              </a:rPr>
              <a:t>2. La commissione è costituta da un </a:t>
            </a:r>
            <a:r>
              <a:rPr lang="it-IT" sz="1300" b="1" i="1" dirty="0">
                <a:solidFill>
                  <a:schemeClr val="tx1">
                    <a:lumMod val="65000"/>
                    <a:lumOff val="35000"/>
                  </a:schemeClr>
                </a:solidFill>
                <a:latin typeface="Bookman Old Style" panose="02050604050505020204" pitchFamily="18" charset="0"/>
              </a:rPr>
              <a:t>numero dispari </a:t>
            </a:r>
            <a:r>
              <a:rPr lang="it-IT" sz="1300" i="1" dirty="0">
                <a:solidFill>
                  <a:schemeClr val="tx1">
                    <a:lumMod val="65000"/>
                    <a:lumOff val="35000"/>
                  </a:schemeClr>
                </a:solidFill>
                <a:latin typeface="Bookman Old Style" panose="02050604050505020204" pitchFamily="18" charset="0"/>
              </a:rPr>
              <a:t>di commissari, </a:t>
            </a:r>
            <a:r>
              <a:rPr lang="it-IT" sz="1300" b="1" i="1" dirty="0">
                <a:solidFill>
                  <a:schemeClr val="tx1">
                    <a:lumMod val="65000"/>
                    <a:lumOff val="35000"/>
                  </a:schemeClr>
                </a:solidFill>
                <a:latin typeface="Bookman Old Style" panose="02050604050505020204" pitchFamily="18" charset="0"/>
              </a:rPr>
              <a:t>non superiore a cinque</a:t>
            </a:r>
            <a:r>
              <a:rPr lang="it-IT" sz="1300" i="1" dirty="0">
                <a:solidFill>
                  <a:schemeClr val="tx1">
                    <a:lumMod val="65000"/>
                    <a:lumOff val="35000"/>
                  </a:schemeClr>
                </a:solidFill>
                <a:latin typeface="Bookman Old Style" panose="02050604050505020204" pitchFamily="18" charset="0"/>
              </a:rPr>
              <a:t>, individuato dalla stazione appaltante e può lavorare a distanza con procedure telematiche che salvaguardino la riservatezza delle comunicazioni.</a:t>
            </a:r>
          </a:p>
          <a:p>
            <a:pPr algn="just"/>
            <a:r>
              <a:rPr lang="it-IT" sz="1300" i="1" dirty="0">
                <a:solidFill>
                  <a:schemeClr val="tx1">
                    <a:lumMod val="65000"/>
                    <a:lumOff val="35000"/>
                  </a:schemeClr>
                </a:solidFill>
                <a:latin typeface="Bookman Old Style" panose="02050604050505020204" pitchFamily="18" charset="0"/>
              </a:rPr>
              <a:t>...</a:t>
            </a:r>
          </a:p>
          <a:p>
            <a:pPr algn="just"/>
            <a:r>
              <a:rPr lang="it-IT" sz="1300" b="1" i="1" dirty="0">
                <a:solidFill>
                  <a:schemeClr val="tx1">
                    <a:lumMod val="65000"/>
                    <a:lumOff val="35000"/>
                  </a:schemeClr>
                </a:solidFill>
                <a:latin typeface="Bookman Old Style" panose="02050604050505020204" pitchFamily="18" charset="0"/>
              </a:rPr>
              <a:t>4. I commissari non devono aver svolto né possono svolgere alcun'altra funzione o incarico tecnico o amministrativo relativamente al contratto del cui affidamento si tratta. La nomina del RUP a membro delle commissioni di gara è valutata con riferimento alla singola procedura.</a:t>
            </a:r>
          </a:p>
          <a:p>
            <a:pPr algn="just"/>
            <a:r>
              <a:rPr lang="it-IT" sz="1300" i="1" dirty="0">
                <a:solidFill>
                  <a:schemeClr val="tx1">
                    <a:lumMod val="65000"/>
                    <a:lumOff val="35000"/>
                  </a:schemeClr>
                </a:solidFill>
                <a:latin typeface="Bookman Old Style" panose="02050604050505020204" pitchFamily="18" charset="0"/>
              </a:rPr>
              <a:t>...</a:t>
            </a:r>
          </a:p>
          <a:p>
            <a:pPr algn="just"/>
            <a:r>
              <a:rPr lang="it-IT" sz="1300" b="1" i="1" dirty="0">
                <a:solidFill>
                  <a:schemeClr val="tx1">
                    <a:lumMod val="65000"/>
                    <a:lumOff val="35000"/>
                  </a:schemeClr>
                </a:solidFill>
                <a:latin typeface="Bookman Old Style" panose="02050604050505020204" pitchFamily="18" charset="0"/>
              </a:rPr>
              <a:t>7. La nomina dei commissari e la costituzione della commissione devono avvenire dopo la scadenza del termine fissato per la presentazione delle offerte.</a:t>
            </a:r>
          </a:p>
          <a:p>
            <a:pPr algn="just"/>
            <a:r>
              <a:rPr lang="it-IT" sz="1300" i="1" dirty="0">
                <a:solidFill>
                  <a:schemeClr val="tx1">
                    <a:lumMod val="65000"/>
                    <a:lumOff val="35000"/>
                  </a:schemeClr>
                </a:solidFill>
                <a:latin typeface="Bookman Old Style" panose="02050604050505020204" pitchFamily="18" charset="0"/>
              </a:rPr>
              <a:t>8. Il Presidente della commissione giudicatrice è individuato dalla stazione appaltante tra i commissari sorteggiati.</a:t>
            </a:r>
          </a:p>
          <a:p>
            <a:pPr algn="just"/>
            <a:r>
              <a:rPr lang="it-IT" sz="1300" i="1" dirty="0">
                <a:solidFill>
                  <a:schemeClr val="tx1">
                    <a:lumMod val="65000"/>
                    <a:lumOff val="35000"/>
                  </a:schemeClr>
                </a:solidFill>
                <a:latin typeface="Bookman Old Style" panose="02050604050505020204" pitchFamily="18" charset="0"/>
              </a:rPr>
              <a:t>9. Al momento dell'accettazione dell'incarico, i commissari dichiarano ai sensi dell'articolo 47 del decreto del Presidente della Repubblica 28 dicembre 2000, n. 445, l'inesistenza delle cause di incompatibilità e di astensione di cui ai commi 4, 5 e 6. Le stazioni appaltanti, prima del conferimento dell’incarico, accertano l'insussistenza delle cause ostative alla nomina a componente della commissione giudicatrice di cui ai commi 4, 5 e 6 del presente articolo, all'articolo 35-bis del decreto legislativo n. 165 del 2001 e all'articolo 42 del presente codice. La sussistenza di cause ostative o la dichiarazione di incompatibilità dei candidati devono essere tempestivamente comunicate dalla stazione appaltante all’ANAC ai fini della cancellazione dell’esperto dall’albo e della comunicazione di un nuovo esperto.</a:t>
            </a:r>
          </a:p>
          <a:p>
            <a:pPr algn="just"/>
            <a:r>
              <a:rPr lang="it-IT" sz="1300" i="1" dirty="0">
                <a:solidFill>
                  <a:schemeClr val="tx1">
                    <a:lumMod val="65000"/>
                    <a:lumOff val="35000"/>
                  </a:schemeClr>
                </a:solidFill>
                <a:latin typeface="Bookman Old Style" panose="02050604050505020204" pitchFamily="18" charset="0"/>
              </a:rPr>
              <a:t>...</a:t>
            </a:r>
          </a:p>
          <a:p>
            <a:pPr algn="just"/>
            <a:r>
              <a:rPr lang="it-IT" sz="1300" b="1" i="1" dirty="0">
                <a:solidFill>
                  <a:schemeClr val="tx1">
                    <a:lumMod val="65000"/>
                    <a:lumOff val="35000"/>
                  </a:schemeClr>
                </a:solidFill>
                <a:latin typeface="Bookman Old Style" panose="02050604050505020204" pitchFamily="18" charset="0"/>
              </a:rPr>
              <a:t>11. In caso di rinnovo del procedimento di gara, a seguito di annullamento dell'aggiudicazione o di annullamento dell'esclusione di taluno dei concorrenti, è riconvocata la medesima commissione, fatto salvo il caso in cui l'annullamento sia derivato da un vizio nella composizione della commissione.</a:t>
            </a:r>
          </a:p>
        </p:txBody>
      </p:sp>
    </p:spTree>
    <p:extLst>
      <p:ext uri="{BB962C8B-B14F-4D97-AF65-F5344CB8AC3E}">
        <p14:creationId xmlns:p14="http://schemas.microsoft.com/office/powerpoint/2010/main" val="453979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T.A.R. L’Aquila, Sez. I, 7 luglio 2020, n. 268</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478558" y="155581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85073" y="451594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310007" y="181904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310007" y="191199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74237" y="486962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74237" y="496257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306927" y="1687156"/>
            <a:ext cx="9578146" cy="3293209"/>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IL REQUISITO ESPERIENZIALE</a:t>
            </a:r>
          </a:p>
          <a:p>
            <a:pPr algn="ctr"/>
            <a:endParaRPr lang="it-IT" sz="1300" b="1" dirty="0">
              <a:solidFill>
                <a:schemeClr val="tx1">
                  <a:lumMod val="65000"/>
                  <a:lumOff val="35000"/>
                </a:schemeClr>
              </a:solidFill>
              <a:latin typeface="Bookman Old Style" panose="02050604050505020204" pitchFamily="18" charset="0"/>
            </a:endParaRPr>
          </a:p>
          <a:p>
            <a:pPr algn="just"/>
            <a:r>
              <a:rPr lang="it-IT" sz="1300" i="1" dirty="0">
                <a:solidFill>
                  <a:schemeClr val="tx1">
                    <a:lumMod val="65000"/>
                    <a:lumOff val="35000"/>
                  </a:schemeClr>
                </a:solidFill>
                <a:latin typeface="Bookman Old Style" panose="02050604050505020204" pitchFamily="18" charset="0"/>
              </a:rPr>
              <a:t>Seppur il dato testuale della predetta previsione normativa sembra pretendere che tutti i commissari siano “esperti nello specifico settore cui afferisce l'oggetto del contratto” la giurisprudenza più recente, alla quale il Collegio intende conformarsi, ha abbracciato un approccio di natura sistematica e contestualizzata nell’interpretazione della norma, affermando che &lt;da un lato, la legittima composizione della commissione </a:t>
            </a:r>
            <a:r>
              <a:rPr lang="it-IT" sz="1300" b="1" i="1" dirty="0">
                <a:solidFill>
                  <a:schemeClr val="tx1">
                    <a:lumMod val="65000"/>
                    <a:lumOff val="35000"/>
                  </a:schemeClr>
                </a:solidFill>
                <a:latin typeface="Bookman Old Style" panose="02050604050505020204" pitchFamily="18" charset="0"/>
              </a:rPr>
              <a:t>presuppone solo la prevalente, seppure non esclusiva, presenza di membri esperti del settore oggetto dell'appalto </a:t>
            </a:r>
            <a:r>
              <a:rPr lang="it-IT" sz="1300" i="1" dirty="0">
                <a:solidFill>
                  <a:schemeClr val="tx1">
                    <a:lumMod val="65000"/>
                    <a:lumOff val="35000"/>
                  </a:schemeClr>
                </a:solidFill>
                <a:latin typeface="Bookman Old Style" panose="02050604050505020204" pitchFamily="18" charset="0"/>
              </a:rPr>
              <a:t>(il riferimento normativo al "settore" cui afferisce l'oggetto del contratto sta a significare che ciò che rileva è la </a:t>
            </a:r>
            <a:r>
              <a:rPr lang="it-IT" sz="1300" b="1" i="1" dirty="0">
                <a:solidFill>
                  <a:schemeClr val="tx1">
                    <a:lumMod val="65000"/>
                    <a:lumOff val="35000"/>
                  </a:schemeClr>
                </a:solidFill>
                <a:latin typeface="Bookman Old Style" panose="02050604050505020204" pitchFamily="18" charset="0"/>
              </a:rPr>
              <a:t>competenza per aree tematiche omogenee</a:t>
            </a:r>
            <a:r>
              <a:rPr lang="it-IT" sz="1300" i="1" dirty="0">
                <a:solidFill>
                  <a:schemeClr val="tx1">
                    <a:lumMod val="65000"/>
                    <a:lumOff val="35000"/>
                  </a:schemeClr>
                </a:solidFill>
                <a:latin typeface="Bookman Old Style" panose="02050604050505020204" pitchFamily="18" charset="0"/>
              </a:rPr>
              <a:t>, cfr. T.A.R. Molise Campobasso Sez. I, 10/01/2020, n. 8); dall'altro il requisito enunciato deve essere inteso in modo coerente con la poliedricità delle competenze richieste in relazione alla complessiva prestazione da affidare, considerando anche le professionalità occorrenti a valutare sia le esigenze dell'amministrazione sia i concreti aspetti gestionali ed organizzativi sui quali i criteri valutativi siano destinati ad incidere. </a:t>
            </a:r>
            <a:r>
              <a:rPr lang="it-IT" sz="1300" b="1" i="1" dirty="0">
                <a:solidFill>
                  <a:schemeClr val="tx1">
                    <a:lumMod val="65000"/>
                    <a:lumOff val="35000"/>
                  </a:schemeClr>
                </a:solidFill>
                <a:latin typeface="Bookman Old Style" panose="02050604050505020204" pitchFamily="18" charset="0"/>
              </a:rPr>
              <a:t>Non è in proposito necessario che l'esperienza professionale di ciascun componente copra tutti gli aspetti oggetto della gara, potendosi le professionalità dei vari membri integrare reciprocamente</a:t>
            </a:r>
            <a:r>
              <a:rPr lang="it-IT" sz="1300" i="1" dirty="0">
                <a:solidFill>
                  <a:schemeClr val="tx1">
                    <a:lumMod val="65000"/>
                    <a:lumOff val="35000"/>
                  </a:schemeClr>
                </a:solidFill>
                <a:latin typeface="Bookman Old Style" panose="02050604050505020204" pitchFamily="18" charset="0"/>
              </a:rPr>
              <a:t>, in modo da completare ed arricchire il patrimonio di cognizioni della commissione, purché idoneo, nel suo insieme, ad esprimere le necessarie valutazioni di natura complessa, composita ed eterogenea&gt; (Cons. Stato Sez. V, 07/01/2020, n. 83).</a:t>
            </a:r>
          </a:p>
        </p:txBody>
      </p:sp>
      <p:grpSp>
        <p:nvGrpSpPr>
          <p:cNvPr id="13" name="Google Shape;8913;p74">
            <a:extLst>
              <a:ext uri="{FF2B5EF4-FFF2-40B4-BE49-F238E27FC236}">
                <a16:creationId xmlns:a16="http://schemas.microsoft.com/office/drawing/2014/main" id="{F76F2F07-58C4-4BB0-AFA5-4CCFFB3562A3}"/>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D5A611B0-8BDB-458D-8C80-8AA866A45E07}"/>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CFEB741F-6621-4405-9C9B-3F54B305BB33}"/>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6725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400110"/>
          </a:xfrm>
          <a:prstGeom prst="rect">
            <a:avLst/>
          </a:prstGeom>
          <a:noFill/>
        </p:spPr>
        <p:txBody>
          <a:bodyPr wrap="square" rtlCol="0">
            <a:spAutoFit/>
          </a:bodyPr>
          <a:lstStyle/>
          <a:p>
            <a:pPr algn="ctr"/>
            <a:r>
              <a:rPr lang="it-IT" sz="1000" dirty="0">
                <a:solidFill>
                  <a:schemeClr val="tx1">
                    <a:lumMod val="75000"/>
                    <a:lumOff val="25000"/>
                  </a:schemeClr>
                </a:solidFill>
              </a:rPr>
              <a:t>http://www.anticorruzione.it/portal/rest/jcr/repository/collaboration/Digital%20Assets/anacdocs/Attivita/Pubblicazioni/RelazioniAnnuali/2020/Anac.Relazione.02.06.2020.pdf</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93922" y="503067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83086" y="538435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83086" y="547730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F9D69EF2-9809-4E4C-91DF-CBBE613093FA}"/>
              </a:ext>
            </a:extLst>
          </p:cNvPr>
          <p:cNvPicPr>
            <a:picLocks noChangeAspect="1"/>
          </p:cNvPicPr>
          <p:nvPr/>
        </p:nvPicPr>
        <p:blipFill>
          <a:blip r:embed="rId3"/>
          <a:stretch>
            <a:fillRect/>
          </a:stretch>
        </p:blipFill>
        <p:spPr>
          <a:xfrm>
            <a:off x="1771890" y="1093107"/>
            <a:ext cx="8648219" cy="4471769"/>
          </a:xfrm>
          <a:prstGeom prst="rect">
            <a:avLst/>
          </a:prstGeom>
        </p:spPr>
      </p:pic>
    </p:spTree>
    <p:extLst>
      <p:ext uri="{BB962C8B-B14F-4D97-AF65-F5344CB8AC3E}">
        <p14:creationId xmlns:p14="http://schemas.microsoft.com/office/powerpoint/2010/main" val="2897721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Cons. di Stato, Sez. V, 6 luglio 2018, n. 4143</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417763" y="1112927"/>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790196" y="3897788"/>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370802" y="137615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370802" y="146910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679360" y="425146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679360" y="434442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306927" y="1469109"/>
            <a:ext cx="9578146" cy="2893100"/>
          </a:xfrm>
          <a:prstGeom prst="rect">
            <a:avLst/>
          </a:prstGeom>
          <a:noFill/>
        </p:spPr>
        <p:txBody>
          <a:bodyPr wrap="square" rtlCol="0">
            <a:spAutoFit/>
          </a:bodyPr>
          <a:lstStyle/>
          <a:p>
            <a:pPr algn="ctr"/>
            <a:r>
              <a:rPr lang="it-IT" sz="1300" b="1" dirty="0">
                <a:solidFill>
                  <a:schemeClr val="tx1">
                    <a:lumMod val="65000"/>
                    <a:lumOff val="35000"/>
                  </a:schemeClr>
                </a:solidFill>
                <a:latin typeface="Bookman Old Style" panose="02050604050505020204" pitchFamily="18" charset="0"/>
              </a:rPr>
              <a:t>IL NUMERO DISPARI</a:t>
            </a:r>
          </a:p>
          <a:p>
            <a:pPr algn="just"/>
            <a:endParaRPr lang="it-IT" sz="1300" i="1" dirty="0">
              <a:solidFill>
                <a:schemeClr val="tx1">
                  <a:lumMod val="65000"/>
                  <a:lumOff val="35000"/>
                </a:schemeClr>
              </a:solidFill>
              <a:latin typeface="Bookman Old Style" panose="02050604050505020204" pitchFamily="18" charset="0"/>
            </a:endParaRPr>
          </a:p>
          <a:p>
            <a:pPr algn="just"/>
            <a:r>
              <a:rPr lang="it-IT" sz="1300" i="1" dirty="0">
                <a:solidFill>
                  <a:schemeClr val="tx1">
                    <a:lumMod val="65000"/>
                    <a:lumOff val="35000"/>
                  </a:schemeClr>
                </a:solidFill>
                <a:latin typeface="Bookman Old Style" panose="02050604050505020204" pitchFamily="18" charset="0"/>
              </a:rPr>
              <a:t>2.4.- Ne discende che – non essendo dato rinvenire, in diritto, ragioni per articolare difforme lettura di simile disposizione – va data continuità, anche nella vigenza dell’art. 77 d.lgs. n. 50 del 2016, all’orientamento maturato in relazione all’art. 84 d.lgs. n. 163 del 2006: in relazione al quale la prevalente giurisprudenza di questo Consiglio di Stato ritiene </a:t>
            </a:r>
            <a:r>
              <a:rPr lang="it-IT" sz="1300" b="1" i="1" dirty="0">
                <a:solidFill>
                  <a:schemeClr val="tx1">
                    <a:lumMod val="65000"/>
                    <a:lumOff val="35000"/>
                  </a:schemeClr>
                </a:solidFill>
                <a:latin typeface="Bookman Old Style" panose="02050604050505020204" pitchFamily="18" charset="0"/>
              </a:rPr>
              <a:t>la regola non “espressione di un principio generale, immanente nell'ordinamento, tale da determinare l'illegittimità della costituzione di un collegio avente un numero pari di componenti</a:t>
            </a:r>
            <a:r>
              <a:rPr lang="it-IT" sz="1300" i="1" dirty="0">
                <a:solidFill>
                  <a:schemeClr val="tx1">
                    <a:lumMod val="65000"/>
                    <a:lumOff val="35000"/>
                  </a:schemeClr>
                </a:solidFill>
                <a:latin typeface="Bookman Old Style" panose="02050604050505020204" pitchFamily="18" charset="0"/>
              </a:rPr>
              <a:t>, essendo numerose le ipotesi di collegi, sia giurisdizionali che amministrativi, che operano (o che occasionalmente possono operare) in composizione paritaria” (cfr. Cons. Stato, V, 26 luglio 2016, n. 3372; Id., III, 3 ottobre 2013, n. 4884; Id., III, 11 luglio 2013, n. 3730).</a:t>
            </a:r>
          </a:p>
          <a:p>
            <a:pPr algn="just"/>
            <a:r>
              <a:rPr lang="it-IT" sz="1300" i="1" dirty="0">
                <a:solidFill>
                  <a:schemeClr val="tx1">
                    <a:lumMod val="65000"/>
                    <a:lumOff val="35000"/>
                  </a:schemeClr>
                </a:solidFill>
                <a:latin typeface="Bookman Old Style" panose="02050604050505020204" pitchFamily="18" charset="0"/>
              </a:rPr>
              <a:t>Vero è che si tratta di orientamento non unanime (implicitamente in senso difforme, tra le più recenti, Cons. Stato, V, 23 giugno 2016, n. 2812; Id. V, 28 luglio 2014, n. 4017). </a:t>
            </a:r>
          </a:p>
          <a:p>
            <a:pPr algn="just"/>
            <a:r>
              <a:rPr lang="it-IT" sz="1300" i="1" dirty="0">
                <a:solidFill>
                  <a:schemeClr val="tx1">
                    <a:lumMod val="65000"/>
                    <a:lumOff val="35000"/>
                  </a:schemeClr>
                </a:solidFill>
                <a:latin typeface="Bookman Old Style" panose="02050604050505020204" pitchFamily="18" charset="0"/>
              </a:rPr>
              <a:t>Nondimeno, il relativo (e potenziale) contrasto non appare, nel caso in esame, né rilevante né decisivo, posto che (in concreto) la Commissione risulta avere comechessia deciso all’unanimità dei componenti.</a:t>
            </a:r>
          </a:p>
        </p:txBody>
      </p:sp>
      <p:grpSp>
        <p:nvGrpSpPr>
          <p:cNvPr id="13" name="Google Shape;8913;p74">
            <a:extLst>
              <a:ext uri="{FF2B5EF4-FFF2-40B4-BE49-F238E27FC236}">
                <a16:creationId xmlns:a16="http://schemas.microsoft.com/office/drawing/2014/main" id="{06850639-FADC-49D0-A834-3D1F00839762}"/>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F38C9C43-27D9-4EEA-A2D9-3BF962D1A731}"/>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34935CC4-6B1E-444A-A1BB-D504F42CF653}"/>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53794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T.A.R. Brescia, Sez. I, 16 gennaio 2019, n. 32</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417763" y="993927"/>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85073" y="4503450"/>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370802" y="125715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370802" y="135010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74237" y="485713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74237" y="49500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306927" y="1350109"/>
            <a:ext cx="9578146" cy="4093428"/>
          </a:xfrm>
          <a:prstGeom prst="rect">
            <a:avLst/>
          </a:prstGeom>
          <a:noFill/>
        </p:spPr>
        <p:txBody>
          <a:bodyPr wrap="square" rtlCol="0">
            <a:spAutoFit/>
          </a:bodyPr>
          <a:lstStyle/>
          <a:p>
            <a:pPr algn="ctr"/>
            <a:r>
              <a:rPr lang="it-IT" sz="1300" b="1" dirty="0">
                <a:solidFill>
                  <a:schemeClr val="tx1">
                    <a:lumMod val="65000"/>
                    <a:lumOff val="35000"/>
                  </a:schemeClr>
                </a:solidFill>
                <a:latin typeface="Bookman Old Style" panose="02050604050505020204" pitchFamily="18" charset="0"/>
              </a:rPr>
              <a:t>INCOMPATIBILITÀ E SOSTITUZIONE DELLA COMMISSIONE</a:t>
            </a:r>
          </a:p>
          <a:p>
            <a:pPr algn="just"/>
            <a:endParaRPr lang="it-IT" sz="1300" i="1" dirty="0">
              <a:solidFill>
                <a:schemeClr val="tx1">
                  <a:lumMod val="65000"/>
                  <a:lumOff val="35000"/>
                </a:schemeClr>
              </a:solidFill>
              <a:latin typeface="Bookman Old Style" panose="02050604050505020204" pitchFamily="18" charset="0"/>
            </a:endParaRPr>
          </a:p>
          <a:p>
            <a:pPr algn="just"/>
            <a:r>
              <a:rPr lang="it-IT" sz="1300" i="1" dirty="0">
                <a:solidFill>
                  <a:schemeClr val="tx1">
                    <a:lumMod val="65000"/>
                    <a:lumOff val="35000"/>
                  </a:schemeClr>
                </a:solidFill>
                <a:latin typeface="Bookman Old Style" panose="02050604050505020204" pitchFamily="18" charset="0"/>
              </a:rPr>
              <a:t>2.3 Il Consiglio di Stato, sez. III – 7/11/2018 n. 6299 ha affrontato il caso opposto, nel quale affioravano i legami personali di un Commissario con un’impresa concorrente in una gara d’appalto. I giudici di secondo grado hanno affermato – richiamando i principi già enucleati in precedenza (cfr. sez. III – sentenza n. 4830 del 2018) – che:</a:t>
            </a:r>
          </a:p>
          <a:p>
            <a:pPr algn="just"/>
            <a:r>
              <a:rPr lang="it-IT" sz="1300" i="1" dirty="0">
                <a:solidFill>
                  <a:schemeClr val="tx1">
                    <a:lumMod val="65000"/>
                    <a:lumOff val="35000"/>
                  </a:schemeClr>
                </a:solidFill>
                <a:latin typeface="Bookman Old Style" panose="02050604050505020204" pitchFamily="18" charset="0"/>
              </a:rPr>
              <a:t>&lt;&lt;- </a:t>
            </a:r>
            <a:r>
              <a:rPr lang="it-IT" sz="1300" b="1" i="1" dirty="0">
                <a:solidFill>
                  <a:schemeClr val="tx1">
                    <a:lumMod val="65000"/>
                    <a:lumOff val="35000"/>
                  </a:schemeClr>
                </a:solidFill>
                <a:latin typeface="Bookman Old Style" panose="02050604050505020204" pitchFamily="18" charset="0"/>
              </a:rPr>
              <a:t>ogni qualvolta emergano elementi che siano idonei, anche soltanto sotto il profilo potenziale, a compromettere tale delicato e cruciale ruolo di garante di imparzialità </a:t>
            </a:r>
            <a:r>
              <a:rPr lang="it-IT" sz="1300" i="1" dirty="0">
                <a:solidFill>
                  <a:schemeClr val="tx1">
                    <a:lumMod val="65000"/>
                    <a:lumOff val="35000"/>
                  </a:schemeClr>
                </a:solidFill>
                <a:latin typeface="Bookman Old Style" panose="02050604050505020204" pitchFamily="18" charset="0"/>
              </a:rPr>
              <a:t>delle valutazioni affidato alle commissioni di gara, </a:t>
            </a:r>
            <a:r>
              <a:rPr lang="it-IT" sz="1300" b="1" i="1" dirty="0">
                <a:solidFill>
                  <a:schemeClr val="tx1">
                    <a:lumMod val="65000"/>
                    <a:lumOff val="35000"/>
                  </a:schemeClr>
                </a:solidFill>
                <a:latin typeface="Bookman Old Style" panose="02050604050505020204" pitchFamily="18" charset="0"/>
              </a:rPr>
              <a:t>la semplice sostituzione di un componente rispetto al quale sia imputabile la causa di illegittimità dovrebbe dunque ritenersi né ammissibile, né consentita</a:t>
            </a:r>
            <a:r>
              <a:rPr lang="it-IT" sz="1300" i="1" dirty="0">
                <a:solidFill>
                  <a:schemeClr val="tx1">
                    <a:lumMod val="65000"/>
                    <a:lumOff val="35000"/>
                  </a:schemeClr>
                </a:solidFill>
                <a:latin typeface="Bookman Old Style" panose="02050604050505020204" pitchFamily="18" charset="0"/>
              </a:rPr>
              <a:t>, in particolare nelle ipotesi in cui la commissione abbia già operato;</a:t>
            </a:r>
          </a:p>
          <a:p>
            <a:pPr algn="just"/>
            <a:r>
              <a:rPr lang="it-IT" sz="1300" i="1" dirty="0">
                <a:solidFill>
                  <a:schemeClr val="tx1">
                    <a:lumMod val="65000"/>
                    <a:lumOff val="35000"/>
                  </a:schemeClr>
                </a:solidFill>
                <a:latin typeface="Bookman Old Style" panose="02050604050505020204" pitchFamily="18" charset="0"/>
              </a:rPr>
              <a:t>- il </a:t>
            </a:r>
            <a:r>
              <a:rPr lang="it-IT" sz="1300" b="1" i="1" dirty="0">
                <a:solidFill>
                  <a:schemeClr val="tx1">
                    <a:lumMod val="65000"/>
                    <a:lumOff val="35000"/>
                  </a:schemeClr>
                </a:solidFill>
                <a:latin typeface="Bookman Old Style" panose="02050604050505020204" pitchFamily="18" charset="0"/>
              </a:rPr>
              <a:t>rischio</a:t>
            </a:r>
            <a:r>
              <a:rPr lang="it-IT" sz="1300" i="1" dirty="0">
                <a:solidFill>
                  <a:schemeClr val="tx1">
                    <a:lumMod val="65000"/>
                    <a:lumOff val="35000"/>
                  </a:schemeClr>
                </a:solidFill>
                <a:latin typeface="Bookman Old Style" panose="02050604050505020204" pitchFamily="18" charset="0"/>
              </a:rPr>
              <a:t> </a:t>
            </a:r>
            <a:r>
              <a:rPr lang="it-IT" sz="1300" b="1" i="1" dirty="0">
                <a:solidFill>
                  <a:schemeClr val="tx1">
                    <a:lumMod val="65000"/>
                    <a:lumOff val="35000"/>
                  </a:schemeClr>
                </a:solidFill>
                <a:latin typeface="Bookman Old Style" panose="02050604050505020204" pitchFamily="18" charset="0"/>
              </a:rPr>
              <a:t>che il ruolo e l’attività di uno dei commissari</a:t>
            </a:r>
            <a:r>
              <a:rPr lang="it-IT" sz="1300" i="1" dirty="0">
                <a:solidFill>
                  <a:schemeClr val="tx1">
                    <a:lumMod val="65000"/>
                    <a:lumOff val="35000"/>
                  </a:schemeClr>
                </a:solidFill>
                <a:latin typeface="Bookman Old Style" panose="02050604050505020204" pitchFamily="18" charset="0"/>
              </a:rPr>
              <a:t>, dichiarato incompatibile, </a:t>
            </a:r>
            <a:r>
              <a:rPr lang="it-IT" sz="1300" b="1" i="1" dirty="0">
                <a:solidFill>
                  <a:schemeClr val="tx1">
                    <a:lumMod val="65000"/>
                    <a:lumOff val="35000"/>
                  </a:schemeClr>
                </a:solidFill>
                <a:latin typeface="Bookman Old Style" panose="02050604050505020204" pitchFamily="18" charset="0"/>
              </a:rPr>
              <a:t>possano avere inciso nei confronti anche degli altri commissari </a:t>
            </a:r>
            <a:r>
              <a:rPr lang="it-IT" sz="1300" i="1" dirty="0">
                <a:solidFill>
                  <a:schemeClr val="tx1">
                    <a:lumMod val="65000"/>
                    <a:lumOff val="35000"/>
                  </a:schemeClr>
                </a:solidFill>
                <a:latin typeface="Bookman Old Style" panose="02050604050505020204" pitchFamily="18" charset="0"/>
              </a:rPr>
              <a:t>durante le operazioni di gara, influenzandoli verso un determinato esito valutativo, impedisce la sua semplice sostituzione ed implica la decadenza e la </a:t>
            </a:r>
            <a:r>
              <a:rPr lang="it-IT" sz="1300" b="1" i="1" u="sng" dirty="0">
                <a:solidFill>
                  <a:schemeClr val="tx1">
                    <a:lumMod val="65000"/>
                    <a:lumOff val="35000"/>
                  </a:schemeClr>
                </a:solidFill>
                <a:latin typeface="Bookman Old Style" panose="02050604050505020204" pitchFamily="18" charset="0"/>
              </a:rPr>
              <a:t>necessaria sostituzione di tutti gli altri commissari</a:t>
            </a:r>
            <a:r>
              <a:rPr lang="it-IT" sz="1300" i="1" dirty="0">
                <a:solidFill>
                  <a:schemeClr val="tx1">
                    <a:lumMod val="65000"/>
                    <a:lumOff val="35000"/>
                  </a:schemeClr>
                </a:solidFill>
                <a:latin typeface="Bookman Old Style" panose="02050604050505020204" pitchFamily="18" charset="0"/>
              </a:rPr>
              <a:t>;</a:t>
            </a:r>
          </a:p>
          <a:p>
            <a:pPr algn="just"/>
            <a:r>
              <a:rPr lang="it-IT" sz="1300" i="1" dirty="0">
                <a:solidFill>
                  <a:schemeClr val="tx1">
                    <a:lumMod val="65000"/>
                    <a:lumOff val="35000"/>
                  </a:schemeClr>
                </a:solidFill>
                <a:latin typeface="Bookman Old Style" panose="02050604050505020204" pitchFamily="18" charset="0"/>
              </a:rPr>
              <a:t>- la sostituzione totale di tutti i commissari (in luogo del solo commissario designato in modo illegittimo) garantisce maggiormente il rispetto del principio di trasparenza nello svolgimento delle attività di gara;</a:t>
            </a:r>
          </a:p>
          <a:p>
            <a:pPr algn="just"/>
            <a:r>
              <a:rPr lang="it-IT" sz="1300" i="1" dirty="0">
                <a:solidFill>
                  <a:schemeClr val="tx1">
                    <a:lumMod val="65000"/>
                    <a:lumOff val="35000"/>
                  </a:schemeClr>
                </a:solidFill>
                <a:latin typeface="Bookman Old Style" panose="02050604050505020204" pitchFamily="18" charset="0"/>
              </a:rPr>
              <a:t>….</a:t>
            </a:r>
          </a:p>
          <a:p>
            <a:pPr algn="just"/>
            <a:r>
              <a:rPr lang="it-IT" sz="1300" i="1" dirty="0">
                <a:solidFill>
                  <a:schemeClr val="tx1">
                    <a:lumMod val="65000"/>
                    <a:lumOff val="35000"/>
                  </a:schemeClr>
                </a:solidFill>
                <a:latin typeface="Bookman Old Style" panose="02050604050505020204" pitchFamily="18" charset="0"/>
              </a:rPr>
              <a:t>- vengono travolti per illegittimità derivata tutti gli atti successivi della procedura di gara fino all’affidamento del servizio, ma non certo gli atti anteriori, anche in ossequio al principio generale per il quale l’invalidità ha effetti nei confronti degli atti a valle, non certo degli atti a monte&gt;&gt;.</a:t>
            </a:r>
          </a:p>
        </p:txBody>
      </p:sp>
      <p:grpSp>
        <p:nvGrpSpPr>
          <p:cNvPr id="13" name="Google Shape;8913;p74">
            <a:extLst>
              <a:ext uri="{FF2B5EF4-FFF2-40B4-BE49-F238E27FC236}">
                <a16:creationId xmlns:a16="http://schemas.microsoft.com/office/drawing/2014/main" id="{26390261-4E95-4386-BF17-6FCAA265BA26}"/>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04474C0C-8502-492C-86E2-E6CB055FBEBC}"/>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C7315185-FD50-4948-AB2A-53319B7C0750}"/>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9768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45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34693" y="2263022"/>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28938" y="5126609"/>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53872" y="252625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53872" y="261920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18102" y="54802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18102" y="55732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563062" y="2526253"/>
            <a:ext cx="9232675" cy="3046988"/>
          </a:xfrm>
          <a:prstGeom prst="rect">
            <a:avLst/>
          </a:prstGeom>
          <a:noFill/>
        </p:spPr>
        <p:txBody>
          <a:bodyPr wrap="square" rtlCol="0">
            <a:spAutoFit/>
          </a:bodyPr>
          <a:lstStyle/>
          <a:p>
            <a:pPr algn="ctr"/>
            <a:r>
              <a:rPr lang="it-IT" sz="1600" b="1" dirty="0">
                <a:solidFill>
                  <a:schemeClr val="tx1">
                    <a:lumMod val="65000"/>
                    <a:lumOff val="35000"/>
                  </a:schemeClr>
                </a:solidFill>
                <a:latin typeface="Bookman Old Style" panose="02050604050505020204" pitchFamily="18" charset="0"/>
              </a:rPr>
              <a:t>GLI OPERATORI ECONOMICI</a:t>
            </a:r>
          </a:p>
          <a:p>
            <a:pPr algn="just"/>
            <a:endParaRPr lang="it-IT" sz="1600" i="1" dirty="0">
              <a:solidFill>
                <a:schemeClr val="tx1">
                  <a:lumMod val="65000"/>
                  <a:lumOff val="35000"/>
                </a:schemeClr>
              </a:solidFill>
              <a:latin typeface="Bookman Old Style" panose="02050604050505020204" pitchFamily="18" charset="0"/>
            </a:endParaRPr>
          </a:p>
          <a:p>
            <a:pPr algn="just"/>
            <a:r>
              <a:rPr lang="it-IT" sz="1600" i="1" dirty="0">
                <a:solidFill>
                  <a:schemeClr val="tx1">
                    <a:lumMod val="65000"/>
                    <a:lumOff val="35000"/>
                  </a:schemeClr>
                </a:solidFill>
                <a:latin typeface="Bookman Old Style" panose="02050604050505020204" pitchFamily="18" charset="0"/>
              </a:rPr>
              <a:t>1. Sono ammessi a partecipare alle procedure di affidamento dei contratti pubblici gli operatori economici di cui all’articolo 3, comma 1, lettera p) </a:t>
            </a:r>
            <a:r>
              <a:rPr lang="it-IT" sz="1600" b="1" i="1" dirty="0">
                <a:solidFill>
                  <a:schemeClr val="tx1">
                    <a:lumMod val="65000"/>
                    <a:lumOff val="35000"/>
                  </a:schemeClr>
                </a:solidFill>
                <a:latin typeface="Bookman Old Style" panose="02050604050505020204" pitchFamily="18" charset="0"/>
              </a:rPr>
              <a:t>nonché gli operatori economici stabiliti in altri Stati membri</a:t>
            </a:r>
            <a:r>
              <a:rPr lang="it-IT" sz="1600" i="1" dirty="0">
                <a:solidFill>
                  <a:schemeClr val="tx1">
                    <a:lumMod val="65000"/>
                    <a:lumOff val="35000"/>
                  </a:schemeClr>
                </a:solidFill>
                <a:latin typeface="Bookman Old Style" panose="02050604050505020204" pitchFamily="18" charset="0"/>
              </a:rPr>
              <a:t>, costituiti conformemente alla legislazione vigente nei rispettivi Paesi. Gli operatori economici, i raggruppamenti di operatori economici, comprese le associazioni temporanee, che in base alla normativa dello Stato membro nel quale sono stabiliti, sono autorizzati a fornire la prestazione oggetto della procedura di affidamento, possono partecipare alle procedure di affidamento dei contratti pubblici anche nel caso in cui essi avrebbero dovuto configurarsi come persone fisiche o persone giuridiche, ai sensi del presente codice.</a:t>
            </a:r>
          </a:p>
          <a:p>
            <a:pPr algn="just"/>
            <a:endParaRPr lang="it-IT" sz="1600" i="1" dirty="0">
              <a:solidFill>
                <a:schemeClr val="tx1">
                  <a:lumMod val="65000"/>
                  <a:lumOff val="35000"/>
                </a:schemeClr>
              </a:solidFill>
              <a:latin typeface="Bookman Old Style" panose="02050604050505020204" pitchFamily="18" charset="0"/>
            </a:endParaRPr>
          </a:p>
        </p:txBody>
      </p:sp>
      <p:sp>
        <p:nvSpPr>
          <p:cNvPr id="8" name="CasellaDiTesto 7">
            <a:extLst>
              <a:ext uri="{FF2B5EF4-FFF2-40B4-BE49-F238E27FC236}">
                <a16:creationId xmlns:a16="http://schemas.microsoft.com/office/drawing/2014/main" id="{D815023E-7C79-4FA4-B141-5F2399EC6244}"/>
              </a:ext>
            </a:extLst>
          </p:cNvPr>
          <p:cNvSpPr txBox="1"/>
          <p:nvPr/>
        </p:nvSpPr>
        <p:spPr>
          <a:xfrm>
            <a:off x="1397000" y="564309"/>
            <a:ext cx="9766300" cy="1477328"/>
          </a:xfrm>
          <a:prstGeom prst="rect">
            <a:avLst/>
          </a:prstGeom>
          <a:noFill/>
          <a:ln>
            <a:solidFill>
              <a:schemeClr val="tx1">
                <a:lumMod val="65000"/>
                <a:lumOff val="35000"/>
              </a:schemeClr>
            </a:solidFill>
          </a:ln>
        </p:spPr>
        <p:txBody>
          <a:bodyPr wrap="square" rtlCol="0">
            <a:spAutoFit/>
          </a:bodyPr>
          <a:lstStyle/>
          <a:p>
            <a:pPr algn="just"/>
            <a:r>
              <a:rPr lang="it-IT" sz="1500" dirty="0">
                <a:solidFill>
                  <a:schemeClr val="tx1">
                    <a:lumMod val="65000"/>
                    <a:lumOff val="35000"/>
                  </a:schemeClr>
                </a:solidFill>
                <a:latin typeface="Bookman Old Style" panose="02050604050505020204" pitchFamily="18" charset="0"/>
              </a:rPr>
              <a:t>Art. 3, comma 1, lett. p), D.lgs. n. 50/2016</a:t>
            </a:r>
          </a:p>
          <a:p>
            <a:pPr algn="just"/>
            <a:r>
              <a:rPr lang="it-IT" sz="1500" i="1" dirty="0">
                <a:solidFill>
                  <a:schemeClr val="tx1">
                    <a:lumMod val="65000"/>
                    <a:lumOff val="35000"/>
                  </a:schemeClr>
                </a:solidFill>
                <a:latin typeface="Bookman Old Style" panose="02050604050505020204" pitchFamily="18" charset="0"/>
              </a:rPr>
              <a:t>p) «operatore economico», una persona fisica o giuridica, un ente pubblico, un raggruppamento di tali persone o enti, compresa qualsiasi associazione temporanea di imprese, un ente senza personalità giuridica, ivi compreso il gruppo europeo di interesse economico (GEIE) costituito ai sensi del decreto legislativo 23 luglio 1991, n. 240, </a:t>
            </a:r>
            <a:r>
              <a:rPr lang="it-IT" sz="1500" b="1" i="1" dirty="0">
                <a:solidFill>
                  <a:schemeClr val="tx1">
                    <a:lumMod val="65000"/>
                    <a:lumOff val="35000"/>
                  </a:schemeClr>
                </a:solidFill>
                <a:latin typeface="Bookman Old Style" panose="02050604050505020204" pitchFamily="18" charset="0"/>
              </a:rPr>
              <a:t>che offre sul mercato la realizzazione di lavori o opere, la fornitura di prodotti o la prestazione di servizi</a:t>
            </a:r>
            <a:r>
              <a:rPr lang="it-IT" sz="1500" i="1" dirty="0">
                <a:solidFill>
                  <a:schemeClr val="tx1">
                    <a:lumMod val="65000"/>
                    <a:lumOff val="35000"/>
                  </a:schemeClr>
                </a:solidFill>
                <a:latin typeface="Bookman Old Style" panose="02050604050505020204" pitchFamily="18" charset="0"/>
              </a:rPr>
              <a:t>;</a:t>
            </a:r>
          </a:p>
        </p:txBody>
      </p:sp>
    </p:spTree>
    <p:extLst>
      <p:ext uri="{BB962C8B-B14F-4D97-AF65-F5344CB8AC3E}">
        <p14:creationId xmlns:p14="http://schemas.microsoft.com/office/powerpoint/2010/main" val="2278418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45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2081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63580" y="540072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4713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5643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52744" y="575440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52744" y="584735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570110" y="513989"/>
            <a:ext cx="9232675" cy="5016758"/>
          </a:xfrm>
          <a:prstGeom prst="rect">
            <a:avLst/>
          </a:prstGeom>
          <a:noFill/>
        </p:spPr>
        <p:txBody>
          <a:bodyPr wrap="square" rtlCol="0">
            <a:spAutoFit/>
          </a:bodyPr>
          <a:lstStyle/>
          <a:p>
            <a:pPr algn="just"/>
            <a:r>
              <a:rPr lang="it-IT" sz="1600" i="1" dirty="0">
                <a:solidFill>
                  <a:schemeClr val="tx1">
                    <a:lumMod val="65000"/>
                    <a:lumOff val="35000"/>
                  </a:schemeClr>
                </a:solidFill>
                <a:latin typeface="Bookman Old Style" panose="02050604050505020204" pitchFamily="18" charset="0"/>
              </a:rPr>
              <a:t>2. Rientrano nella definizione di operatori economici i seguenti soggetti:</a:t>
            </a:r>
          </a:p>
          <a:p>
            <a:pPr algn="just"/>
            <a:r>
              <a:rPr lang="it-IT" sz="1600" i="1" dirty="0">
                <a:solidFill>
                  <a:schemeClr val="tx1">
                    <a:lumMod val="65000"/>
                    <a:lumOff val="35000"/>
                  </a:schemeClr>
                </a:solidFill>
                <a:latin typeface="Bookman Old Style" panose="02050604050505020204" pitchFamily="18" charset="0"/>
              </a:rPr>
              <a:t>a) gli </a:t>
            </a:r>
            <a:r>
              <a:rPr lang="it-IT" sz="1600" b="1" i="1" dirty="0">
                <a:solidFill>
                  <a:schemeClr val="tx1">
                    <a:lumMod val="65000"/>
                    <a:lumOff val="35000"/>
                  </a:schemeClr>
                </a:solidFill>
                <a:latin typeface="Bookman Old Style" panose="02050604050505020204" pitchFamily="18" charset="0"/>
              </a:rPr>
              <a:t>imprenditori individuali</a:t>
            </a:r>
            <a:r>
              <a:rPr lang="it-IT" sz="1600" i="1" dirty="0">
                <a:solidFill>
                  <a:schemeClr val="tx1">
                    <a:lumMod val="65000"/>
                    <a:lumOff val="35000"/>
                  </a:schemeClr>
                </a:solidFill>
                <a:latin typeface="Bookman Old Style" panose="02050604050505020204" pitchFamily="18" charset="0"/>
              </a:rPr>
              <a:t>, anche artigiani, e le </a:t>
            </a:r>
            <a:r>
              <a:rPr lang="it-IT" sz="1600" b="1" i="1" dirty="0">
                <a:solidFill>
                  <a:schemeClr val="tx1">
                    <a:lumMod val="65000"/>
                    <a:lumOff val="35000"/>
                  </a:schemeClr>
                </a:solidFill>
                <a:latin typeface="Bookman Old Style" panose="02050604050505020204" pitchFamily="18" charset="0"/>
              </a:rPr>
              <a:t>società</a:t>
            </a:r>
            <a:r>
              <a:rPr lang="it-IT" sz="1600" i="1" dirty="0">
                <a:solidFill>
                  <a:schemeClr val="tx1">
                    <a:lumMod val="65000"/>
                    <a:lumOff val="35000"/>
                  </a:schemeClr>
                </a:solidFill>
                <a:latin typeface="Bookman Old Style" panose="02050604050505020204" pitchFamily="18" charset="0"/>
              </a:rPr>
              <a:t>, anche cooperative;</a:t>
            </a:r>
          </a:p>
          <a:p>
            <a:pPr algn="just"/>
            <a:r>
              <a:rPr lang="it-IT" sz="1600" i="1" dirty="0">
                <a:solidFill>
                  <a:schemeClr val="tx1">
                    <a:lumMod val="65000"/>
                    <a:lumOff val="35000"/>
                  </a:schemeClr>
                </a:solidFill>
                <a:latin typeface="Bookman Old Style" panose="02050604050505020204" pitchFamily="18" charset="0"/>
              </a:rPr>
              <a:t>b) i </a:t>
            </a:r>
            <a:r>
              <a:rPr lang="it-IT" sz="1600" b="1" i="1" dirty="0">
                <a:solidFill>
                  <a:schemeClr val="tx1">
                    <a:lumMod val="65000"/>
                    <a:lumOff val="35000"/>
                  </a:schemeClr>
                </a:solidFill>
                <a:latin typeface="Bookman Old Style" panose="02050604050505020204" pitchFamily="18" charset="0"/>
              </a:rPr>
              <a:t>consorzi</a:t>
            </a:r>
            <a:r>
              <a:rPr lang="it-IT" sz="1600" i="1" dirty="0">
                <a:solidFill>
                  <a:schemeClr val="tx1">
                    <a:lumMod val="65000"/>
                    <a:lumOff val="35000"/>
                  </a:schemeClr>
                </a:solidFill>
                <a:latin typeface="Bookman Old Style" panose="02050604050505020204" pitchFamily="18" charset="0"/>
              </a:rPr>
              <a:t> fra società cooperative di produzione e lavoro ...</a:t>
            </a:r>
          </a:p>
          <a:p>
            <a:pPr algn="just"/>
            <a:r>
              <a:rPr lang="it-IT" sz="1600" i="1" dirty="0">
                <a:solidFill>
                  <a:schemeClr val="tx1">
                    <a:lumMod val="65000"/>
                    <a:lumOff val="35000"/>
                  </a:schemeClr>
                </a:solidFill>
                <a:latin typeface="Bookman Old Style" panose="02050604050505020204" pitchFamily="18" charset="0"/>
              </a:rPr>
              <a:t>c) i </a:t>
            </a:r>
            <a:r>
              <a:rPr lang="it-IT" sz="1600" b="1" i="1" dirty="0">
                <a:solidFill>
                  <a:schemeClr val="tx1">
                    <a:lumMod val="65000"/>
                    <a:lumOff val="35000"/>
                  </a:schemeClr>
                </a:solidFill>
                <a:latin typeface="Bookman Old Style" panose="02050604050505020204" pitchFamily="18" charset="0"/>
              </a:rPr>
              <a:t>consorzi stabili</a:t>
            </a:r>
            <a:r>
              <a:rPr lang="it-IT" sz="1600" i="1" dirty="0">
                <a:solidFill>
                  <a:schemeClr val="tx1">
                    <a:lumMod val="65000"/>
                    <a:lumOff val="35000"/>
                  </a:schemeClr>
                </a:solidFill>
                <a:latin typeface="Bookman Old Style" panose="02050604050505020204" pitchFamily="18" charset="0"/>
              </a:rPr>
              <a:t>, costituiti anche in forma di società consortili ai sensi dell'articolo 2615-ter del codice civile, tra imprenditori individuali, anche artigiani, società commerciali, società cooperative di produzione e lavoro. I consorzi stabili sono formati da non meno di tre consorziati che, con decisione assunta dai rispettivi organi deliberativi, </a:t>
            </a:r>
            <a:r>
              <a:rPr lang="it-IT" sz="1600" b="1" i="1" dirty="0">
                <a:solidFill>
                  <a:schemeClr val="tx1">
                    <a:lumMod val="65000"/>
                    <a:lumOff val="35000"/>
                  </a:schemeClr>
                </a:solidFill>
                <a:latin typeface="Bookman Old Style" panose="02050604050505020204" pitchFamily="18" charset="0"/>
              </a:rPr>
              <a:t>abbiano stabilito di operare in modo congiunto nel settore dei contratti pubblici di lavori, servizi e forniture per un periodo di tempo non inferiore a cinque anni, istituendo a tal fine una comune struttura di impresa.</a:t>
            </a:r>
          </a:p>
          <a:p>
            <a:pPr algn="just"/>
            <a:r>
              <a:rPr lang="it-IT" sz="1600" i="1" dirty="0">
                <a:solidFill>
                  <a:schemeClr val="tx1">
                    <a:lumMod val="65000"/>
                    <a:lumOff val="35000"/>
                  </a:schemeClr>
                </a:solidFill>
                <a:latin typeface="Bookman Old Style" panose="02050604050505020204" pitchFamily="18" charset="0"/>
              </a:rPr>
              <a:t>d) i </a:t>
            </a:r>
            <a:r>
              <a:rPr lang="it-IT" sz="1600" b="1" i="1" dirty="0">
                <a:solidFill>
                  <a:schemeClr val="tx1">
                    <a:lumMod val="65000"/>
                    <a:lumOff val="35000"/>
                  </a:schemeClr>
                </a:solidFill>
                <a:latin typeface="Bookman Old Style" panose="02050604050505020204" pitchFamily="18" charset="0"/>
              </a:rPr>
              <a:t>raggruppamenti temporanei </a:t>
            </a:r>
            <a:r>
              <a:rPr lang="it-IT" sz="1600" i="1" dirty="0">
                <a:solidFill>
                  <a:schemeClr val="tx1">
                    <a:lumMod val="65000"/>
                    <a:lumOff val="35000"/>
                  </a:schemeClr>
                </a:solidFill>
                <a:latin typeface="Bookman Old Style" panose="02050604050505020204" pitchFamily="18" charset="0"/>
              </a:rPr>
              <a:t>di concorrenti, costituiti dai soggetti di cui alle lettere a), b) e c), i quali, prima della presentazione dell'offerta, abbiano conferito </a:t>
            </a:r>
            <a:r>
              <a:rPr lang="it-IT" sz="1600" b="1" i="1" dirty="0">
                <a:solidFill>
                  <a:schemeClr val="tx1">
                    <a:lumMod val="65000"/>
                    <a:lumOff val="35000"/>
                  </a:schemeClr>
                </a:solidFill>
                <a:latin typeface="Bookman Old Style" panose="02050604050505020204" pitchFamily="18" charset="0"/>
              </a:rPr>
              <a:t>mandato collettivo speciale con rappresentanza ad uno di essi, qualificato mandatario, il quale esprime l'offerta in nome e per conto proprio e dei mandanti;</a:t>
            </a:r>
          </a:p>
          <a:p>
            <a:pPr algn="just"/>
            <a:r>
              <a:rPr lang="it-IT" sz="1600" i="1" dirty="0">
                <a:solidFill>
                  <a:schemeClr val="tx1">
                    <a:lumMod val="65000"/>
                    <a:lumOff val="35000"/>
                  </a:schemeClr>
                </a:solidFill>
                <a:latin typeface="Bookman Old Style" panose="02050604050505020204" pitchFamily="18" charset="0"/>
              </a:rPr>
              <a:t>e) i </a:t>
            </a:r>
            <a:r>
              <a:rPr lang="it-IT" sz="1600" b="1" i="1" dirty="0">
                <a:solidFill>
                  <a:schemeClr val="tx1">
                    <a:lumMod val="65000"/>
                    <a:lumOff val="35000"/>
                  </a:schemeClr>
                </a:solidFill>
                <a:latin typeface="Bookman Old Style" panose="02050604050505020204" pitchFamily="18" charset="0"/>
              </a:rPr>
              <a:t>consorzi ordinari </a:t>
            </a:r>
            <a:r>
              <a:rPr lang="it-IT" sz="1600" i="1" dirty="0">
                <a:solidFill>
                  <a:schemeClr val="tx1">
                    <a:lumMod val="65000"/>
                    <a:lumOff val="35000"/>
                  </a:schemeClr>
                </a:solidFill>
                <a:latin typeface="Bookman Old Style" panose="02050604050505020204" pitchFamily="18" charset="0"/>
              </a:rPr>
              <a:t>di concorrenti di cui all'articolo 2602 del codice civile, costituiti tra i soggetti di cui alle lettere a), b) e c) del presente comma, anche in forma di società ai sensi dell'articolo 2615-ter del codice civile;</a:t>
            </a:r>
          </a:p>
          <a:p>
            <a:pPr algn="just"/>
            <a:r>
              <a:rPr lang="it-IT" sz="1600" i="1" dirty="0">
                <a:solidFill>
                  <a:schemeClr val="tx1">
                    <a:lumMod val="65000"/>
                    <a:lumOff val="35000"/>
                  </a:schemeClr>
                </a:solidFill>
                <a:latin typeface="Bookman Old Style" panose="02050604050505020204" pitchFamily="18" charset="0"/>
              </a:rPr>
              <a:t>f) le aggregazioni tra le imprese aderenti al contratto di rete ...</a:t>
            </a:r>
          </a:p>
          <a:p>
            <a:pPr algn="just"/>
            <a:r>
              <a:rPr lang="it-IT" sz="1600" i="1" dirty="0">
                <a:solidFill>
                  <a:schemeClr val="tx1">
                    <a:lumMod val="65000"/>
                    <a:lumOff val="35000"/>
                  </a:schemeClr>
                </a:solidFill>
                <a:latin typeface="Bookman Old Style" panose="02050604050505020204" pitchFamily="18" charset="0"/>
              </a:rPr>
              <a:t>g) i soggetti che abbiano stipulato il contratto di gruppo europeo di interesse economico (GEIE) ai sensi del decreto legislativo 23 luglio 1991, n. 240;</a:t>
            </a:r>
          </a:p>
        </p:txBody>
      </p:sp>
    </p:spTree>
    <p:extLst>
      <p:ext uri="{BB962C8B-B14F-4D97-AF65-F5344CB8AC3E}">
        <p14:creationId xmlns:p14="http://schemas.microsoft.com/office/powerpoint/2010/main" val="368763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48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34693" y="2263022"/>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28938" y="5126609"/>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53872" y="252625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53872" y="261920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18102" y="54802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18102" y="55732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563062" y="1844935"/>
            <a:ext cx="9232675" cy="4031873"/>
          </a:xfrm>
          <a:prstGeom prst="rect">
            <a:avLst/>
          </a:prstGeom>
          <a:noFill/>
        </p:spPr>
        <p:txBody>
          <a:bodyPr wrap="square" rtlCol="0">
            <a:spAutoFit/>
          </a:bodyPr>
          <a:lstStyle/>
          <a:p>
            <a:pPr algn="ctr"/>
            <a:r>
              <a:rPr lang="it-IT" sz="1600" b="1" dirty="0">
                <a:solidFill>
                  <a:schemeClr val="tx1">
                    <a:lumMod val="65000"/>
                    <a:lumOff val="35000"/>
                  </a:schemeClr>
                </a:solidFill>
                <a:latin typeface="Bookman Old Style" panose="02050604050505020204" pitchFamily="18" charset="0"/>
              </a:rPr>
              <a:t>I RAGGRUPPAMENTI TEMPORANEI DI IMPRESE</a:t>
            </a:r>
          </a:p>
          <a:p>
            <a:pPr algn="just"/>
            <a:endParaRPr lang="it-IT" sz="1600" i="1" dirty="0">
              <a:solidFill>
                <a:schemeClr val="tx1">
                  <a:lumMod val="65000"/>
                  <a:lumOff val="35000"/>
                </a:schemeClr>
              </a:solidFill>
              <a:latin typeface="Bookman Old Style" panose="02050604050505020204" pitchFamily="18" charset="0"/>
            </a:endParaRPr>
          </a:p>
          <a:p>
            <a:pPr algn="just"/>
            <a:r>
              <a:rPr lang="it-IT" sz="1600" i="1" dirty="0">
                <a:solidFill>
                  <a:schemeClr val="tx1">
                    <a:lumMod val="65000"/>
                    <a:lumOff val="35000"/>
                  </a:schemeClr>
                </a:solidFill>
                <a:latin typeface="Bookman Old Style" panose="02050604050505020204" pitchFamily="18" charset="0"/>
              </a:rPr>
              <a:t>1. ... Nel caso di lavori, per raggruppamento temporaneo di tipo </a:t>
            </a:r>
            <a:r>
              <a:rPr lang="it-IT" sz="1600" b="1" i="1" u="sng" dirty="0">
                <a:solidFill>
                  <a:schemeClr val="tx1">
                    <a:lumMod val="65000"/>
                    <a:lumOff val="35000"/>
                  </a:schemeClr>
                </a:solidFill>
                <a:latin typeface="Bookman Old Style" panose="02050604050505020204" pitchFamily="18" charset="0"/>
              </a:rPr>
              <a:t>verticale</a:t>
            </a:r>
            <a:r>
              <a:rPr lang="it-IT" sz="1600" i="1" dirty="0">
                <a:solidFill>
                  <a:schemeClr val="tx1">
                    <a:lumMod val="65000"/>
                    <a:lumOff val="35000"/>
                  </a:schemeClr>
                </a:solidFill>
                <a:latin typeface="Bookman Old Style" panose="02050604050505020204" pitchFamily="18" charset="0"/>
              </a:rPr>
              <a:t> si intende una riunione di operatori economici nell'ambito della quale </a:t>
            </a:r>
            <a:r>
              <a:rPr lang="it-IT" sz="1600" b="1" i="1" u="sng" dirty="0">
                <a:solidFill>
                  <a:schemeClr val="tx1">
                    <a:lumMod val="65000"/>
                    <a:lumOff val="35000"/>
                  </a:schemeClr>
                </a:solidFill>
                <a:latin typeface="Bookman Old Style" panose="02050604050505020204" pitchFamily="18" charset="0"/>
              </a:rPr>
              <a:t>uno di essi realizza i lavori della categoria prevalente</a:t>
            </a:r>
            <a:r>
              <a:rPr lang="it-IT" sz="1600" i="1" dirty="0">
                <a:solidFill>
                  <a:schemeClr val="tx1">
                    <a:lumMod val="65000"/>
                    <a:lumOff val="35000"/>
                  </a:schemeClr>
                </a:solidFill>
                <a:latin typeface="Bookman Old Style" panose="02050604050505020204" pitchFamily="18" charset="0"/>
              </a:rPr>
              <a:t>; per lavori scorporabili si intendono i lavori come definiti all'articolo 3, comma 1, lettera </a:t>
            </a:r>
            <a:r>
              <a:rPr lang="it-IT" sz="1600" i="1" dirty="0" err="1">
                <a:solidFill>
                  <a:schemeClr val="tx1">
                    <a:lumMod val="65000"/>
                    <a:lumOff val="35000"/>
                  </a:schemeClr>
                </a:solidFill>
                <a:latin typeface="Bookman Old Style" panose="02050604050505020204" pitchFamily="18" charset="0"/>
              </a:rPr>
              <a:t>oo</a:t>
            </a:r>
            <a:r>
              <a:rPr lang="it-IT" sz="1600" i="1" dirty="0">
                <a:solidFill>
                  <a:schemeClr val="tx1">
                    <a:lumMod val="65000"/>
                    <a:lumOff val="35000"/>
                  </a:schemeClr>
                </a:solidFill>
                <a:latin typeface="Bookman Old Style" panose="02050604050505020204" pitchFamily="18" charset="0"/>
              </a:rPr>
              <a:t>-ter) assumibili da uno dei mandanti; per raggruppamento di tipo </a:t>
            </a:r>
            <a:r>
              <a:rPr lang="it-IT" sz="1600" b="1" i="1" u="sng" dirty="0">
                <a:solidFill>
                  <a:schemeClr val="tx1">
                    <a:lumMod val="65000"/>
                    <a:lumOff val="35000"/>
                  </a:schemeClr>
                </a:solidFill>
                <a:latin typeface="Bookman Old Style" panose="02050604050505020204" pitchFamily="18" charset="0"/>
              </a:rPr>
              <a:t>orizzontale</a:t>
            </a:r>
            <a:r>
              <a:rPr lang="it-IT" sz="1600" i="1" dirty="0">
                <a:solidFill>
                  <a:schemeClr val="tx1">
                    <a:lumMod val="65000"/>
                    <a:lumOff val="35000"/>
                  </a:schemeClr>
                </a:solidFill>
                <a:latin typeface="Bookman Old Style" panose="02050604050505020204" pitchFamily="18" charset="0"/>
              </a:rPr>
              <a:t> si intende </a:t>
            </a:r>
            <a:r>
              <a:rPr lang="it-IT" sz="1600" b="1" i="1" dirty="0">
                <a:solidFill>
                  <a:schemeClr val="tx1">
                    <a:lumMod val="65000"/>
                    <a:lumOff val="35000"/>
                  </a:schemeClr>
                </a:solidFill>
                <a:latin typeface="Bookman Old Style" panose="02050604050505020204" pitchFamily="18" charset="0"/>
              </a:rPr>
              <a:t>una riunione di operatori economici finalizzata a realizzare i lavori della </a:t>
            </a:r>
            <a:r>
              <a:rPr lang="it-IT" sz="1600" b="1" i="1" u="sng" dirty="0">
                <a:solidFill>
                  <a:schemeClr val="tx1">
                    <a:lumMod val="65000"/>
                    <a:lumOff val="35000"/>
                  </a:schemeClr>
                </a:solidFill>
                <a:latin typeface="Bookman Old Style" panose="02050604050505020204" pitchFamily="18" charset="0"/>
              </a:rPr>
              <a:t>stessa categoria</a:t>
            </a:r>
            <a:r>
              <a:rPr lang="it-IT" sz="1600" b="1" i="1" dirty="0">
                <a:solidFill>
                  <a:schemeClr val="tx1">
                    <a:lumMod val="65000"/>
                    <a:lumOff val="35000"/>
                  </a:schemeClr>
                </a:solidFill>
                <a:latin typeface="Bookman Old Style" panose="02050604050505020204" pitchFamily="18" charset="0"/>
              </a:rPr>
              <a:t>.</a:t>
            </a:r>
          </a:p>
          <a:p>
            <a:pPr algn="just"/>
            <a:endParaRPr lang="it-IT" sz="1600" i="1" dirty="0">
              <a:solidFill>
                <a:schemeClr val="tx1">
                  <a:lumMod val="65000"/>
                  <a:lumOff val="35000"/>
                </a:schemeClr>
              </a:solidFill>
              <a:latin typeface="Bookman Old Style" panose="02050604050505020204" pitchFamily="18" charset="0"/>
            </a:endParaRPr>
          </a:p>
          <a:p>
            <a:pPr algn="just"/>
            <a:r>
              <a:rPr lang="it-IT" sz="1600" i="1" dirty="0">
                <a:solidFill>
                  <a:schemeClr val="tx1">
                    <a:lumMod val="65000"/>
                    <a:lumOff val="35000"/>
                  </a:schemeClr>
                </a:solidFill>
                <a:latin typeface="Bookman Old Style" panose="02050604050505020204" pitchFamily="18" charset="0"/>
              </a:rPr>
              <a:t>2. Nel caso di forniture o servizi, per raggruppamento di tipo verticale si intende un raggruppamento di operatori economici in cui il mandatario esegue le prestazioni di servizi o di forniture indicati come principali anche in termini economici, i mandanti quelle indicate come secondarie; per raggruppamento orizzontale quello in cui gli operatori economici eseguono il medesimo tipo di prestazione; le stazioni appaltanti indicano nel bando di gara la prestazione principale e quelle secondarie.</a:t>
            </a:r>
          </a:p>
          <a:p>
            <a:pPr algn="just"/>
            <a:endParaRPr lang="it-IT" sz="1600" i="1" dirty="0">
              <a:solidFill>
                <a:schemeClr val="tx1">
                  <a:lumMod val="65000"/>
                  <a:lumOff val="35000"/>
                </a:schemeClr>
              </a:solidFill>
              <a:latin typeface="Bookman Old Style" panose="02050604050505020204" pitchFamily="18" charset="0"/>
            </a:endParaRPr>
          </a:p>
        </p:txBody>
      </p:sp>
      <p:sp>
        <p:nvSpPr>
          <p:cNvPr id="8" name="CasellaDiTesto 7">
            <a:extLst>
              <a:ext uri="{FF2B5EF4-FFF2-40B4-BE49-F238E27FC236}">
                <a16:creationId xmlns:a16="http://schemas.microsoft.com/office/drawing/2014/main" id="{D815023E-7C79-4FA4-B141-5F2399EC6244}"/>
              </a:ext>
            </a:extLst>
          </p:cNvPr>
          <p:cNvSpPr txBox="1"/>
          <p:nvPr/>
        </p:nvSpPr>
        <p:spPr>
          <a:xfrm>
            <a:off x="1397000" y="564309"/>
            <a:ext cx="9766300" cy="1015663"/>
          </a:xfrm>
          <a:prstGeom prst="rect">
            <a:avLst/>
          </a:prstGeom>
          <a:noFill/>
          <a:ln>
            <a:solidFill>
              <a:schemeClr val="tx1">
                <a:lumMod val="65000"/>
                <a:lumOff val="35000"/>
              </a:schemeClr>
            </a:solidFill>
          </a:ln>
        </p:spPr>
        <p:txBody>
          <a:bodyPr wrap="square" rtlCol="0">
            <a:spAutoFit/>
          </a:bodyPr>
          <a:lstStyle/>
          <a:p>
            <a:pPr algn="just"/>
            <a:r>
              <a:rPr lang="it-IT" sz="1500" dirty="0">
                <a:solidFill>
                  <a:schemeClr val="tx1">
                    <a:lumMod val="65000"/>
                    <a:lumOff val="35000"/>
                  </a:schemeClr>
                </a:solidFill>
                <a:latin typeface="Bookman Old Style" panose="02050604050505020204" pitchFamily="18" charset="0"/>
              </a:rPr>
              <a:t>Art. 3, comma 1, lett. u), D.lgs. n. 50/2016</a:t>
            </a:r>
          </a:p>
          <a:p>
            <a:pPr algn="just"/>
            <a:r>
              <a:rPr lang="it-IT" sz="1500" i="1" dirty="0">
                <a:solidFill>
                  <a:schemeClr val="tx1">
                    <a:lumMod val="65000"/>
                    <a:lumOff val="35000"/>
                  </a:schemeClr>
                </a:solidFill>
                <a:latin typeface="Bookman Old Style" panose="02050604050505020204" pitchFamily="18" charset="0"/>
              </a:rPr>
              <a:t>u) «raggruppamento temporaneo», un insieme di imprenditori, o fornitori, o prestatori di servizi, costituito, anche mediante scrittura privata, allo scopo di partecipare alla procedura di affidamento di uno specifico contratto pubblico, mediante presentazione di una unica offerta;</a:t>
            </a:r>
          </a:p>
        </p:txBody>
      </p:sp>
    </p:spTree>
    <p:extLst>
      <p:ext uri="{BB962C8B-B14F-4D97-AF65-F5344CB8AC3E}">
        <p14:creationId xmlns:p14="http://schemas.microsoft.com/office/powerpoint/2010/main" val="3522405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48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16764" y="2081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935256" y="540072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71801" y="4713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71801" y="5643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24420" y="575440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24420" y="584735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623857" y="309332"/>
            <a:ext cx="9232675" cy="6001643"/>
          </a:xfrm>
          <a:prstGeom prst="rect">
            <a:avLst/>
          </a:prstGeom>
          <a:noFill/>
        </p:spPr>
        <p:txBody>
          <a:bodyPr wrap="square" rtlCol="0">
            <a:spAutoFit/>
          </a:bodyPr>
          <a:lstStyle/>
          <a:p>
            <a:pPr algn="just"/>
            <a:r>
              <a:rPr lang="it-IT" sz="1600" i="1" dirty="0">
                <a:solidFill>
                  <a:schemeClr val="tx1">
                    <a:lumMod val="65000"/>
                    <a:lumOff val="35000"/>
                  </a:schemeClr>
                </a:solidFill>
                <a:latin typeface="Bookman Old Style" panose="02050604050505020204" pitchFamily="18" charset="0"/>
              </a:rPr>
              <a:t>3. Nel caso di lavori, i raggruppamenti temporanei e i consorzi ordinari di operatori economici sono ammessi se gli imprenditori partecipanti al raggruppamento, ovvero gli imprenditori consorziati, abbiano i requisiti di cui all’articolo 84.</a:t>
            </a:r>
          </a:p>
          <a:p>
            <a:pPr algn="just"/>
            <a:endParaRPr lang="it-IT" sz="1600" i="1" dirty="0">
              <a:solidFill>
                <a:schemeClr val="tx1">
                  <a:lumMod val="65000"/>
                  <a:lumOff val="35000"/>
                </a:schemeClr>
              </a:solidFill>
              <a:latin typeface="Bookman Old Style" panose="02050604050505020204" pitchFamily="18" charset="0"/>
            </a:endParaRPr>
          </a:p>
          <a:p>
            <a:pPr algn="just"/>
            <a:r>
              <a:rPr lang="it-IT" sz="1600" i="1" dirty="0">
                <a:solidFill>
                  <a:schemeClr val="tx1">
                    <a:lumMod val="65000"/>
                    <a:lumOff val="35000"/>
                  </a:schemeClr>
                </a:solidFill>
                <a:latin typeface="Bookman Old Style" panose="02050604050505020204" pitchFamily="18" charset="0"/>
              </a:rPr>
              <a:t>4. Nel caso di lavori, di forniture o servizi nell'offerta devono essere specificate le categorie di lavori o le parti del servizio o della fornitura che saranno eseguite dai singoli operatori economici riuniti o consorziati.</a:t>
            </a:r>
          </a:p>
          <a:p>
            <a:pPr algn="just"/>
            <a:endParaRPr lang="it-IT" sz="1600" i="1" dirty="0">
              <a:solidFill>
                <a:schemeClr val="tx1">
                  <a:lumMod val="65000"/>
                  <a:lumOff val="35000"/>
                </a:schemeClr>
              </a:solidFill>
              <a:latin typeface="Bookman Old Style" panose="02050604050505020204" pitchFamily="18" charset="0"/>
            </a:endParaRPr>
          </a:p>
          <a:p>
            <a:pPr algn="just"/>
            <a:r>
              <a:rPr lang="it-IT" sz="1600" i="1" dirty="0">
                <a:solidFill>
                  <a:schemeClr val="tx1">
                    <a:lumMod val="65000"/>
                    <a:lumOff val="35000"/>
                  </a:schemeClr>
                </a:solidFill>
                <a:latin typeface="Bookman Old Style" panose="02050604050505020204" pitchFamily="18" charset="0"/>
              </a:rPr>
              <a:t>5. L'offerta degli operatori economici raggruppati o dei consorziati determina la loro </a:t>
            </a:r>
            <a:r>
              <a:rPr lang="it-IT" sz="1600" b="1" i="1" u="sng" dirty="0">
                <a:solidFill>
                  <a:schemeClr val="tx1">
                    <a:lumMod val="65000"/>
                    <a:lumOff val="35000"/>
                  </a:schemeClr>
                </a:solidFill>
                <a:latin typeface="Bookman Old Style" panose="02050604050505020204" pitchFamily="18" charset="0"/>
              </a:rPr>
              <a:t>responsabilità solidale </a:t>
            </a:r>
            <a:r>
              <a:rPr lang="it-IT" sz="1600" b="1" i="1" dirty="0">
                <a:solidFill>
                  <a:schemeClr val="tx1">
                    <a:lumMod val="65000"/>
                    <a:lumOff val="35000"/>
                  </a:schemeClr>
                </a:solidFill>
                <a:latin typeface="Bookman Old Style" panose="02050604050505020204" pitchFamily="18" charset="0"/>
              </a:rPr>
              <a:t>nei confronti della stazione appaltante</a:t>
            </a:r>
            <a:r>
              <a:rPr lang="it-IT" sz="1600" i="1" dirty="0">
                <a:solidFill>
                  <a:schemeClr val="tx1">
                    <a:lumMod val="65000"/>
                    <a:lumOff val="35000"/>
                  </a:schemeClr>
                </a:solidFill>
                <a:latin typeface="Bookman Old Style" panose="02050604050505020204" pitchFamily="18" charset="0"/>
              </a:rPr>
              <a:t>, nonché nei confronti del subappaltatore e dei fornitori. Per gli assuntori di lavori scorporabili e, nel caso di servizi e forniture, per gli assuntori di prestazioni secondarie, la responsabilità è limitata all'esecuzione delle prestazioni di rispettiva competenza, ferma restando la responsabilità solidale del mandatario.</a:t>
            </a:r>
          </a:p>
          <a:p>
            <a:pPr algn="just"/>
            <a:endParaRPr lang="it-IT" sz="1600" i="1" dirty="0">
              <a:solidFill>
                <a:schemeClr val="tx1">
                  <a:lumMod val="65000"/>
                  <a:lumOff val="35000"/>
                </a:schemeClr>
              </a:solidFill>
              <a:latin typeface="Bookman Old Style" panose="02050604050505020204" pitchFamily="18" charset="0"/>
            </a:endParaRPr>
          </a:p>
          <a:p>
            <a:pPr algn="just"/>
            <a:r>
              <a:rPr lang="it-IT" sz="1600" i="1" dirty="0">
                <a:solidFill>
                  <a:schemeClr val="tx1">
                    <a:lumMod val="65000"/>
                    <a:lumOff val="35000"/>
                  </a:schemeClr>
                </a:solidFill>
                <a:latin typeface="Bookman Old Style" panose="02050604050505020204" pitchFamily="18" charset="0"/>
              </a:rPr>
              <a:t>6. Nel caso di lavori, per i raggruppamenti temporanei di tipo verticale, i requisiti di cui all’articolo 84, sempre che siano frazionabili, devono essere posseduti dal mandatario per i lavori della categoria prevalente e per il relativo importo; per i lavori scorporati ciascun mandante deve possedere i requisiti previsti per l'importo della categoria dei lavori che intende assumere e nella misura indicata per il concorrente singolo. I lavori riconducibili alla categoria prevalente ovvero alle categorie scorporate possono essere assunti anche da imprenditori riuniti in raggruppamento temporaneo di tipo orizzontale.</a:t>
            </a:r>
          </a:p>
          <a:p>
            <a:pPr algn="just"/>
            <a:endParaRPr lang="it-IT" sz="1600" i="1" dirty="0">
              <a:solidFill>
                <a:schemeClr val="tx1">
                  <a:lumMod val="65000"/>
                  <a:lumOff val="35000"/>
                </a:schemeClr>
              </a:solidFill>
              <a:latin typeface="Bookman Old Style" panose="02050604050505020204" pitchFamily="18" charset="0"/>
            </a:endParaRPr>
          </a:p>
          <a:p>
            <a:pPr algn="just"/>
            <a:endParaRPr lang="it-IT" sz="1600" i="1"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1389070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48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16764" y="2081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935256" y="540072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71801" y="4713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71801" y="5643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24420" y="575440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24420" y="584735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623857" y="309332"/>
            <a:ext cx="9232675" cy="6001643"/>
          </a:xfrm>
          <a:prstGeom prst="rect">
            <a:avLst/>
          </a:prstGeom>
          <a:noFill/>
        </p:spPr>
        <p:txBody>
          <a:bodyPr wrap="square" rtlCol="0">
            <a:spAutoFit/>
          </a:bodyPr>
          <a:lstStyle/>
          <a:p>
            <a:pPr algn="just"/>
            <a:r>
              <a:rPr lang="it-IT" sz="1600" i="1" dirty="0">
                <a:solidFill>
                  <a:schemeClr val="tx1">
                    <a:lumMod val="65000"/>
                    <a:lumOff val="35000"/>
                  </a:schemeClr>
                </a:solidFill>
                <a:latin typeface="Bookman Old Style" panose="02050604050505020204" pitchFamily="18" charset="0"/>
              </a:rPr>
              <a:t>7. </a:t>
            </a:r>
            <a:r>
              <a:rPr lang="it-IT" sz="1600" b="1" i="1" dirty="0">
                <a:solidFill>
                  <a:schemeClr val="tx1">
                    <a:lumMod val="65000"/>
                    <a:lumOff val="35000"/>
                  </a:schemeClr>
                </a:solidFill>
                <a:latin typeface="Bookman Old Style" panose="02050604050505020204" pitchFamily="18" charset="0"/>
              </a:rPr>
              <a:t>E' fatto divieto ai concorrenti di partecipare alla gara in più di un raggruppamento temporaneo o consorzio ordinario di concorrenti</a:t>
            </a:r>
            <a:r>
              <a:rPr lang="it-IT" sz="1600" i="1" dirty="0">
                <a:solidFill>
                  <a:schemeClr val="tx1">
                    <a:lumMod val="65000"/>
                    <a:lumOff val="35000"/>
                  </a:schemeClr>
                </a:solidFill>
                <a:latin typeface="Bookman Old Style" panose="02050604050505020204" pitchFamily="18" charset="0"/>
              </a:rPr>
              <a:t>, </a:t>
            </a:r>
            <a:r>
              <a:rPr lang="it-IT" sz="1600" b="1" i="1" dirty="0">
                <a:solidFill>
                  <a:schemeClr val="tx1">
                    <a:lumMod val="65000"/>
                    <a:lumOff val="35000"/>
                  </a:schemeClr>
                </a:solidFill>
                <a:latin typeface="Bookman Old Style" panose="02050604050505020204" pitchFamily="18" charset="0"/>
              </a:rPr>
              <a:t>ovvero di partecipare alla gara anche in forma individuale</a:t>
            </a:r>
            <a:r>
              <a:rPr lang="it-IT" sz="1600" i="1" dirty="0">
                <a:solidFill>
                  <a:schemeClr val="tx1">
                    <a:lumMod val="65000"/>
                    <a:lumOff val="35000"/>
                  </a:schemeClr>
                </a:solidFill>
                <a:latin typeface="Bookman Old Style" panose="02050604050505020204" pitchFamily="18" charset="0"/>
              </a:rPr>
              <a:t> qualora abbia partecipato alla gara medesima in raggruppamento o consorzio ordinario di concorrenti. I consorzi di cui all’articolo 45, comma 2, lettere b) e c), sono tenuti ad indicare, in sede di offerta, per quali consorziati il consorzio concorre; a questi ultimi è fatto divieto di partecipare, in qualsiasi altra forma, alla medesima gara; in caso di violazione sono esclusi dalla gara sia il consorzio sia il consorziato; in caso di inosservanza di tale divieto si applica l'articolo 353 del codice penale.</a:t>
            </a:r>
          </a:p>
          <a:p>
            <a:pPr algn="just"/>
            <a:endParaRPr lang="it-IT" sz="1600" i="1" dirty="0">
              <a:solidFill>
                <a:schemeClr val="tx1">
                  <a:lumMod val="65000"/>
                  <a:lumOff val="35000"/>
                </a:schemeClr>
              </a:solidFill>
              <a:latin typeface="Bookman Old Style" panose="02050604050505020204" pitchFamily="18" charset="0"/>
            </a:endParaRPr>
          </a:p>
          <a:p>
            <a:pPr algn="just"/>
            <a:r>
              <a:rPr lang="it-IT" sz="1600" i="1" dirty="0">
                <a:solidFill>
                  <a:schemeClr val="tx1">
                    <a:lumMod val="65000"/>
                    <a:lumOff val="35000"/>
                  </a:schemeClr>
                </a:solidFill>
                <a:latin typeface="Bookman Old Style" panose="02050604050505020204" pitchFamily="18" charset="0"/>
              </a:rPr>
              <a:t>7-bis. È consentito, per le ragioni indicate ai successivi commi 17, 18 e 19 o per fatti o atti sopravvenuti, ai soggetti di cui all'articolo 45, comma 2, lettere b) e c), designare ai fini dell'esecuzione dei lavori o dei servizi, un'impresa consorziata diversa da quella indicata in sede di gara, a condizione che la modifica soggettiva non sia finalizzata ad eludere in tale sede la mancanza di un requisito di partecipazione in capo all'impresa consorziata.</a:t>
            </a:r>
          </a:p>
          <a:p>
            <a:pPr algn="just"/>
            <a:endParaRPr lang="it-IT" sz="1600" i="1" dirty="0">
              <a:solidFill>
                <a:schemeClr val="tx1">
                  <a:lumMod val="65000"/>
                  <a:lumOff val="35000"/>
                </a:schemeClr>
              </a:solidFill>
              <a:latin typeface="Bookman Old Style" panose="02050604050505020204" pitchFamily="18" charset="0"/>
            </a:endParaRPr>
          </a:p>
          <a:p>
            <a:pPr algn="just"/>
            <a:r>
              <a:rPr lang="it-IT" sz="1600" i="1" dirty="0">
                <a:solidFill>
                  <a:schemeClr val="tx1">
                    <a:lumMod val="65000"/>
                    <a:lumOff val="35000"/>
                  </a:schemeClr>
                </a:solidFill>
                <a:latin typeface="Bookman Old Style" panose="02050604050505020204" pitchFamily="18" charset="0"/>
              </a:rPr>
              <a:t>8. E' consentita la presentazione di offerte da parte dei soggetti di cui all’articolo 45, comma 2, lettere d) ed e), </a:t>
            </a:r>
            <a:r>
              <a:rPr lang="it-IT" sz="1600" b="1" i="1" u="sng" dirty="0">
                <a:solidFill>
                  <a:schemeClr val="tx1">
                    <a:lumMod val="65000"/>
                    <a:lumOff val="35000"/>
                  </a:schemeClr>
                </a:solidFill>
                <a:latin typeface="Bookman Old Style" panose="02050604050505020204" pitchFamily="18" charset="0"/>
              </a:rPr>
              <a:t>anche se non ancora costituiti</a:t>
            </a:r>
            <a:r>
              <a:rPr lang="it-IT" sz="1600" i="1" dirty="0">
                <a:solidFill>
                  <a:schemeClr val="tx1">
                    <a:lumMod val="65000"/>
                    <a:lumOff val="35000"/>
                  </a:schemeClr>
                </a:solidFill>
                <a:latin typeface="Bookman Old Style" panose="02050604050505020204" pitchFamily="18" charset="0"/>
              </a:rPr>
              <a:t>. In tal caso l'offerta deve essere sottoscritta da tutti gli operatori economici che costituiranno i raggruppamenti temporanei o i consorzi ordinari di concorrenti e contenere l'impegno che, in caso di aggiudicazione della gara, gli stessi operatori conferiranno mandato collettivo speciale con rappresentanza ad uno di essi, da indicare in sede di offerta e qualificata come mandatario, il quale stipulerà il contratto in nome e per conto proprio e dei mandanti.</a:t>
            </a:r>
          </a:p>
          <a:p>
            <a:pPr algn="just"/>
            <a:endParaRPr lang="it-IT" sz="1600" i="1" dirty="0">
              <a:solidFill>
                <a:schemeClr val="tx1">
                  <a:lumMod val="65000"/>
                  <a:lumOff val="35000"/>
                </a:schemeClr>
              </a:solidFill>
              <a:latin typeface="Bookman Old Style" panose="02050604050505020204" pitchFamily="18" charset="0"/>
            </a:endParaRPr>
          </a:p>
          <a:p>
            <a:pPr algn="just"/>
            <a:endParaRPr lang="it-IT" sz="1600" i="1"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956378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48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16764" y="2081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935256" y="540072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71801" y="4713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71801" y="5643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24420" y="575440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24420" y="584735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623857" y="309332"/>
            <a:ext cx="9232675" cy="4770537"/>
          </a:xfrm>
          <a:prstGeom prst="rect">
            <a:avLst/>
          </a:prstGeom>
          <a:noFill/>
        </p:spPr>
        <p:txBody>
          <a:bodyPr wrap="square" rtlCol="0">
            <a:spAutoFit/>
          </a:bodyPr>
          <a:lstStyle/>
          <a:p>
            <a:pPr algn="just"/>
            <a:r>
              <a:rPr lang="it-IT" sz="1600" i="1" dirty="0">
                <a:solidFill>
                  <a:schemeClr val="tx1">
                    <a:lumMod val="65000"/>
                    <a:lumOff val="35000"/>
                  </a:schemeClr>
                </a:solidFill>
                <a:latin typeface="Bookman Old Style" panose="02050604050505020204" pitchFamily="18" charset="0"/>
              </a:rPr>
              <a:t>9. E' vietata l'associazione in partecipazione sia durante la procedura di gara sia successivamente all’aggiudicazione. Salvo quanto disposto ai commi 17 e 18, è vietata qualsiasi modificazione alla composizione dei raggruppamenti temporanei e dei consorzi ordinari di concorrenti rispetto a quella risultante dall'impegno presentato in sede di offerta.</a:t>
            </a:r>
          </a:p>
          <a:p>
            <a:pPr algn="just"/>
            <a:endParaRPr lang="it-IT" sz="1600" i="1" dirty="0">
              <a:solidFill>
                <a:schemeClr val="tx1">
                  <a:lumMod val="65000"/>
                  <a:lumOff val="35000"/>
                </a:schemeClr>
              </a:solidFill>
              <a:latin typeface="Bookman Old Style" panose="02050604050505020204" pitchFamily="18" charset="0"/>
            </a:endParaRPr>
          </a:p>
          <a:p>
            <a:pPr algn="just"/>
            <a:r>
              <a:rPr lang="it-IT" sz="1600" i="1" dirty="0">
                <a:solidFill>
                  <a:schemeClr val="tx1">
                    <a:lumMod val="65000"/>
                    <a:lumOff val="35000"/>
                  </a:schemeClr>
                </a:solidFill>
                <a:latin typeface="Bookman Old Style" panose="02050604050505020204" pitchFamily="18" charset="0"/>
              </a:rPr>
              <a:t>10. L'inosservanza dei divieti di cui al comma 9 comporta l'annullamento dell'aggiudicazione o la nullità del contratto, nonché l'esclusione dei concorrenti riuniti in raggruppamento o consorzio ordinario di concorrenti, concomitanti o successivi alle procedure di affidamento relative al medesimo appalto.</a:t>
            </a:r>
          </a:p>
          <a:p>
            <a:pPr algn="just"/>
            <a:endParaRPr lang="it-IT" sz="1600" i="1" dirty="0">
              <a:solidFill>
                <a:schemeClr val="tx1">
                  <a:lumMod val="65000"/>
                  <a:lumOff val="35000"/>
                </a:schemeClr>
              </a:solidFill>
              <a:latin typeface="Bookman Old Style" panose="02050604050505020204" pitchFamily="18" charset="0"/>
            </a:endParaRPr>
          </a:p>
          <a:p>
            <a:pPr algn="just"/>
            <a:r>
              <a:rPr lang="it-IT" sz="1600" i="1" dirty="0">
                <a:solidFill>
                  <a:schemeClr val="tx1">
                    <a:lumMod val="65000"/>
                    <a:lumOff val="35000"/>
                  </a:schemeClr>
                </a:solidFill>
                <a:latin typeface="Bookman Old Style" panose="02050604050505020204" pitchFamily="18" charset="0"/>
              </a:rPr>
              <a:t>11. In caso di procedure ristrette o negoziate, ovvero di dialogo competitivo, l'operatore economico invitato individualmente, o il candidato ammesso individualmente nella procedura di dialogo competitivo, ha la facoltà di presentare offerta o di trattare per sé o quale mandatario di operatori riuniti.</a:t>
            </a:r>
          </a:p>
          <a:p>
            <a:pPr algn="just"/>
            <a:endParaRPr lang="it-IT" sz="1600" i="1" dirty="0">
              <a:solidFill>
                <a:schemeClr val="tx1">
                  <a:lumMod val="65000"/>
                  <a:lumOff val="35000"/>
                </a:schemeClr>
              </a:solidFill>
              <a:latin typeface="Bookman Old Style" panose="02050604050505020204" pitchFamily="18" charset="0"/>
            </a:endParaRPr>
          </a:p>
          <a:p>
            <a:pPr algn="just"/>
            <a:r>
              <a:rPr lang="it-IT" sz="1600" i="1" dirty="0">
                <a:solidFill>
                  <a:schemeClr val="tx1">
                    <a:lumMod val="65000"/>
                    <a:lumOff val="35000"/>
                  </a:schemeClr>
                </a:solidFill>
                <a:latin typeface="Bookman Old Style" panose="02050604050505020204" pitchFamily="18" charset="0"/>
              </a:rPr>
              <a:t>12. Ai fini della costituzione del raggruppamento temporaneo, gli operatori economici devono conferire, con un unico atto, mandato collettivo speciale con rappresentanza ad uno di essi, detto mandatario.</a:t>
            </a:r>
          </a:p>
          <a:p>
            <a:pPr algn="just"/>
            <a:endParaRPr lang="it-IT" sz="1600" i="1"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1832533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48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16764" y="2081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935256" y="540072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71801" y="4713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71801" y="5643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824420" y="575440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824420" y="584735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623857" y="309332"/>
            <a:ext cx="9232675" cy="6247864"/>
          </a:xfrm>
          <a:prstGeom prst="rect">
            <a:avLst/>
          </a:prstGeom>
          <a:noFill/>
        </p:spPr>
        <p:txBody>
          <a:bodyPr wrap="square" rtlCol="0">
            <a:spAutoFit/>
          </a:bodyPr>
          <a:lstStyle/>
          <a:p>
            <a:pPr algn="just"/>
            <a:r>
              <a:rPr lang="it-IT" sz="1600" i="1" dirty="0">
                <a:solidFill>
                  <a:schemeClr val="tx1">
                    <a:lumMod val="65000"/>
                    <a:lumOff val="35000"/>
                  </a:schemeClr>
                </a:solidFill>
                <a:latin typeface="Bookman Old Style" panose="02050604050505020204" pitchFamily="18" charset="0"/>
              </a:rPr>
              <a:t>13. </a:t>
            </a:r>
            <a:r>
              <a:rPr lang="it-IT" sz="1600" b="1" i="1" dirty="0">
                <a:solidFill>
                  <a:schemeClr val="tx1">
                    <a:lumMod val="65000"/>
                    <a:lumOff val="35000"/>
                  </a:schemeClr>
                </a:solidFill>
                <a:latin typeface="Bookman Old Style" panose="02050604050505020204" pitchFamily="18" charset="0"/>
              </a:rPr>
              <a:t>Il mandato deve risultare da scrittura privata autenticata. </a:t>
            </a:r>
            <a:r>
              <a:rPr lang="it-IT" sz="1600" i="1" dirty="0">
                <a:solidFill>
                  <a:schemeClr val="tx1">
                    <a:lumMod val="65000"/>
                    <a:lumOff val="35000"/>
                  </a:schemeClr>
                </a:solidFill>
                <a:latin typeface="Bookman Old Style" panose="02050604050505020204" pitchFamily="18" charset="0"/>
              </a:rPr>
              <a:t>La relativa procura è conferita al legale rappresentante dell'operatore economico mandatario. Il mandato è </a:t>
            </a:r>
            <a:r>
              <a:rPr lang="it-IT" sz="1600" b="1" i="1" dirty="0">
                <a:solidFill>
                  <a:schemeClr val="tx1">
                    <a:lumMod val="65000"/>
                    <a:lumOff val="35000"/>
                  </a:schemeClr>
                </a:solidFill>
                <a:latin typeface="Bookman Old Style" panose="02050604050505020204" pitchFamily="18" charset="0"/>
              </a:rPr>
              <a:t>gratuito</a:t>
            </a:r>
            <a:r>
              <a:rPr lang="it-IT" sz="1600" i="1" dirty="0">
                <a:solidFill>
                  <a:schemeClr val="tx1">
                    <a:lumMod val="65000"/>
                    <a:lumOff val="35000"/>
                  </a:schemeClr>
                </a:solidFill>
                <a:latin typeface="Bookman Old Style" panose="02050604050505020204" pitchFamily="18" charset="0"/>
              </a:rPr>
              <a:t> e </a:t>
            </a:r>
            <a:r>
              <a:rPr lang="it-IT" sz="1600" b="1" i="1" dirty="0">
                <a:solidFill>
                  <a:schemeClr val="tx1">
                    <a:lumMod val="65000"/>
                    <a:lumOff val="35000"/>
                  </a:schemeClr>
                </a:solidFill>
                <a:latin typeface="Bookman Old Style" panose="02050604050505020204" pitchFamily="18" charset="0"/>
              </a:rPr>
              <a:t>irrevocabile</a:t>
            </a:r>
            <a:r>
              <a:rPr lang="it-IT" sz="1600" i="1" dirty="0">
                <a:solidFill>
                  <a:schemeClr val="tx1">
                    <a:lumMod val="65000"/>
                    <a:lumOff val="35000"/>
                  </a:schemeClr>
                </a:solidFill>
                <a:latin typeface="Bookman Old Style" panose="02050604050505020204" pitchFamily="18" charset="0"/>
              </a:rPr>
              <a:t> e la sua revoca per giusta causa non ha effetto nei confronti della stazione appaltante. In caso di inadempimento dell’impresa mandataria, è ammessa, con il consenso delle parti, la revoca del mandato collettivo speciale di cui al comma 12 al fine di consentire alla stazione appaltante il pagamento diretto nei confronti delle altre imprese del raggruppamento.</a:t>
            </a:r>
          </a:p>
          <a:p>
            <a:pPr algn="just"/>
            <a:endParaRPr lang="it-IT" sz="1600" i="1" dirty="0">
              <a:solidFill>
                <a:schemeClr val="tx1">
                  <a:lumMod val="65000"/>
                  <a:lumOff val="35000"/>
                </a:schemeClr>
              </a:solidFill>
              <a:latin typeface="Bookman Old Style" panose="02050604050505020204" pitchFamily="18" charset="0"/>
            </a:endParaRPr>
          </a:p>
          <a:p>
            <a:pPr algn="just"/>
            <a:r>
              <a:rPr lang="it-IT" sz="1600" i="1" dirty="0">
                <a:solidFill>
                  <a:schemeClr val="tx1">
                    <a:lumMod val="65000"/>
                    <a:lumOff val="35000"/>
                  </a:schemeClr>
                </a:solidFill>
                <a:latin typeface="Bookman Old Style" panose="02050604050505020204" pitchFamily="18" charset="0"/>
              </a:rPr>
              <a:t>14. Le disposizioni di cui al presente articolo trovano applicazione, in quanto compatibili, alla partecipazione alle procedure di affidamento delle aggregazioni tra le imprese aderenti al contratto di rete, di cui all’articolo 45, comma 2, lettera f); queste ultime, nel caso in cui abbiano tutti i requisiti del consorzio stabile di cui all'articolo 45, comma 2, lettera c), sono ad esso equiparate ai fini della qualificazione SOA.</a:t>
            </a:r>
          </a:p>
          <a:p>
            <a:pPr algn="just"/>
            <a:endParaRPr lang="it-IT" sz="1600" i="1" dirty="0">
              <a:solidFill>
                <a:schemeClr val="tx1">
                  <a:lumMod val="65000"/>
                  <a:lumOff val="35000"/>
                </a:schemeClr>
              </a:solidFill>
              <a:latin typeface="Bookman Old Style" panose="02050604050505020204" pitchFamily="18" charset="0"/>
            </a:endParaRPr>
          </a:p>
          <a:p>
            <a:pPr algn="just"/>
            <a:r>
              <a:rPr lang="it-IT" sz="1600" i="1" dirty="0">
                <a:solidFill>
                  <a:schemeClr val="tx1">
                    <a:lumMod val="65000"/>
                    <a:lumOff val="35000"/>
                  </a:schemeClr>
                </a:solidFill>
                <a:latin typeface="Bookman Old Style" panose="02050604050505020204" pitchFamily="18" charset="0"/>
              </a:rPr>
              <a:t>15. </a:t>
            </a:r>
            <a:r>
              <a:rPr lang="it-IT" sz="1600" b="1" i="1" dirty="0">
                <a:solidFill>
                  <a:schemeClr val="tx1">
                    <a:lumMod val="65000"/>
                    <a:lumOff val="35000"/>
                  </a:schemeClr>
                </a:solidFill>
                <a:latin typeface="Bookman Old Style" panose="02050604050505020204" pitchFamily="18" charset="0"/>
              </a:rPr>
              <a:t>Al mandatario spetta la rappresentanza esclusiva, anche processuale, dei mandanti nei confronti della stazione appaltante per tutte le operazioni e gli atti di qualsiasi natura dipendenti dall'appalto</a:t>
            </a:r>
            <a:r>
              <a:rPr lang="it-IT" sz="1600" i="1" dirty="0">
                <a:solidFill>
                  <a:schemeClr val="tx1">
                    <a:lumMod val="65000"/>
                    <a:lumOff val="35000"/>
                  </a:schemeClr>
                </a:solidFill>
                <a:latin typeface="Bookman Old Style" panose="02050604050505020204" pitchFamily="18" charset="0"/>
              </a:rPr>
              <a:t>, anche dopo il collaudo, o atto equivalente, fino alla estinzione di ogni rapporto. La stazione appaltante, tuttavia, può far valere direttamente le responsabilità facenti capo ai mandanti.</a:t>
            </a:r>
          </a:p>
          <a:p>
            <a:pPr algn="just"/>
            <a:endParaRPr lang="it-IT" sz="1600" i="1" dirty="0">
              <a:solidFill>
                <a:schemeClr val="tx1">
                  <a:lumMod val="65000"/>
                  <a:lumOff val="35000"/>
                </a:schemeClr>
              </a:solidFill>
              <a:latin typeface="Bookman Old Style" panose="02050604050505020204" pitchFamily="18" charset="0"/>
            </a:endParaRPr>
          </a:p>
          <a:p>
            <a:pPr algn="just"/>
            <a:r>
              <a:rPr lang="it-IT" sz="1600" b="1" i="1" u="sng" dirty="0">
                <a:solidFill>
                  <a:schemeClr val="tx1">
                    <a:lumMod val="65000"/>
                    <a:lumOff val="35000"/>
                  </a:schemeClr>
                </a:solidFill>
                <a:latin typeface="Bookman Old Style" panose="02050604050505020204" pitchFamily="18" charset="0"/>
              </a:rPr>
              <a:t>16. Il rapporto di mandato non determina di per sé organizzazione o associazione degli operatori economici riuniti, ognuno dei quali conserva la propria autonomia ai fini della gestione, degli adempimenti fiscali e degli oneri sociali.</a:t>
            </a:r>
          </a:p>
          <a:p>
            <a:pPr algn="just"/>
            <a:endParaRPr lang="it-IT" sz="1600" i="1" dirty="0">
              <a:solidFill>
                <a:schemeClr val="tx1">
                  <a:lumMod val="65000"/>
                  <a:lumOff val="35000"/>
                </a:schemeClr>
              </a:solidFill>
              <a:latin typeface="Bookman Old Style" panose="02050604050505020204" pitchFamily="18" charset="0"/>
            </a:endParaRPr>
          </a:p>
          <a:p>
            <a:pPr algn="just"/>
            <a:endParaRPr lang="it-IT" sz="1600" i="1"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3960303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48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697714" y="1379701"/>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782856" y="3713394"/>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90851" y="16429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90851" y="173588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672020" y="406707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672020" y="416002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702581" y="2017681"/>
            <a:ext cx="9232675" cy="2308324"/>
          </a:xfrm>
          <a:prstGeom prst="rect">
            <a:avLst/>
          </a:prstGeom>
          <a:noFill/>
        </p:spPr>
        <p:txBody>
          <a:bodyPr wrap="square" rtlCol="0">
            <a:spAutoFit/>
          </a:bodyPr>
          <a:lstStyle/>
          <a:p>
            <a:pPr algn="just"/>
            <a:r>
              <a:rPr lang="it-IT" sz="1600" i="1" dirty="0">
                <a:solidFill>
                  <a:schemeClr val="tx1">
                    <a:lumMod val="65000"/>
                    <a:lumOff val="35000"/>
                  </a:schemeClr>
                </a:solidFill>
                <a:latin typeface="Bookman Old Style" panose="02050604050505020204" pitchFamily="18" charset="0"/>
              </a:rPr>
              <a:t>19. </a:t>
            </a:r>
            <a:r>
              <a:rPr lang="it-IT" sz="1600" b="1" i="1" dirty="0">
                <a:solidFill>
                  <a:schemeClr val="tx1">
                    <a:lumMod val="65000"/>
                    <a:lumOff val="35000"/>
                  </a:schemeClr>
                </a:solidFill>
                <a:latin typeface="Bookman Old Style" panose="02050604050505020204" pitchFamily="18" charset="0"/>
              </a:rPr>
              <a:t>E’ ammesso il recesso di una o più imprese raggruppate, anche qualora il raggruppamento si riduca ad un unico soggetto, esclusivamente per esigenze organizzative del raggruppamento e sempre che le imprese rimanenti abbiano i requisiti di qualificazione adeguati ai lavori o servizi o forniture ancora da eseguire</a:t>
            </a:r>
            <a:r>
              <a:rPr lang="it-IT" sz="1600" i="1" dirty="0">
                <a:solidFill>
                  <a:schemeClr val="tx1">
                    <a:lumMod val="65000"/>
                    <a:lumOff val="35000"/>
                  </a:schemeClr>
                </a:solidFill>
                <a:latin typeface="Bookman Old Style" panose="02050604050505020204" pitchFamily="18" charset="0"/>
              </a:rPr>
              <a:t>. </a:t>
            </a:r>
            <a:r>
              <a:rPr lang="it-IT" sz="1600" b="1" i="1" u="sng" dirty="0">
                <a:solidFill>
                  <a:schemeClr val="tx1">
                    <a:lumMod val="65000"/>
                    <a:lumOff val="35000"/>
                  </a:schemeClr>
                </a:solidFill>
                <a:latin typeface="Bookman Old Style" panose="02050604050505020204" pitchFamily="18" charset="0"/>
              </a:rPr>
              <a:t>In ogni caso la modifica soggettiva di cui al primo periodo non è ammessa se finalizzata ad eludere la mancanza di un requisito di partecipazione alla gara.</a:t>
            </a:r>
          </a:p>
          <a:p>
            <a:pPr algn="just"/>
            <a:endParaRPr lang="it-IT" sz="1600" i="1" dirty="0">
              <a:solidFill>
                <a:schemeClr val="tx1">
                  <a:lumMod val="65000"/>
                  <a:lumOff val="35000"/>
                </a:schemeClr>
              </a:solidFill>
              <a:latin typeface="Bookman Old Style" panose="02050604050505020204" pitchFamily="18" charset="0"/>
            </a:endParaRPr>
          </a:p>
          <a:p>
            <a:pPr algn="just"/>
            <a:endParaRPr lang="it-IT" sz="1600" i="1"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218728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400110"/>
          </a:xfrm>
          <a:prstGeom prst="rect">
            <a:avLst/>
          </a:prstGeom>
          <a:noFill/>
        </p:spPr>
        <p:txBody>
          <a:bodyPr wrap="square" rtlCol="0">
            <a:spAutoFit/>
          </a:bodyPr>
          <a:lstStyle/>
          <a:p>
            <a:pPr algn="ctr"/>
            <a:r>
              <a:rPr lang="it-IT" sz="1000" dirty="0">
                <a:solidFill>
                  <a:schemeClr val="tx1">
                    <a:lumMod val="75000"/>
                    <a:lumOff val="25000"/>
                  </a:schemeClr>
                </a:solidFill>
              </a:rPr>
              <a:t>http://www.anticorruzione.it/portal/rest/jcr/repository/collaboration/Digital%20Assets/anacdocs/Attivita/Pubblicazioni/RelazioniAnnuali/2020/Anac.Relazione.02.06.2020.pdf</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08244" y="5087932"/>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497408" y="544161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497408" y="553456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3E095CFF-FC87-4894-A214-0367A86B0F6F}"/>
              </a:ext>
            </a:extLst>
          </p:cNvPr>
          <p:cNvPicPr>
            <a:picLocks noChangeAspect="1"/>
          </p:cNvPicPr>
          <p:nvPr/>
        </p:nvPicPr>
        <p:blipFill>
          <a:blip r:embed="rId3"/>
          <a:stretch>
            <a:fillRect/>
          </a:stretch>
        </p:blipFill>
        <p:spPr>
          <a:xfrm>
            <a:off x="2114797" y="798277"/>
            <a:ext cx="7962405" cy="1100371"/>
          </a:xfrm>
          <a:prstGeom prst="rect">
            <a:avLst/>
          </a:prstGeom>
        </p:spPr>
      </p:pic>
      <p:pic>
        <p:nvPicPr>
          <p:cNvPr id="8" name="Immagine 7">
            <a:extLst>
              <a:ext uri="{FF2B5EF4-FFF2-40B4-BE49-F238E27FC236}">
                <a16:creationId xmlns:a16="http://schemas.microsoft.com/office/drawing/2014/main" id="{2D4271EC-DD56-47F1-AA0A-87B0D386B2B3}"/>
              </a:ext>
            </a:extLst>
          </p:cNvPr>
          <p:cNvPicPr>
            <a:picLocks noChangeAspect="1"/>
          </p:cNvPicPr>
          <p:nvPr/>
        </p:nvPicPr>
        <p:blipFill>
          <a:blip r:embed="rId4"/>
          <a:stretch>
            <a:fillRect/>
          </a:stretch>
        </p:blipFill>
        <p:spPr>
          <a:xfrm>
            <a:off x="2326665" y="1764018"/>
            <a:ext cx="7352656" cy="4064014"/>
          </a:xfrm>
          <a:prstGeom prst="rect">
            <a:avLst/>
          </a:prstGeom>
        </p:spPr>
      </p:pic>
    </p:spTree>
    <p:extLst>
      <p:ext uri="{BB962C8B-B14F-4D97-AF65-F5344CB8AC3E}">
        <p14:creationId xmlns:p14="http://schemas.microsoft.com/office/powerpoint/2010/main" val="33204981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48 D.lgs. 50/2016</a:t>
            </a:r>
          </a:p>
        </p:txBody>
      </p:sp>
      <p:graphicFrame>
        <p:nvGraphicFramePr>
          <p:cNvPr id="7" name="Tabella 7">
            <a:extLst>
              <a:ext uri="{FF2B5EF4-FFF2-40B4-BE49-F238E27FC236}">
                <a16:creationId xmlns:a16="http://schemas.microsoft.com/office/drawing/2014/main" id="{C7993174-CA4A-490A-836D-E2929F65CCAD}"/>
              </a:ext>
            </a:extLst>
          </p:cNvPr>
          <p:cNvGraphicFramePr>
            <a:graphicFrameLocks noGrp="1"/>
          </p:cNvGraphicFramePr>
          <p:nvPr/>
        </p:nvGraphicFramePr>
        <p:xfrm>
          <a:off x="633045" y="719662"/>
          <a:ext cx="10541976" cy="4484224"/>
        </p:xfrm>
        <a:graphic>
          <a:graphicData uri="http://schemas.openxmlformats.org/drawingml/2006/table">
            <a:tbl>
              <a:tblPr firstRow="1" bandRow="1">
                <a:tableStyleId>{073A0DAA-6AF3-43AB-8588-CEC1D06C72B9}</a:tableStyleId>
              </a:tblPr>
              <a:tblGrid>
                <a:gridCol w="2635494">
                  <a:extLst>
                    <a:ext uri="{9D8B030D-6E8A-4147-A177-3AD203B41FA5}">
                      <a16:colId xmlns:a16="http://schemas.microsoft.com/office/drawing/2014/main" val="3727473250"/>
                    </a:ext>
                  </a:extLst>
                </a:gridCol>
                <a:gridCol w="2635494">
                  <a:extLst>
                    <a:ext uri="{9D8B030D-6E8A-4147-A177-3AD203B41FA5}">
                      <a16:colId xmlns:a16="http://schemas.microsoft.com/office/drawing/2014/main" val="3346368708"/>
                    </a:ext>
                  </a:extLst>
                </a:gridCol>
                <a:gridCol w="2635494">
                  <a:extLst>
                    <a:ext uri="{9D8B030D-6E8A-4147-A177-3AD203B41FA5}">
                      <a16:colId xmlns:a16="http://schemas.microsoft.com/office/drawing/2014/main" val="1477278547"/>
                    </a:ext>
                  </a:extLst>
                </a:gridCol>
                <a:gridCol w="2635494">
                  <a:extLst>
                    <a:ext uri="{9D8B030D-6E8A-4147-A177-3AD203B41FA5}">
                      <a16:colId xmlns:a16="http://schemas.microsoft.com/office/drawing/2014/main" val="504560768"/>
                    </a:ext>
                  </a:extLst>
                </a:gridCol>
              </a:tblGrid>
              <a:tr h="1048702">
                <a:tc gridSpan="4">
                  <a:txBody>
                    <a:bodyPr/>
                    <a:lstStyle/>
                    <a:p>
                      <a:pPr algn="ctr"/>
                      <a:r>
                        <a:rPr lang="it-IT" dirty="0">
                          <a:solidFill>
                            <a:schemeClr val="tx1">
                              <a:lumMod val="65000"/>
                              <a:lumOff val="35000"/>
                            </a:schemeClr>
                          </a:solidFill>
                          <a:latin typeface="Book Antiqua" panose="02040602050305030304" pitchFamily="18" charset="0"/>
                        </a:rPr>
                        <a:t>Caratteristiche del contratto di mandato</a:t>
                      </a:r>
                    </a:p>
                    <a:p>
                      <a:pPr algn="ctr"/>
                      <a:endParaRPr lang="it-IT" dirty="0">
                        <a:solidFill>
                          <a:schemeClr val="tx1">
                            <a:lumMod val="65000"/>
                            <a:lumOff val="3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it-IT" dirty="0"/>
                    </a:p>
                  </a:txBody>
                  <a:tcPr>
                    <a:noFill/>
                  </a:tcPr>
                </a:tc>
                <a:tc hMerge="1">
                  <a:txBody>
                    <a:bodyPr/>
                    <a:lstStyle/>
                    <a:p>
                      <a:endParaRPr lang="it-IT" dirty="0"/>
                    </a:p>
                  </a:txBody>
                  <a:tcPr>
                    <a:noFill/>
                  </a:tcPr>
                </a:tc>
                <a:tc hMerge="1">
                  <a:txBody>
                    <a:bodyPr/>
                    <a:lstStyle/>
                    <a:p>
                      <a:endParaRPr lang="it-IT" dirty="0"/>
                    </a:p>
                  </a:txBody>
                  <a:tcPr>
                    <a:noFill/>
                  </a:tcPr>
                </a:tc>
                <a:extLst>
                  <a:ext uri="{0D108BD9-81ED-4DB2-BD59-A6C34878D82A}">
                    <a16:rowId xmlns:a16="http://schemas.microsoft.com/office/drawing/2014/main" val="1327768228"/>
                  </a:ext>
                </a:extLst>
              </a:tr>
              <a:tr h="783762">
                <a:tc>
                  <a:txBody>
                    <a:bodyPr/>
                    <a:lstStyle/>
                    <a:p>
                      <a:r>
                        <a:rPr lang="it-IT" dirty="0">
                          <a:solidFill>
                            <a:schemeClr val="tx1">
                              <a:lumMod val="65000"/>
                              <a:lumOff val="35000"/>
                            </a:schemeClr>
                          </a:solidFill>
                          <a:latin typeface="Book Antiqua" panose="02040602050305030304" pitchFamily="18" charset="0"/>
                        </a:rPr>
                        <a:t>Forma scritta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dirty="0">
                          <a:solidFill>
                            <a:schemeClr val="tx1">
                              <a:lumMod val="65000"/>
                              <a:lumOff val="35000"/>
                            </a:schemeClr>
                          </a:solidFill>
                          <a:latin typeface="Book Antiqua" panose="02040602050305030304" pitchFamily="18" charset="0"/>
                        </a:rPr>
                        <a:t>Collettivo ed </a:t>
                      </a:r>
                      <a:r>
                        <a:rPr lang="it-IT" i="1" dirty="0">
                          <a:solidFill>
                            <a:schemeClr val="tx1">
                              <a:lumMod val="65000"/>
                              <a:lumOff val="35000"/>
                            </a:schemeClr>
                          </a:solidFill>
                          <a:latin typeface="Book Antiqua" panose="02040602050305030304" pitchFamily="18" charset="0"/>
                        </a:rPr>
                        <a:t>in rem </a:t>
                      </a:r>
                      <a:r>
                        <a:rPr lang="it-IT" i="1" dirty="0" err="1">
                          <a:solidFill>
                            <a:schemeClr val="tx1">
                              <a:lumMod val="65000"/>
                              <a:lumOff val="35000"/>
                            </a:schemeClr>
                          </a:solidFill>
                          <a:latin typeface="Book Antiqua" panose="02040602050305030304" pitchFamily="18" charset="0"/>
                        </a:rPr>
                        <a:t>propriam</a:t>
                      </a:r>
                      <a:endParaRPr lang="it-IT" dirty="0">
                        <a:solidFill>
                          <a:schemeClr val="tx1">
                            <a:lumMod val="65000"/>
                            <a:lumOff val="35000"/>
                          </a:schemeClr>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dirty="0">
                          <a:solidFill>
                            <a:schemeClr val="tx1">
                              <a:lumMod val="65000"/>
                              <a:lumOff val="35000"/>
                            </a:schemeClr>
                          </a:solidFill>
                          <a:latin typeface="Book Antiqua" panose="02040602050305030304" pitchFamily="18" charset="0"/>
                        </a:rPr>
                        <a:t>Speciale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dirty="0">
                          <a:solidFill>
                            <a:schemeClr val="tx1">
                              <a:lumMod val="65000"/>
                              <a:lumOff val="35000"/>
                            </a:schemeClr>
                          </a:solidFill>
                          <a:latin typeface="Book Antiqua" panose="02040602050305030304" pitchFamily="18" charset="0"/>
                        </a:rPr>
                        <a:t>Gratuito e irrevocabile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6826249"/>
                  </a:ext>
                </a:extLst>
              </a:tr>
              <a:tr h="2617663">
                <a:tc>
                  <a:txBody>
                    <a:bodyPr/>
                    <a:lstStyle/>
                    <a:p>
                      <a:r>
                        <a:rPr lang="it-IT" sz="1200" i="1" dirty="0">
                          <a:solidFill>
                            <a:schemeClr val="tx1">
                              <a:lumMod val="65000"/>
                              <a:lumOff val="35000"/>
                            </a:schemeClr>
                          </a:solidFill>
                          <a:latin typeface="Book Antiqua" panose="02040602050305030304" pitchFamily="18" charset="0"/>
                        </a:rPr>
                        <a:t>«Il mandato deve risultare da scrittura privata autenticata.»</a:t>
                      </a:r>
                    </a:p>
                    <a:p>
                      <a:r>
                        <a:rPr lang="it-IT" sz="1200" i="0" dirty="0">
                          <a:solidFill>
                            <a:schemeClr val="tx1">
                              <a:lumMod val="65000"/>
                              <a:lumOff val="35000"/>
                            </a:schemeClr>
                          </a:solidFill>
                          <a:latin typeface="Book Antiqua" panose="02040602050305030304" pitchFamily="18" charset="0"/>
                        </a:rPr>
                        <a:t>(comma 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200" i="1" dirty="0">
                          <a:solidFill>
                            <a:schemeClr val="tx1">
                              <a:lumMod val="65000"/>
                              <a:lumOff val="35000"/>
                            </a:schemeClr>
                          </a:solidFill>
                          <a:latin typeface="Book Antiqua" panose="02040602050305030304" pitchFamily="18" charset="0"/>
                        </a:rPr>
                        <a:t>«Ai fini della costituzione del raggruppamento temporaneo, gli operatori economici devono conferire, con un unico atto, mandato collettivo speciale con rappresentanza ad uno di essi, detto mandatario.»</a:t>
                      </a:r>
                    </a:p>
                    <a:p>
                      <a:pPr algn="ctr"/>
                      <a:r>
                        <a:rPr lang="it-IT" sz="1200" i="0" dirty="0">
                          <a:solidFill>
                            <a:schemeClr val="tx1">
                              <a:lumMod val="65000"/>
                              <a:lumOff val="35000"/>
                            </a:schemeClr>
                          </a:solidFill>
                          <a:latin typeface="Book Antiqua" panose="02040602050305030304" pitchFamily="18" charset="0"/>
                        </a:rPr>
                        <a:t>(comma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200" i="0" dirty="0">
                          <a:solidFill>
                            <a:schemeClr val="tx1">
                              <a:lumMod val="65000"/>
                              <a:lumOff val="35000"/>
                            </a:schemeClr>
                          </a:solidFill>
                          <a:latin typeface="Book Antiqua" panose="02040602050305030304" pitchFamily="18" charset="0"/>
                        </a:rPr>
                        <a:t>Attribuisce poteri rappresentativi riguardo alla specifica gara</a:t>
                      </a:r>
                    </a:p>
                    <a:p>
                      <a:r>
                        <a:rPr lang="it-IT" sz="1200" i="1" dirty="0">
                          <a:solidFill>
                            <a:schemeClr val="tx1">
                              <a:lumMod val="65000"/>
                              <a:lumOff val="35000"/>
                            </a:schemeClr>
                          </a:solidFill>
                          <a:latin typeface="Book Antiqua" panose="02040602050305030304" pitchFamily="18" charset="0"/>
                        </a:rPr>
                        <a:t>«Al mandatario spetta la rappresentanza esclusiva, anche processuale, dei mandanti nei confronti della stazione appaltante per tutte le operazioni e gli atti di qualsiasi natura dipendenti dall'appalto, anche dopo il collaudo, o atto equivalente, fino alla estinzione di ogni rapporto. La stazione appaltante, tuttavia, può far valere direttamente le responsabilità facenti capo ai mandanti.»</a:t>
                      </a:r>
                    </a:p>
                    <a:p>
                      <a:pPr algn="l"/>
                      <a:r>
                        <a:rPr lang="it-IT" sz="1200" i="0" dirty="0">
                          <a:solidFill>
                            <a:schemeClr val="tx1">
                              <a:lumMod val="65000"/>
                              <a:lumOff val="35000"/>
                            </a:schemeClr>
                          </a:solidFill>
                          <a:latin typeface="Book Antiqua" panose="02040602050305030304" pitchFamily="18" charset="0"/>
                        </a:rPr>
                        <a:t>(comma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200" i="1" dirty="0">
                          <a:solidFill>
                            <a:schemeClr val="tx1">
                              <a:lumMod val="65000"/>
                              <a:lumOff val="35000"/>
                            </a:schemeClr>
                          </a:solidFill>
                          <a:latin typeface="Book Antiqua" panose="02040602050305030304" pitchFamily="18" charset="0"/>
                        </a:rPr>
                        <a:t>«...</a:t>
                      </a:r>
                      <a:r>
                        <a:rPr lang="it-IT" sz="1800" b="0" i="0" kern="1200" dirty="0">
                          <a:solidFill>
                            <a:schemeClr val="tx1">
                              <a:lumMod val="65000"/>
                              <a:lumOff val="35000"/>
                            </a:schemeClr>
                          </a:solidFill>
                          <a:effectLst/>
                          <a:latin typeface="+mn-lt"/>
                          <a:ea typeface="+mn-ea"/>
                          <a:cs typeface="+mn-cs"/>
                        </a:rPr>
                        <a:t> </a:t>
                      </a:r>
                      <a:r>
                        <a:rPr lang="it-IT" sz="1200" b="0" i="1" kern="1200" dirty="0">
                          <a:solidFill>
                            <a:schemeClr val="tx1">
                              <a:lumMod val="65000"/>
                              <a:lumOff val="35000"/>
                            </a:schemeClr>
                          </a:solidFill>
                          <a:effectLst/>
                          <a:latin typeface="Book Antiqua" panose="02040602050305030304" pitchFamily="18" charset="0"/>
                          <a:ea typeface="+mn-ea"/>
                          <a:cs typeface="+mn-cs"/>
                        </a:rPr>
                        <a:t>Il mandato è gratuito e irrevocabile e la sua revoca per giusta causa non ha effetto nei confronti della stazione appaltante. ...»</a:t>
                      </a:r>
                    </a:p>
                    <a:p>
                      <a:r>
                        <a:rPr lang="it-IT" sz="1200" b="0" i="1" kern="1200" dirty="0">
                          <a:solidFill>
                            <a:schemeClr val="tx1">
                              <a:lumMod val="65000"/>
                              <a:lumOff val="35000"/>
                            </a:schemeClr>
                          </a:solidFill>
                          <a:effectLst/>
                          <a:latin typeface="Book Antiqua" panose="02040602050305030304" pitchFamily="18" charset="0"/>
                          <a:ea typeface="+mn-ea"/>
                          <a:cs typeface="+mn-cs"/>
                        </a:rPr>
                        <a:t>(comma 13)</a:t>
                      </a:r>
                      <a:endParaRPr lang="it-IT" sz="1200" i="1" dirty="0">
                        <a:solidFill>
                          <a:schemeClr val="tx1">
                            <a:lumMod val="65000"/>
                            <a:lumOff val="35000"/>
                          </a:schemeClr>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6639670"/>
                  </a:ext>
                </a:extLst>
              </a:tr>
            </a:tbl>
          </a:graphicData>
        </a:graphic>
      </p:graphicFrame>
    </p:spTree>
    <p:extLst>
      <p:ext uri="{BB962C8B-B14F-4D97-AF65-F5344CB8AC3E}">
        <p14:creationId xmlns:p14="http://schemas.microsoft.com/office/powerpoint/2010/main" val="3858058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48 D.lgs. 50/2016</a:t>
            </a:r>
          </a:p>
        </p:txBody>
      </p:sp>
      <p:graphicFrame>
        <p:nvGraphicFramePr>
          <p:cNvPr id="3" name="Tabella 7">
            <a:extLst>
              <a:ext uri="{FF2B5EF4-FFF2-40B4-BE49-F238E27FC236}">
                <a16:creationId xmlns:a16="http://schemas.microsoft.com/office/drawing/2014/main" id="{7A9EFE3F-6349-4743-8C02-02DBB1F1DC6A}"/>
              </a:ext>
            </a:extLst>
          </p:cNvPr>
          <p:cNvGraphicFramePr>
            <a:graphicFrameLocks noGrp="1"/>
          </p:cNvGraphicFramePr>
          <p:nvPr>
            <p:extLst>
              <p:ext uri="{D42A27DB-BD31-4B8C-83A1-F6EECF244321}">
                <p14:modId xmlns:p14="http://schemas.microsoft.com/office/powerpoint/2010/main" val="1781247829"/>
              </p:ext>
            </p:extLst>
          </p:nvPr>
        </p:nvGraphicFramePr>
        <p:xfrm>
          <a:off x="2032000" y="719666"/>
          <a:ext cx="8127999" cy="28092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940362402"/>
                    </a:ext>
                  </a:extLst>
                </a:gridCol>
                <a:gridCol w="2709333">
                  <a:extLst>
                    <a:ext uri="{9D8B030D-6E8A-4147-A177-3AD203B41FA5}">
                      <a16:colId xmlns:a16="http://schemas.microsoft.com/office/drawing/2014/main" val="1633425147"/>
                    </a:ext>
                  </a:extLst>
                </a:gridCol>
                <a:gridCol w="2709333">
                  <a:extLst>
                    <a:ext uri="{9D8B030D-6E8A-4147-A177-3AD203B41FA5}">
                      <a16:colId xmlns:a16="http://schemas.microsoft.com/office/drawing/2014/main" val="3938736702"/>
                    </a:ext>
                  </a:extLst>
                </a:gridCol>
              </a:tblGrid>
              <a:tr h="370840">
                <a:tc gridSpan="3">
                  <a:txBody>
                    <a:bodyPr/>
                    <a:lstStyle/>
                    <a:p>
                      <a:pPr algn="ctr"/>
                      <a:r>
                        <a:rPr lang="it-IT" sz="1800" dirty="0">
                          <a:solidFill>
                            <a:schemeClr val="tx1">
                              <a:lumMod val="65000"/>
                              <a:lumOff val="35000"/>
                            </a:schemeClr>
                          </a:solidFill>
                          <a:latin typeface="Book Antiqua" panose="02040602050305030304" pitchFamily="18" charset="0"/>
                        </a:rPr>
                        <a:t>Tipologie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743707"/>
                  </a:ext>
                </a:extLst>
              </a:tr>
              <a:tr h="370840">
                <a:tc>
                  <a:txBody>
                    <a:bodyPr/>
                    <a:lstStyle/>
                    <a:p>
                      <a:r>
                        <a:rPr lang="it-IT" sz="1600" dirty="0">
                          <a:solidFill>
                            <a:schemeClr val="tx1">
                              <a:lumMod val="65000"/>
                              <a:lumOff val="35000"/>
                            </a:schemeClr>
                          </a:solidFill>
                          <a:latin typeface="Book Antiqua" panose="02040602050305030304" pitchFamily="18" charset="0"/>
                        </a:rPr>
                        <a:t>A.T.I. ORIZZONTALI</a:t>
                      </a:r>
                    </a:p>
                    <a:p>
                      <a:r>
                        <a:rPr lang="it-IT" sz="1200" dirty="0">
                          <a:solidFill>
                            <a:schemeClr val="tx1">
                              <a:lumMod val="65000"/>
                              <a:lumOff val="35000"/>
                            </a:schemeClr>
                          </a:solidFill>
                          <a:latin typeface="Book Antiqua" panose="02040602050305030304" pitchFamily="18" charset="0"/>
                        </a:rPr>
                        <a:t>(commi 1 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600" dirty="0">
                          <a:solidFill>
                            <a:schemeClr val="tx1">
                              <a:lumMod val="65000"/>
                              <a:lumOff val="35000"/>
                            </a:schemeClr>
                          </a:solidFill>
                          <a:latin typeface="Book Antiqua" panose="02040602050305030304" pitchFamily="18" charset="0"/>
                        </a:rPr>
                        <a:t>A.T.I. VERTICALI</a:t>
                      </a:r>
                    </a:p>
                    <a:p>
                      <a:r>
                        <a:rPr lang="it-IT" sz="1200" dirty="0">
                          <a:solidFill>
                            <a:schemeClr val="tx1">
                              <a:lumMod val="65000"/>
                              <a:lumOff val="35000"/>
                            </a:schemeClr>
                          </a:solidFill>
                          <a:latin typeface="Book Antiqua" panose="02040602050305030304" pitchFamily="18" charset="0"/>
                        </a:rPr>
                        <a:t>(commi 1 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600" dirty="0">
                          <a:solidFill>
                            <a:schemeClr val="tx1">
                              <a:lumMod val="65000"/>
                              <a:lumOff val="35000"/>
                            </a:schemeClr>
                          </a:solidFill>
                          <a:latin typeface="Book Antiqua" panose="02040602050305030304" pitchFamily="18" charset="0"/>
                        </a:rPr>
                        <a:t>A.T.I. MISTE</a:t>
                      </a:r>
                    </a:p>
                    <a:p>
                      <a:r>
                        <a:rPr lang="it-IT" sz="1200" dirty="0">
                          <a:solidFill>
                            <a:schemeClr val="tx1">
                              <a:lumMod val="65000"/>
                              <a:lumOff val="35000"/>
                            </a:schemeClr>
                          </a:solidFill>
                          <a:latin typeface="Book Antiqua" panose="02040602050305030304" pitchFamily="18" charset="0"/>
                        </a:rPr>
                        <a:t>(comma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7158496"/>
                  </a:ext>
                </a:extLst>
              </a:tr>
              <a:tr h="370840">
                <a:tc>
                  <a:txBody>
                    <a:bodyPr/>
                    <a:lstStyle/>
                    <a:p>
                      <a:endParaRPr lang="it-IT" sz="1200" dirty="0">
                        <a:solidFill>
                          <a:schemeClr val="tx1">
                            <a:lumMod val="65000"/>
                            <a:lumOff val="35000"/>
                          </a:schemeClr>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200" dirty="0">
                          <a:solidFill>
                            <a:schemeClr val="tx1">
                              <a:lumMod val="65000"/>
                              <a:lumOff val="35000"/>
                            </a:schemeClr>
                          </a:solidFill>
                          <a:latin typeface="Book Antiqua" panose="02040602050305030304" pitchFamily="18" charset="0"/>
                        </a:rPr>
                        <a:t>La mandataria esegue i lavori della categoria prevalente o il servizio principale</a:t>
                      </a:r>
                    </a:p>
                    <a:p>
                      <a:r>
                        <a:rPr lang="it-IT" sz="1200" dirty="0">
                          <a:solidFill>
                            <a:schemeClr val="tx1">
                              <a:lumMod val="65000"/>
                              <a:lumOff val="35000"/>
                            </a:schemeClr>
                          </a:solidFill>
                          <a:latin typeface="Book Antiqua" panose="02040602050305030304" pitchFamily="18" charset="0"/>
                        </a:rPr>
                        <a:t>Le mandanti eseguono i lavori delle categorie scorporabili o i servizi secondari</a:t>
                      </a:r>
                    </a:p>
                    <a:p>
                      <a:endParaRPr lang="it-IT" sz="1200" dirty="0">
                        <a:solidFill>
                          <a:schemeClr val="tx1">
                            <a:lumMod val="65000"/>
                            <a:lumOff val="35000"/>
                          </a:schemeClr>
                        </a:solidFill>
                        <a:latin typeface="Book Antiqua" panose="02040602050305030304" pitchFamily="18" charset="0"/>
                      </a:endParaRPr>
                    </a:p>
                    <a:p>
                      <a:r>
                        <a:rPr lang="it-IT" sz="1200" dirty="0">
                          <a:solidFill>
                            <a:schemeClr val="tx1">
                              <a:lumMod val="65000"/>
                              <a:lumOff val="35000"/>
                            </a:schemeClr>
                          </a:solidFill>
                          <a:latin typeface="Book Antiqua" panose="02040602050305030304" pitchFamily="18" charset="0"/>
                        </a:rPr>
                        <a:t>(solo se la s.a. ha indicato la prestazione principale e quelle secondarie nella </a:t>
                      </a:r>
                      <a:r>
                        <a:rPr lang="it-IT" sz="1200" i="1" dirty="0" err="1">
                          <a:solidFill>
                            <a:schemeClr val="tx1">
                              <a:lumMod val="65000"/>
                              <a:lumOff val="35000"/>
                            </a:schemeClr>
                          </a:solidFill>
                          <a:latin typeface="Book Antiqua" panose="02040602050305030304" pitchFamily="18" charset="0"/>
                        </a:rPr>
                        <a:t>lex</a:t>
                      </a:r>
                      <a:r>
                        <a:rPr lang="it-IT" sz="1200" i="1" dirty="0">
                          <a:solidFill>
                            <a:schemeClr val="tx1">
                              <a:lumMod val="65000"/>
                              <a:lumOff val="35000"/>
                            </a:schemeClr>
                          </a:solidFill>
                          <a:latin typeface="Book Antiqua" panose="02040602050305030304" pitchFamily="18" charset="0"/>
                        </a:rPr>
                        <a:t> </a:t>
                      </a:r>
                      <a:r>
                        <a:rPr lang="it-IT" sz="1200" i="1" dirty="0" err="1">
                          <a:solidFill>
                            <a:schemeClr val="tx1">
                              <a:lumMod val="65000"/>
                              <a:lumOff val="35000"/>
                            </a:schemeClr>
                          </a:solidFill>
                          <a:latin typeface="Book Antiqua" panose="02040602050305030304" pitchFamily="18" charset="0"/>
                        </a:rPr>
                        <a:t>specialis</a:t>
                      </a:r>
                      <a:r>
                        <a:rPr lang="it-IT" sz="1200" dirty="0">
                          <a:solidFill>
                            <a:schemeClr val="tx1">
                              <a:lumMod val="65000"/>
                              <a:lumOff val="35000"/>
                            </a:schemeClr>
                          </a:solidFill>
                          <a:latin typeface="Book Antiqua" panose="0204060205030503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t-IT" sz="1200" dirty="0">
                        <a:solidFill>
                          <a:schemeClr val="tx1">
                            <a:lumMod val="65000"/>
                            <a:lumOff val="35000"/>
                          </a:schemeClr>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2863560"/>
                  </a:ext>
                </a:extLst>
              </a:tr>
            </a:tbl>
          </a:graphicData>
        </a:graphic>
      </p:graphicFrame>
      <p:sp>
        <p:nvSpPr>
          <p:cNvPr id="8" name="CasellaDiTesto 7">
            <a:extLst>
              <a:ext uri="{FF2B5EF4-FFF2-40B4-BE49-F238E27FC236}">
                <a16:creationId xmlns:a16="http://schemas.microsoft.com/office/drawing/2014/main" id="{3AEDB51E-E141-49CE-8EE5-A2942A9A5CDC}"/>
              </a:ext>
            </a:extLst>
          </p:cNvPr>
          <p:cNvSpPr txBox="1"/>
          <p:nvPr/>
        </p:nvSpPr>
        <p:spPr>
          <a:xfrm>
            <a:off x="2286000" y="3720354"/>
            <a:ext cx="2259106" cy="461665"/>
          </a:xfrm>
          <a:prstGeom prst="rect">
            <a:avLst/>
          </a:prstGeom>
          <a:noFill/>
          <a:ln>
            <a:solidFill>
              <a:schemeClr val="tx1">
                <a:lumMod val="65000"/>
                <a:lumOff val="35000"/>
              </a:schemeClr>
            </a:solidFill>
          </a:ln>
        </p:spPr>
        <p:txBody>
          <a:bodyPr wrap="square" rtlCol="0">
            <a:spAutoFit/>
          </a:bodyPr>
          <a:lstStyle/>
          <a:p>
            <a:r>
              <a:rPr lang="it-IT" sz="1200" dirty="0">
                <a:solidFill>
                  <a:schemeClr val="tx1">
                    <a:lumMod val="65000"/>
                    <a:lumOff val="35000"/>
                  </a:schemeClr>
                </a:solidFill>
                <a:latin typeface="Book Antiqua" panose="02040602050305030304" pitchFamily="18" charset="0"/>
              </a:rPr>
              <a:t>Categoria prevalente: OG 1</a:t>
            </a:r>
          </a:p>
          <a:p>
            <a:r>
              <a:rPr lang="it-IT" sz="1200" dirty="0">
                <a:solidFill>
                  <a:schemeClr val="tx1">
                    <a:lumMod val="65000"/>
                    <a:lumOff val="35000"/>
                  </a:schemeClr>
                </a:solidFill>
                <a:latin typeface="Book Antiqua" panose="02040602050305030304" pitchFamily="18" charset="0"/>
              </a:rPr>
              <a:t>Categoria scorporabile: OG 11</a:t>
            </a:r>
          </a:p>
        </p:txBody>
      </p:sp>
      <p:sp>
        <p:nvSpPr>
          <p:cNvPr id="9" name="CasellaDiTesto 8">
            <a:extLst>
              <a:ext uri="{FF2B5EF4-FFF2-40B4-BE49-F238E27FC236}">
                <a16:creationId xmlns:a16="http://schemas.microsoft.com/office/drawing/2014/main" id="{DAB3CEB9-1A2E-41A2-9163-93E10FE3C569}"/>
              </a:ext>
            </a:extLst>
          </p:cNvPr>
          <p:cNvSpPr txBox="1"/>
          <p:nvPr/>
        </p:nvSpPr>
        <p:spPr>
          <a:xfrm>
            <a:off x="2286000" y="4449632"/>
            <a:ext cx="2259106" cy="461665"/>
          </a:xfrm>
          <a:prstGeom prst="rect">
            <a:avLst/>
          </a:prstGeom>
          <a:noFill/>
          <a:ln>
            <a:solidFill>
              <a:schemeClr val="tx1">
                <a:lumMod val="65000"/>
                <a:lumOff val="35000"/>
              </a:schemeClr>
            </a:solidFill>
          </a:ln>
        </p:spPr>
        <p:txBody>
          <a:bodyPr wrap="square" rtlCol="0">
            <a:spAutoFit/>
          </a:bodyPr>
          <a:lstStyle/>
          <a:p>
            <a:r>
              <a:rPr lang="it-IT" sz="1200" dirty="0">
                <a:solidFill>
                  <a:schemeClr val="tx1">
                    <a:lumMod val="65000"/>
                    <a:lumOff val="35000"/>
                  </a:schemeClr>
                </a:solidFill>
                <a:latin typeface="Book Antiqua" panose="02040602050305030304" pitchFamily="18" charset="0"/>
              </a:rPr>
              <a:t>Mandataria: 53%</a:t>
            </a:r>
          </a:p>
          <a:p>
            <a:r>
              <a:rPr lang="it-IT" sz="1200" dirty="0">
                <a:solidFill>
                  <a:schemeClr val="tx1">
                    <a:lumMod val="65000"/>
                    <a:lumOff val="35000"/>
                  </a:schemeClr>
                </a:solidFill>
                <a:latin typeface="Book Antiqua" panose="02040602050305030304" pitchFamily="18" charset="0"/>
              </a:rPr>
              <a:t>Mandante: 47%</a:t>
            </a:r>
          </a:p>
        </p:txBody>
      </p:sp>
      <p:sp>
        <p:nvSpPr>
          <p:cNvPr id="10" name="CasellaDiTesto 9">
            <a:extLst>
              <a:ext uri="{FF2B5EF4-FFF2-40B4-BE49-F238E27FC236}">
                <a16:creationId xmlns:a16="http://schemas.microsoft.com/office/drawing/2014/main" id="{B87C8726-1FE6-441D-894A-91876D2C7EF7}"/>
              </a:ext>
            </a:extLst>
          </p:cNvPr>
          <p:cNvSpPr txBox="1"/>
          <p:nvPr/>
        </p:nvSpPr>
        <p:spPr>
          <a:xfrm>
            <a:off x="4966446" y="3720353"/>
            <a:ext cx="2259106" cy="461665"/>
          </a:xfrm>
          <a:prstGeom prst="rect">
            <a:avLst/>
          </a:prstGeom>
          <a:noFill/>
          <a:ln>
            <a:solidFill>
              <a:schemeClr val="tx1">
                <a:lumMod val="65000"/>
                <a:lumOff val="35000"/>
              </a:schemeClr>
            </a:solidFill>
          </a:ln>
        </p:spPr>
        <p:txBody>
          <a:bodyPr wrap="square" rtlCol="0">
            <a:spAutoFit/>
          </a:bodyPr>
          <a:lstStyle/>
          <a:p>
            <a:r>
              <a:rPr lang="it-IT" sz="1200" dirty="0">
                <a:solidFill>
                  <a:schemeClr val="tx1">
                    <a:lumMod val="65000"/>
                    <a:lumOff val="35000"/>
                  </a:schemeClr>
                </a:solidFill>
                <a:latin typeface="Book Antiqua" panose="02040602050305030304" pitchFamily="18" charset="0"/>
              </a:rPr>
              <a:t>Categoria prevalente: OG I</a:t>
            </a:r>
          </a:p>
          <a:p>
            <a:r>
              <a:rPr lang="it-IT" sz="1200" dirty="0">
                <a:solidFill>
                  <a:schemeClr val="tx1">
                    <a:lumMod val="65000"/>
                    <a:lumOff val="35000"/>
                  </a:schemeClr>
                </a:solidFill>
                <a:latin typeface="Book Antiqua" panose="02040602050305030304" pitchFamily="18" charset="0"/>
              </a:rPr>
              <a:t>Categoria scorporabile: OG II</a:t>
            </a:r>
          </a:p>
        </p:txBody>
      </p:sp>
      <p:sp>
        <p:nvSpPr>
          <p:cNvPr id="11" name="CasellaDiTesto 10">
            <a:extLst>
              <a:ext uri="{FF2B5EF4-FFF2-40B4-BE49-F238E27FC236}">
                <a16:creationId xmlns:a16="http://schemas.microsoft.com/office/drawing/2014/main" id="{4A2C3262-98B4-4333-9C1A-A333A0F8F40E}"/>
              </a:ext>
            </a:extLst>
          </p:cNvPr>
          <p:cNvSpPr txBox="1"/>
          <p:nvPr/>
        </p:nvSpPr>
        <p:spPr>
          <a:xfrm>
            <a:off x="4966446" y="4449632"/>
            <a:ext cx="2259106" cy="461665"/>
          </a:xfrm>
          <a:prstGeom prst="rect">
            <a:avLst/>
          </a:prstGeom>
          <a:noFill/>
          <a:ln>
            <a:solidFill>
              <a:schemeClr val="tx1">
                <a:lumMod val="65000"/>
                <a:lumOff val="35000"/>
              </a:schemeClr>
            </a:solidFill>
          </a:ln>
        </p:spPr>
        <p:txBody>
          <a:bodyPr wrap="square" rtlCol="0">
            <a:spAutoFit/>
          </a:bodyPr>
          <a:lstStyle/>
          <a:p>
            <a:r>
              <a:rPr lang="it-IT" sz="1200" dirty="0">
                <a:solidFill>
                  <a:schemeClr val="tx1">
                    <a:lumMod val="65000"/>
                    <a:lumOff val="35000"/>
                  </a:schemeClr>
                </a:solidFill>
                <a:latin typeface="Book Antiqua" panose="02040602050305030304" pitchFamily="18" charset="0"/>
              </a:rPr>
              <a:t>Mandataria: 100% prevalente</a:t>
            </a:r>
          </a:p>
          <a:p>
            <a:r>
              <a:rPr lang="it-IT" sz="1200" dirty="0">
                <a:solidFill>
                  <a:schemeClr val="tx1">
                    <a:lumMod val="65000"/>
                    <a:lumOff val="35000"/>
                  </a:schemeClr>
                </a:solidFill>
                <a:latin typeface="Book Antiqua" panose="02040602050305030304" pitchFamily="18" charset="0"/>
              </a:rPr>
              <a:t>Mandante: 100% scorporabile</a:t>
            </a:r>
          </a:p>
        </p:txBody>
      </p:sp>
      <p:sp>
        <p:nvSpPr>
          <p:cNvPr id="12" name="CasellaDiTesto 11">
            <a:extLst>
              <a:ext uri="{FF2B5EF4-FFF2-40B4-BE49-F238E27FC236}">
                <a16:creationId xmlns:a16="http://schemas.microsoft.com/office/drawing/2014/main" id="{ED0012E5-C110-41EE-AF91-6F15FBB42D29}"/>
              </a:ext>
            </a:extLst>
          </p:cNvPr>
          <p:cNvSpPr txBox="1"/>
          <p:nvPr/>
        </p:nvSpPr>
        <p:spPr>
          <a:xfrm>
            <a:off x="7646891" y="4449632"/>
            <a:ext cx="2958356" cy="646331"/>
          </a:xfrm>
          <a:prstGeom prst="rect">
            <a:avLst/>
          </a:prstGeom>
          <a:noFill/>
          <a:ln>
            <a:solidFill>
              <a:schemeClr val="tx1">
                <a:lumMod val="65000"/>
                <a:lumOff val="35000"/>
              </a:schemeClr>
            </a:solidFill>
          </a:ln>
        </p:spPr>
        <p:txBody>
          <a:bodyPr wrap="square" rtlCol="0">
            <a:spAutoFit/>
          </a:bodyPr>
          <a:lstStyle/>
          <a:p>
            <a:r>
              <a:rPr lang="it-IT" sz="1200" dirty="0">
                <a:solidFill>
                  <a:schemeClr val="tx1">
                    <a:lumMod val="65000"/>
                    <a:lumOff val="35000"/>
                  </a:schemeClr>
                </a:solidFill>
                <a:latin typeface="Book Antiqua" panose="02040602050305030304" pitchFamily="18" charset="0"/>
              </a:rPr>
              <a:t>Mandataria: 100% categoria principale</a:t>
            </a:r>
          </a:p>
          <a:p>
            <a:r>
              <a:rPr lang="it-IT" sz="1200" dirty="0">
                <a:solidFill>
                  <a:schemeClr val="tx1">
                    <a:lumMod val="65000"/>
                    <a:lumOff val="35000"/>
                  </a:schemeClr>
                </a:solidFill>
                <a:latin typeface="Book Antiqua" panose="02040602050305030304" pitchFamily="18" charset="0"/>
              </a:rPr>
              <a:t>Mandante 1: 55% categoria scorporabile</a:t>
            </a:r>
          </a:p>
          <a:p>
            <a:r>
              <a:rPr lang="it-IT" sz="1200" dirty="0">
                <a:solidFill>
                  <a:schemeClr val="tx1">
                    <a:lumMod val="65000"/>
                    <a:lumOff val="35000"/>
                  </a:schemeClr>
                </a:solidFill>
                <a:latin typeface="Book Antiqua" panose="02040602050305030304" pitchFamily="18" charset="0"/>
              </a:rPr>
              <a:t>Mandante 2: 45% categoria scorporabile</a:t>
            </a:r>
          </a:p>
        </p:txBody>
      </p:sp>
      <p:sp>
        <p:nvSpPr>
          <p:cNvPr id="13" name="CasellaDiTesto 12">
            <a:extLst>
              <a:ext uri="{FF2B5EF4-FFF2-40B4-BE49-F238E27FC236}">
                <a16:creationId xmlns:a16="http://schemas.microsoft.com/office/drawing/2014/main" id="{B06D840C-73B2-44B7-8CC7-C331F8F476A9}"/>
              </a:ext>
            </a:extLst>
          </p:cNvPr>
          <p:cNvSpPr txBox="1"/>
          <p:nvPr/>
        </p:nvSpPr>
        <p:spPr>
          <a:xfrm>
            <a:off x="7646892" y="3732989"/>
            <a:ext cx="2259106" cy="461665"/>
          </a:xfrm>
          <a:prstGeom prst="rect">
            <a:avLst/>
          </a:prstGeom>
          <a:noFill/>
          <a:ln>
            <a:solidFill>
              <a:schemeClr val="tx1">
                <a:lumMod val="65000"/>
                <a:lumOff val="35000"/>
              </a:schemeClr>
            </a:solidFill>
          </a:ln>
        </p:spPr>
        <p:txBody>
          <a:bodyPr wrap="square" rtlCol="0">
            <a:spAutoFit/>
          </a:bodyPr>
          <a:lstStyle/>
          <a:p>
            <a:r>
              <a:rPr lang="it-IT" sz="1200" dirty="0">
                <a:solidFill>
                  <a:schemeClr val="tx1">
                    <a:lumMod val="65000"/>
                    <a:lumOff val="35000"/>
                  </a:schemeClr>
                </a:solidFill>
                <a:latin typeface="Book Antiqua" panose="02040602050305030304" pitchFamily="18" charset="0"/>
              </a:rPr>
              <a:t>Categoria prevalente: OG I</a:t>
            </a:r>
          </a:p>
          <a:p>
            <a:r>
              <a:rPr lang="it-IT" sz="1200" dirty="0">
                <a:solidFill>
                  <a:schemeClr val="tx1">
                    <a:lumMod val="65000"/>
                    <a:lumOff val="35000"/>
                  </a:schemeClr>
                </a:solidFill>
                <a:latin typeface="Book Antiqua" panose="02040602050305030304" pitchFamily="18" charset="0"/>
              </a:rPr>
              <a:t>Categoria scorporabile: OG II</a:t>
            </a:r>
          </a:p>
        </p:txBody>
      </p:sp>
      <p:cxnSp>
        <p:nvCxnSpPr>
          <p:cNvPr id="15" name="Connettore 2 14">
            <a:extLst>
              <a:ext uri="{FF2B5EF4-FFF2-40B4-BE49-F238E27FC236}">
                <a16:creationId xmlns:a16="http://schemas.microsoft.com/office/drawing/2014/main" id="{66C50D34-AD0F-4517-A0F9-8E0F878C04AD}"/>
              </a:ext>
            </a:extLst>
          </p:cNvPr>
          <p:cNvCxnSpPr>
            <a:stCxn id="8" idx="2"/>
            <a:endCxn id="9" idx="0"/>
          </p:cNvCxnSpPr>
          <p:nvPr/>
        </p:nvCxnSpPr>
        <p:spPr>
          <a:xfrm>
            <a:off x="3415553" y="4182019"/>
            <a:ext cx="0" cy="267613"/>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670A04DD-A9A9-46BE-BF44-3F9A0A4593D7}"/>
              </a:ext>
            </a:extLst>
          </p:cNvPr>
          <p:cNvCxnSpPr>
            <a:cxnSpLocks/>
            <a:stCxn id="10" idx="2"/>
            <a:endCxn id="11" idx="0"/>
          </p:cNvCxnSpPr>
          <p:nvPr/>
        </p:nvCxnSpPr>
        <p:spPr>
          <a:xfrm>
            <a:off x="6095999" y="4182018"/>
            <a:ext cx="0" cy="267614"/>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41F03739-C84D-4CDA-A527-16D64201817B}"/>
              </a:ext>
            </a:extLst>
          </p:cNvPr>
          <p:cNvCxnSpPr>
            <a:cxnSpLocks/>
            <a:stCxn id="13" idx="2"/>
          </p:cNvCxnSpPr>
          <p:nvPr/>
        </p:nvCxnSpPr>
        <p:spPr>
          <a:xfrm flipH="1">
            <a:off x="8776444" y="4194654"/>
            <a:ext cx="1" cy="267614"/>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152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6149316"/>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455055"/>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455055"/>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244374"/>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48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689870" y="-46851"/>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56532" y="1107097"/>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98695" y="21638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98695" y="30933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45696" y="146077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45696" y="155372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623857" y="309332"/>
            <a:ext cx="9232675" cy="1384995"/>
          </a:xfrm>
          <a:prstGeom prst="rect">
            <a:avLst/>
          </a:prstGeom>
          <a:noFill/>
        </p:spPr>
        <p:txBody>
          <a:bodyPr wrap="square" rtlCol="0">
            <a:spAutoFit/>
          </a:bodyPr>
          <a:lstStyle/>
          <a:p>
            <a:pPr algn="just"/>
            <a:r>
              <a:rPr lang="it-IT" sz="1200" i="1" dirty="0">
                <a:solidFill>
                  <a:schemeClr val="tx1">
                    <a:lumMod val="65000"/>
                    <a:lumOff val="35000"/>
                  </a:schemeClr>
                </a:solidFill>
                <a:latin typeface="Bookman Old Style" panose="02050604050505020204" pitchFamily="18" charset="0"/>
              </a:rPr>
              <a:t>9. È vietata l'associazione in partecipazione sia durante la procedura di gara sia successivamente all’aggiudicazione. Salvo quanto disposto ai commi 17 e 18, è vietata qualsiasi modificazione alla composizione dei raggruppamenti temporanei e dei consorzi ordinari di concorrenti rispetto a quella risultante dall'impegno presentato in sede di offerta.</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10. L'inosservanza dei divieti di cui al comma 9 comporta l'annullamento dell'aggiudicazione o la nullità del contratto, nonché l'esclusione dei concorrenti riuniti in raggruppamento o consorzio ordinario di concorrenti, concomitanti o successivi alle procedure di affidamento relative al medesimo appalto. </a:t>
            </a:r>
          </a:p>
        </p:txBody>
      </p:sp>
      <p:graphicFrame>
        <p:nvGraphicFramePr>
          <p:cNvPr id="7" name="Tabella 7">
            <a:extLst>
              <a:ext uri="{FF2B5EF4-FFF2-40B4-BE49-F238E27FC236}">
                <a16:creationId xmlns:a16="http://schemas.microsoft.com/office/drawing/2014/main" id="{B7F45DF4-30E9-4EFA-BAA2-28D8405BAB2E}"/>
              </a:ext>
            </a:extLst>
          </p:cNvPr>
          <p:cNvGraphicFramePr>
            <a:graphicFrameLocks noGrp="1"/>
          </p:cNvGraphicFramePr>
          <p:nvPr>
            <p:extLst>
              <p:ext uri="{D42A27DB-BD31-4B8C-83A1-F6EECF244321}">
                <p14:modId xmlns:p14="http://schemas.microsoft.com/office/powerpoint/2010/main" val="2930616469"/>
              </p:ext>
            </p:extLst>
          </p:nvPr>
        </p:nvGraphicFramePr>
        <p:xfrm>
          <a:off x="595897" y="1797180"/>
          <a:ext cx="11255444" cy="4267787"/>
        </p:xfrm>
        <a:graphic>
          <a:graphicData uri="http://schemas.openxmlformats.org/drawingml/2006/table">
            <a:tbl>
              <a:tblPr firstRow="1" bandRow="1">
                <a:tableStyleId>{5C22544A-7EE6-4342-B048-85BDC9FD1C3A}</a:tableStyleId>
              </a:tblPr>
              <a:tblGrid>
                <a:gridCol w="9175632">
                  <a:extLst>
                    <a:ext uri="{9D8B030D-6E8A-4147-A177-3AD203B41FA5}">
                      <a16:colId xmlns:a16="http://schemas.microsoft.com/office/drawing/2014/main" val="2517954651"/>
                    </a:ext>
                  </a:extLst>
                </a:gridCol>
                <a:gridCol w="2079812">
                  <a:extLst>
                    <a:ext uri="{9D8B030D-6E8A-4147-A177-3AD203B41FA5}">
                      <a16:colId xmlns:a16="http://schemas.microsoft.com/office/drawing/2014/main" val="677393468"/>
                    </a:ext>
                  </a:extLst>
                </a:gridCol>
              </a:tblGrid>
              <a:tr h="262343">
                <a:tc gridSpan="2">
                  <a:txBody>
                    <a:bodyPr/>
                    <a:lstStyle/>
                    <a:p>
                      <a:pPr algn="ctr"/>
                      <a:r>
                        <a:rPr lang="it-IT" sz="1200" i="1" dirty="0">
                          <a:solidFill>
                            <a:schemeClr val="tx1">
                              <a:lumMod val="65000"/>
                              <a:lumOff val="35000"/>
                            </a:schemeClr>
                          </a:solidFill>
                          <a:latin typeface="Book Antiqua" panose="02040602050305030304" pitchFamily="18" charset="0"/>
                        </a:rPr>
                        <a:t>DEROGHE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it-IT" sz="1200" i="1" dirty="0">
                        <a:solidFill>
                          <a:schemeClr val="tx1">
                            <a:lumMod val="65000"/>
                            <a:lumOff val="35000"/>
                          </a:schemeClr>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6384247"/>
                  </a:ext>
                </a:extLst>
              </a:tr>
              <a:tr h="3993467">
                <a:tc>
                  <a:txBody>
                    <a:bodyPr/>
                    <a:lstStyle/>
                    <a:p>
                      <a:pPr algn="l"/>
                      <a:r>
                        <a:rPr lang="it-IT" sz="1200" i="1" dirty="0">
                          <a:solidFill>
                            <a:schemeClr val="tx1">
                              <a:lumMod val="65000"/>
                              <a:lumOff val="35000"/>
                            </a:schemeClr>
                          </a:solidFill>
                          <a:latin typeface="Book Antiqua" panose="02040602050305030304" pitchFamily="18" charset="0"/>
                        </a:rPr>
                        <a:t>Fallimento della mandataria – mandante</a:t>
                      </a:r>
                    </a:p>
                    <a:p>
                      <a:r>
                        <a:rPr lang="it-IT" sz="1200" i="1" dirty="0">
                          <a:solidFill>
                            <a:schemeClr val="tx1">
                              <a:lumMod val="65000"/>
                              <a:lumOff val="35000"/>
                            </a:schemeClr>
                          </a:solidFill>
                          <a:latin typeface="Book Antiqua" panose="02040602050305030304" pitchFamily="18" charset="0"/>
                        </a:rPr>
                        <a:t>«</a:t>
                      </a:r>
                      <a:r>
                        <a:rPr lang="it-IT" sz="1000" i="1" dirty="0">
                          <a:solidFill>
                            <a:schemeClr val="tx1">
                              <a:lumMod val="65000"/>
                              <a:lumOff val="35000"/>
                            </a:schemeClr>
                          </a:solidFill>
                          <a:latin typeface="Book Antiqua" panose="02040602050305030304" pitchFamily="18" charset="0"/>
                        </a:rPr>
                        <a:t>17. Salvo quanto previsto dall’articolo 110, comma 5, in caso di fallimento, liquidazione coatta amministrativa, amministrazione controllata, amministrazione straordinaria, concordato preventivo ovvero procedura di insolvenza concorsuale o di liquidazione del mandatario ovvero, qualora si tratti di imprenditore individuale, in caso di morte, interdizione, inabilitazione o fallimento del medesimo ovvero in caso di perdita, in corso di esecuzione, dei requisiti di cui all'articolo 80, ovvero nei casi previsti dalla normativa antimafia, la stazione appaltante può proseguire il rapporto di appalto con altro operatore economico che sia costituito mandatario nei modi previsti dal presente codice purché abbia i requisiti di qualificazione adeguati ai lavori o servizi o forniture ancora da eseguire; non sussistendo tali condizioni la stazione appaltante deve recedere dal contratto.</a:t>
                      </a:r>
                    </a:p>
                    <a:p>
                      <a:r>
                        <a:rPr lang="it-IT" sz="1000" i="1" dirty="0">
                          <a:solidFill>
                            <a:schemeClr val="tx1">
                              <a:lumMod val="65000"/>
                              <a:lumOff val="35000"/>
                            </a:schemeClr>
                          </a:solidFill>
                          <a:latin typeface="Book Antiqua" panose="02040602050305030304" pitchFamily="18" charset="0"/>
                        </a:rPr>
                        <a:t>[17. Salvo quanto previsto dall’articolo 110, comma 6, in caso di liquidazione giudiziale, liquidazione coatta amministrativa, amministrazione straordinaria, concordato preventivo o di liquidazione del mandatario ovvero, qualora si tratti di imprenditore individuale, in caso di morte, interdizione, inabilitazione o liquidazione giudiziale del medesimo ovvero in caso di perdita, in corso di esecuzione, dei requisiti di cui all'articolo 80, ovvero nei casi previsti dalla normativa antimafia, la stazione appaltante può proseguire il rapporto di appalto con altro operatore economico che sia costituito mandatario nei modi previsti dal presente codice purché abbia i requisiti di qualificazione adeguati ai lavori o servizi o forniture ancora da eseguire; non sussistendo tali condizioni la stazione appaltante deve recedere dal contratto.]</a:t>
                      </a:r>
                    </a:p>
                    <a:p>
                      <a:r>
                        <a:rPr lang="it-IT" sz="1000" i="1" dirty="0">
                          <a:solidFill>
                            <a:schemeClr val="tx1">
                              <a:lumMod val="65000"/>
                              <a:lumOff val="35000"/>
                            </a:schemeClr>
                          </a:solidFill>
                          <a:latin typeface="Book Antiqua" panose="02040602050305030304" pitchFamily="18" charset="0"/>
                        </a:rPr>
                        <a:t>(comma così modificato dall'art. 372, comma 1, del decreto legislativo n. 14 del 2019 a partire dal 15 agosto 2020)</a:t>
                      </a:r>
                    </a:p>
                    <a:p>
                      <a:endParaRPr lang="it-IT" sz="1000" i="1" dirty="0">
                        <a:solidFill>
                          <a:schemeClr val="tx1">
                            <a:lumMod val="65000"/>
                            <a:lumOff val="35000"/>
                          </a:schemeClr>
                        </a:solidFill>
                        <a:latin typeface="Book Antiqua" panose="02040602050305030304" pitchFamily="18" charset="0"/>
                      </a:endParaRPr>
                    </a:p>
                    <a:p>
                      <a:r>
                        <a:rPr lang="it-IT" sz="1000" i="1" dirty="0">
                          <a:solidFill>
                            <a:schemeClr val="tx1">
                              <a:lumMod val="65000"/>
                              <a:lumOff val="35000"/>
                            </a:schemeClr>
                          </a:solidFill>
                          <a:latin typeface="Book Antiqua" panose="02040602050305030304" pitchFamily="18" charset="0"/>
                        </a:rPr>
                        <a:t>18. Salvo quanto previsto dall’articolo 110, comma 5, in caso di fallimento, liquidazione coatta amministrativa, amministrazione controllata, amministrazione straordinaria, concordato preventivo ovvero procedura di insolvenza concorsuale o di liquidazione di uno dei mandanti ovvero, qualora si tratti di imprenditore individuale, in caso di morte, interdizione, inabilitazione o fallimento del medesimo ovvero in caso di perdita, in corso di esecuzione, dei requisiti di cui all'articolo 80, ovvero nei casi previsti dalla normativa antimafia, il mandatario, ove non indichi altro operatore economico subentrante che sia in possesso dei prescritti requisiti di idoneità, è tenuto alla esecuzione, direttamente o a mezzo degli altri mandanti, purché questi abbiano i requisiti di qualificazione adeguati ai lavori o servizi o forniture ancora da eseguire.</a:t>
                      </a:r>
                    </a:p>
                    <a:p>
                      <a:r>
                        <a:rPr lang="it-IT" sz="1000" i="1" dirty="0">
                          <a:solidFill>
                            <a:schemeClr val="tx1">
                              <a:lumMod val="65000"/>
                              <a:lumOff val="35000"/>
                            </a:schemeClr>
                          </a:solidFill>
                          <a:latin typeface="Book Antiqua" panose="02040602050305030304" pitchFamily="18" charset="0"/>
                        </a:rPr>
                        <a:t>[18. Salvo quanto previsto dall’articolo 110, comma 6, in caso di liquidazione giudiziale, liquidazione coatta amministrativa, amministrazione straordinaria, concordato preventivo o di liquidazione di uno dei mandanti ovvero, qualora si tratti di imprenditore individuale, in caso di morte, interdizione, inabilitazione o liquidazione giudiziale del medesimo ovvero in caso di perdita, in corso di esecuzione, dei requisiti di cui all'articolo 80, ovvero nei casi previsti dalla normativa antimafia, il mandatario, ove non indichi altro operatore economico subentrante che sia in possesso dei prescritti requisiti di idoneità, è tenuto alla esecuzione, direttamente o a mezzo degli altri mandanti, purché questi abbiano i requisiti di qualificazione adeguati ai lavori o servizi o forniture ancora da eseguire.]</a:t>
                      </a:r>
                    </a:p>
                    <a:p>
                      <a:r>
                        <a:rPr lang="it-IT" sz="1000" i="1" dirty="0">
                          <a:solidFill>
                            <a:schemeClr val="tx1">
                              <a:lumMod val="65000"/>
                              <a:lumOff val="35000"/>
                            </a:schemeClr>
                          </a:solidFill>
                          <a:latin typeface="Book Antiqua" panose="02040602050305030304" pitchFamily="18" charset="0"/>
                        </a:rPr>
                        <a:t>(comma così modificato dall'art. 372, comma 1, del decreto legislativo n. 14 del 2019 a partire dal 15 agosto 2020)</a:t>
                      </a:r>
                    </a:p>
                    <a:p>
                      <a:r>
                        <a:rPr lang="it-IT" sz="1000" i="1" dirty="0">
                          <a:solidFill>
                            <a:schemeClr val="tx1">
                              <a:lumMod val="65000"/>
                              <a:lumOff val="35000"/>
                            </a:schemeClr>
                          </a:solidFill>
                          <a:latin typeface="Book Antiqua" panose="02040602050305030304" pitchFamily="18" charset="0"/>
                        </a:rPr>
                        <a:t>(i commi 17 e 18 sono da coordinare con l'art. 95 del d.lgs. n. 159 del 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sz="1200" i="1" dirty="0">
                          <a:solidFill>
                            <a:schemeClr val="tx1">
                              <a:lumMod val="65000"/>
                              <a:lumOff val="35000"/>
                            </a:schemeClr>
                          </a:solidFill>
                          <a:latin typeface="Book Antiqua" panose="02040602050305030304" pitchFamily="18" charset="0"/>
                        </a:rPr>
                        <a:t>Interdittiva antimafia</a:t>
                      </a:r>
                    </a:p>
                    <a:p>
                      <a:r>
                        <a:rPr lang="it-IT" sz="1200" i="1" dirty="0">
                          <a:solidFill>
                            <a:schemeClr val="tx1">
                              <a:lumMod val="65000"/>
                              <a:lumOff val="35000"/>
                            </a:schemeClr>
                          </a:solidFill>
                          <a:latin typeface="Book Antiqua" panose="02040602050305030304" pitchFamily="18" charset="0"/>
                        </a:rPr>
                        <a:t>(art. 95 D.lgs. 159/2011)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3459683"/>
                  </a:ext>
                </a:extLst>
              </a:tr>
            </a:tbl>
          </a:graphicData>
        </a:graphic>
      </p:graphicFrame>
    </p:spTree>
    <p:extLst>
      <p:ext uri="{BB962C8B-B14F-4D97-AF65-F5344CB8AC3E}">
        <p14:creationId xmlns:p14="http://schemas.microsoft.com/office/powerpoint/2010/main" val="3649841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6149316"/>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455055"/>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455055"/>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244374"/>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48 D.lgs. n. 50/2016</a:t>
            </a:r>
          </a:p>
        </p:txBody>
      </p:sp>
      <p:graphicFrame>
        <p:nvGraphicFramePr>
          <p:cNvPr id="7" name="Tabella 7">
            <a:extLst>
              <a:ext uri="{FF2B5EF4-FFF2-40B4-BE49-F238E27FC236}">
                <a16:creationId xmlns:a16="http://schemas.microsoft.com/office/drawing/2014/main" id="{B7F45DF4-30E9-4EFA-BAA2-28D8405BAB2E}"/>
              </a:ext>
            </a:extLst>
          </p:cNvPr>
          <p:cNvGraphicFramePr>
            <a:graphicFrameLocks noGrp="1"/>
          </p:cNvGraphicFramePr>
          <p:nvPr>
            <p:extLst>
              <p:ext uri="{D42A27DB-BD31-4B8C-83A1-F6EECF244321}">
                <p14:modId xmlns:p14="http://schemas.microsoft.com/office/powerpoint/2010/main" val="3310488088"/>
              </p:ext>
            </p:extLst>
          </p:nvPr>
        </p:nvGraphicFramePr>
        <p:xfrm>
          <a:off x="595897" y="147968"/>
          <a:ext cx="11255444" cy="5917000"/>
        </p:xfrm>
        <a:graphic>
          <a:graphicData uri="http://schemas.openxmlformats.org/drawingml/2006/table">
            <a:tbl>
              <a:tblPr firstRow="1" bandRow="1">
                <a:tableStyleId>{5C22544A-7EE6-4342-B048-85BDC9FD1C3A}</a:tableStyleId>
              </a:tblPr>
              <a:tblGrid>
                <a:gridCol w="5634574">
                  <a:extLst>
                    <a:ext uri="{9D8B030D-6E8A-4147-A177-3AD203B41FA5}">
                      <a16:colId xmlns:a16="http://schemas.microsoft.com/office/drawing/2014/main" val="2517954651"/>
                    </a:ext>
                  </a:extLst>
                </a:gridCol>
                <a:gridCol w="5620870">
                  <a:extLst>
                    <a:ext uri="{9D8B030D-6E8A-4147-A177-3AD203B41FA5}">
                      <a16:colId xmlns:a16="http://schemas.microsoft.com/office/drawing/2014/main" val="677393468"/>
                    </a:ext>
                  </a:extLst>
                </a:gridCol>
              </a:tblGrid>
              <a:tr h="380326">
                <a:tc gridSpan="2">
                  <a:txBody>
                    <a:bodyPr/>
                    <a:lstStyle/>
                    <a:p>
                      <a:pPr algn="ctr"/>
                      <a:r>
                        <a:rPr lang="it-IT" sz="1200" i="1" dirty="0">
                          <a:solidFill>
                            <a:schemeClr val="tx1">
                              <a:lumMod val="65000"/>
                              <a:lumOff val="35000"/>
                            </a:schemeClr>
                          </a:solidFill>
                          <a:latin typeface="Book Antiqua" panose="02040602050305030304" pitchFamily="18" charset="0"/>
                        </a:rPr>
                        <a:t>CONSORZI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it-IT" sz="1200" i="1" dirty="0">
                        <a:solidFill>
                          <a:schemeClr val="tx1">
                            <a:lumMod val="65000"/>
                            <a:lumOff val="35000"/>
                          </a:schemeClr>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6384247"/>
                  </a:ext>
                </a:extLst>
              </a:tr>
              <a:tr h="5536674">
                <a:tc>
                  <a:txBody>
                    <a:bodyPr/>
                    <a:lstStyle/>
                    <a:p>
                      <a:pPr algn="l"/>
                      <a:r>
                        <a:rPr lang="it-IT" sz="1200" b="1" i="0" dirty="0">
                          <a:solidFill>
                            <a:schemeClr val="tx1">
                              <a:lumMod val="65000"/>
                              <a:lumOff val="35000"/>
                            </a:schemeClr>
                          </a:solidFill>
                          <a:latin typeface="Book Antiqua" panose="02040602050305030304" pitchFamily="18" charset="0"/>
                        </a:rPr>
                        <a:t>Consorzi ordinari</a:t>
                      </a:r>
                    </a:p>
                    <a:p>
                      <a:r>
                        <a:rPr lang="it-IT" sz="1200" i="0" dirty="0">
                          <a:solidFill>
                            <a:schemeClr val="tx1">
                              <a:lumMod val="65000"/>
                              <a:lumOff val="35000"/>
                            </a:schemeClr>
                          </a:solidFill>
                          <a:latin typeface="Book Antiqua" panose="02040602050305030304" pitchFamily="18" charset="0"/>
                        </a:rPr>
                        <a:t>(art. 48)</a:t>
                      </a:r>
                      <a:endParaRPr lang="it-IT" sz="1000" i="0" dirty="0">
                        <a:solidFill>
                          <a:schemeClr val="tx1">
                            <a:lumMod val="65000"/>
                            <a:lumOff val="35000"/>
                          </a:schemeClr>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b="1" i="0" dirty="0">
                          <a:solidFill>
                            <a:schemeClr val="tx1">
                              <a:lumMod val="65000"/>
                              <a:lumOff val="35000"/>
                            </a:schemeClr>
                          </a:solidFill>
                          <a:latin typeface="Book Antiqua" panose="02040602050305030304" pitchFamily="18" charset="0"/>
                        </a:rPr>
                        <a:t>Consorzi stabili</a:t>
                      </a:r>
                    </a:p>
                    <a:p>
                      <a:r>
                        <a:rPr lang="it-IT" sz="1200" i="1" dirty="0">
                          <a:solidFill>
                            <a:schemeClr val="tx1">
                              <a:lumMod val="65000"/>
                              <a:lumOff val="35000"/>
                            </a:schemeClr>
                          </a:solidFill>
                          <a:latin typeface="Book Antiqua" panose="02040602050305030304" pitchFamily="18" charset="0"/>
                        </a:rPr>
                        <a:t>I consorzi stabili di cui agli articoli 45, comma 2, lettera c), e 46, comma 1, lettera f) eseguono le prestazioni o con la propria struttura o tramite i consorziati indicati in sede di gara senza che ciò costituisca subappalto, ferma la responsabilità solidale degli stessi nei confronti della stazione appaltante. Per i lavori, ai fini della qualificazione di cui all’articolo 84, con il regolamento di cui all’articolo 216, comma 27-octies sono stabiliti i criteri per l’imputazione delle prestazioni eseguite al consorzio o ai singoli consorziati che eseguono le prestazioni. L’affidamento delle prestazioni da parte dei soggetti di cui all’articolo 45, comma 2, lettera b), ai propri consorziati non costituisce subappalto.</a:t>
                      </a:r>
                    </a:p>
                    <a:p>
                      <a:r>
                        <a:rPr lang="it-IT" sz="1200" i="0" dirty="0">
                          <a:solidFill>
                            <a:schemeClr val="tx1">
                              <a:lumMod val="65000"/>
                              <a:lumOff val="35000"/>
                            </a:schemeClr>
                          </a:solidFill>
                          <a:latin typeface="Book Antiqua" panose="02040602050305030304" pitchFamily="18" charset="0"/>
                        </a:rPr>
                        <a:t>(art. 47, comma 2)</a:t>
                      </a:r>
                    </a:p>
                    <a:p>
                      <a:endParaRPr lang="it-IT" sz="1200" i="0" dirty="0">
                        <a:solidFill>
                          <a:schemeClr val="tx1">
                            <a:lumMod val="65000"/>
                            <a:lumOff val="35000"/>
                          </a:schemeClr>
                        </a:solidFill>
                        <a:latin typeface="Book Antiqua" panose="02040602050305030304" pitchFamily="18" charset="0"/>
                      </a:endParaRPr>
                    </a:p>
                    <a:p>
                      <a:r>
                        <a:rPr lang="it-IT" sz="1200" i="0" dirty="0">
                          <a:solidFill>
                            <a:schemeClr val="tx1">
                              <a:lumMod val="65000"/>
                              <a:lumOff val="35000"/>
                            </a:schemeClr>
                          </a:solidFill>
                          <a:latin typeface="Book Antiqua" panose="02040602050305030304" pitchFamily="18" charset="0"/>
                        </a:rPr>
                        <a:t>Caratteristiche</a:t>
                      </a:r>
                    </a:p>
                    <a:p>
                      <a:r>
                        <a:rPr lang="it-IT" sz="1200" i="0" dirty="0">
                          <a:solidFill>
                            <a:schemeClr val="tx1">
                              <a:lumMod val="65000"/>
                              <a:lumOff val="35000"/>
                            </a:schemeClr>
                          </a:solidFill>
                          <a:latin typeface="Book Antiqua" panose="02040602050305030304" pitchFamily="18" charset="0"/>
                        </a:rPr>
                        <a:t>«</a:t>
                      </a:r>
                      <a:r>
                        <a:rPr lang="it-IT" sz="1200" i="1" dirty="0">
                          <a:solidFill>
                            <a:schemeClr val="tx1">
                              <a:lumMod val="65000"/>
                              <a:lumOff val="35000"/>
                            </a:schemeClr>
                          </a:solidFill>
                          <a:latin typeface="Book Antiqua" panose="02040602050305030304" pitchFamily="18" charset="0"/>
                        </a:rPr>
                        <a:t>i consorzi stabili, costituiti anche in forma di società consortili ai sensi dell'articolo 2615-ter del codice civile, tra imprenditori individuali, anche artigiani, società commerciali, società cooperative di produzione e lavoro. I consorzi stabili sono formati da </a:t>
                      </a:r>
                      <a:r>
                        <a:rPr lang="it-IT" sz="1200" b="1" i="1" u="sng" dirty="0">
                          <a:solidFill>
                            <a:schemeClr val="tx1">
                              <a:lumMod val="65000"/>
                              <a:lumOff val="35000"/>
                            </a:schemeClr>
                          </a:solidFill>
                          <a:latin typeface="Book Antiqua" panose="02040602050305030304" pitchFamily="18" charset="0"/>
                        </a:rPr>
                        <a:t>non meno di tre consorziati </a:t>
                      </a:r>
                      <a:r>
                        <a:rPr lang="it-IT" sz="1200" i="1" dirty="0">
                          <a:solidFill>
                            <a:schemeClr val="tx1">
                              <a:lumMod val="65000"/>
                              <a:lumOff val="35000"/>
                            </a:schemeClr>
                          </a:solidFill>
                          <a:latin typeface="Book Antiqua" panose="02040602050305030304" pitchFamily="18" charset="0"/>
                        </a:rPr>
                        <a:t>che, con decisione assunta dai rispettivi organi deliberativi, abbiano stabilito di operare in modo congiunto nel settore dei contratti pubblici di lavori, servizi e forniture per un periodo di tempo </a:t>
                      </a:r>
                      <a:r>
                        <a:rPr lang="it-IT" sz="1200" b="1" i="1" u="sng" dirty="0">
                          <a:solidFill>
                            <a:schemeClr val="tx1">
                              <a:lumMod val="65000"/>
                              <a:lumOff val="35000"/>
                            </a:schemeClr>
                          </a:solidFill>
                          <a:latin typeface="Book Antiqua" panose="02040602050305030304" pitchFamily="18" charset="0"/>
                        </a:rPr>
                        <a:t>non inferiore a cinque anni</a:t>
                      </a:r>
                      <a:r>
                        <a:rPr lang="it-IT" sz="1200" i="1" dirty="0">
                          <a:solidFill>
                            <a:schemeClr val="tx1">
                              <a:lumMod val="65000"/>
                              <a:lumOff val="35000"/>
                            </a:schemeClr>
                          </a:solidFill>
                          <a:latin typeface="Book Antiqua" panose="02040602050305030304" pitchFamily="18" charset="0"/>
                        </a:rPr>
                        <a:t>, istituendo a tal fine una </a:t>
                      </a:r>
                      <a:r>
                        <a:rPr lang="it-IT" sz="1200" b="1" i="1" u="sng" dirty="0">
                          <a:solidFill>
                            <a:schemeClr val="tx1">
                              <a:lumMod val="65000"/>
                              <a:lumOff val="35000"/>
                            </a:schemeClr>
                          </a:solidFill>
                          <a:latin typeface="Book Antiqua" panose="02040602050305030304" pitchFamily="18" charset="0"/>
                        </a:rPr>
                        <a:t>comune struttura </a:t>
                      </a:r>
                      <a:r>
                        <a:rPr lang="it-IT" sz="1200" i="1" dirty="0">
                          <a:solidFill>
                            <a:schemeClr val="tx1">
                              <a:lumMod val="65000"/>
                              <a:lumOff val="35000"/>
                            </a:schemeClr>
                          </a:solidFill>
                          <a:latin typeface="Book Antiqua" panose="02040602050305030304" pitchFamily="18" charset="0"/>
                        </a:rPr>
                        <a:t>di impresa</a:t>
                      </a:r>
                      <a:r>
                        <a:rPr lang="it-IT" sz="1200" i="0" dirty="0">
                          <a:solidFill>
                            <a:schemeClr val="tx1">
                              <a:lumMod val="65000"/>
                              <a:lumOff val="35000"/>
                            </a:schemeClr>
                          </a:solidFill>
                          <a:latin typeface="Book Antiqua" panose="02040602050305030304" pitchFamily="18" charset="0"/>
                        </a:rPr>
                        <a:t>.»</a:t>
                      </a:r>
                    </a:p>
                    <a:p>
                      <a:r>
                        <a:rPr lang="it-IT" sz="1200" i="0" dirty="0">
                          <a:solidFill>
                            <a:schemeClr val="tx1">
                              <a:lumMod val="65000"/>
                              <a:lumOff val="35000"/>
                            </a:schemeClr>
                          </a:solidFill>
                          <a:latin typeface="Book Antiqua" panose="02040602050305030304" pitchFamily="18" charset="0"/>
                        </a:rPr>
                        <a:t>(art. 45, comma 2, lett.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3459683"/>
                  </a:ext>
                </a:extLst>
              </a:tr>
            </a:tbl>
          </a:graphicData>
        </a:graphic>
      </p:graphicFrame>
    </p:spTree>
    <p:extLst>
      <p:ext uri="{BB962C8B-B14F-4D97-AF65-F5344CB8AC3E}">
        <p14:creationId xmlns:p14="http://schemas.microsoft.com/office/powerpoint/2010/main" val="425163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231BCED6-E0F8-4E01-9E2B-6989473620EE}"/>
              </a:ext>
            </a:extLst>
          </p:cNvPr>
          <p:cNvSpPr txBox="1"/>
          <p:nvPr/>
        </p:nvSpPr>
        <p:spPr>
          <a:xfrm>
            <a:off x="5019675" y="3550051"/>
            <a:ext cx="3690130" cy="1015663"/>
          </a:xfrm>
          <a:prstGeom prst="rect">
            <a:avLst/>
          </a:prstGeom>
          <a:noFill/>
        </p:spPr>
        <p:txBody>
          <a:bodyPr wrap="square" rtlCol="0">
            <a:spAutoFit/>
          </a:bodyPr>
          <a:lstStyle/>
          <a:p>
            <a:pPr algn="ctr"/>
            <a:r>
              <a:rPr lang="it-IT" sz="3000" b="1" dirty="0">
                <a:solidFill>
                  <a:schemeClr val="tx1">
                    <a:lumMod val="65000"/>
                    <a:lumOff val="35000"/>
                  </a:schemeClr>
                </a:solidFill>
                <a:latin typeface="Bookman Old Style" panose="02050604050505020204" pitchFamily="18" charset="0"/>
              </a:rPr>
              <a:t>I PRINCIPI GENERALI</a:t>
            </a:r>
          </a:p>
        </p:txBody>
      </p:sp>
      <p:sp>
        <p:nvSpPr>
          <p:cNvPr id="10" name="Google Shape;6480;p43">
            <a:extLst>
              <a:ext uri="{FF2B5EF4-FFF2-40B4-BE49-F238E27FC236}">
                <a16:creationId xmlns:a16="http://schemas.microsoft.com/office/drawing/2014/main" id="{28ECD886-7F65-4103-8732-8211D9818A51}"/>
              </a:ext>
            </a:extLst>
          </p:cNvPr>
          <p:cNvSpPr/>
          <p:nvPr/>
        </p:nvSpPr>
        <p:spPr>
          <a:xfrm>
            <a:off x="5632517" y="1991229"/>
            <a:ext cx="926965" cy="781572"/>
          </a:xfrm>
          <a:custGeom>
            <a:avLst/>
            <a:gdLst/>
            <a:ahLst/>
            <a:cxnLst/>
            <a:rect l="l" t="t" r="r" b="b"/>
            <a:pathLst>
              <a:path w="12887" h="12698" extrusionOk="0">
                <a:moveTo>
                  <a:pt x="7814" y="3309"/>
                </a:moveTo>
                <a:cubicBezTo>
                  <a:pt x="7782" y="3592"/>
                  <a:pt x="7782" y="3907"/>
                  <a:pt x="7814" y="4159"/>
                </a:cubicBezTo>
                <a:lnTo>
                  <a:pt x="4947" y="4159"/>
                </a:lnTo>
                <a:cubicBezTo>
                  <a:pt x="4978" y="3876"/>
                  <a:pt x="4978" y="3592"/>
                  <a:pt x="4947" y="3309"/>
                </a:cubicBezTo>
                <a:close/>
                <a:moveTo>
                  <a:pt x="9830" y="788"/>
                </a:moveTo>
                <a:cubicBezTo>
                  <a:pt x="10082" y="788"/>
                  <a:pt x="10366" y="820"/>
                  <a:pt x="10618" y="946"/>
                </a:cubicBezTo>
                <a:cubicBezTo>
                  <a:pt x="11721" y="1481"/>
                  <a:pt x="12193" y="2678"/>
                  <a:pt x="11752" y="3718"/>
                </a:cubicBezTo>
                <a:cubicBezTo>
                  <a:pt x="11500" y="4254"/>
                  <a:pt x="11027" y="4695"/>
                  <a:pt x="10460" y="4884"/>
                </a:cubicBezTo>
                <a:cubicBezTo>
                  <a:pt x="10261" y="4950"/>
                  <a:pt x="10035" y="4990"/>
                  <a:pt x="9816" y="4990"/>
                </a:cubicBezTo>
                <a:cubicBezTo>
                  <a:pt x="9619" y="4990"/>
                  <a:pt x="9427" y="4958"/>
                  <a:pt x="9263" y="4884"/>
                </a:cubicBezTo>
                <a:cubicBezTo>
                  <a:pt x="9074" y="4821"/>
                  <a:pt x="8885" y="4663"/>
                  <a:pt x="8791" y="4474"/>
                </a:cubicBezTo>
                <a:cubicBezTo>
                  <a:pt x="8791" y="4411"/>
                  <a:pt x="8759" y="4380"/>
                  <a:pt x="8728" y="4348"/>
                </a:cubicBezTo>
                <a:cubicBezTo>
                  <a:pt x="8570" y="3970"/>
                  <a:pt x="8570" y="3561"/>
                  <a:pt x="8728" y="3183"/>
                </a:cubicBezTo>
                <a:cubicBezTo>
                  <a:pt x="8759" y="3151"/>
                  <a:pt x="8759" y="3120"/>
                  <a:pt x="8791" y="3088"/>
                </a:cubicBezTo>
                <a:cubicBezTo>
                  <a:pt x="8980" y="2710"/>
                  <a:pt x="9358" y="2521"/>
                  <a:pt x="9830" y="2521"/>
                </a:cubicBezTo>
                <a:cubicBezTo>
                  <a:pt x="9956" y="2521"/>
                  <a:pt x="10019" y="2552"/>
                  <a:pt x="10082" y="2615"/>
                </a:cubicBezTo>
                <a:cubicBezTo>
                  <a:pt x="10240" y="2773"/>
                  <a:pt x="10240" y="3025"/>
                  <a:pt x="10145" y="3183"/>
                </a:cubicBezTo>
                <a:cubicBezTo>
                  <a:pt x="10051" y="3309"/>
                  <a:pt x="9956" y="3340"/>
                  <a:pt x="9830" y="3340"/>
                </a:cubicBezTo>
                <a:cubicBezTo>
                  <a:pt x="9578" y="3340"/>
                  <a:pt x="9389" y="3561"/>
                  <a:pt x="9389" y="3781"/>
                </a:cubicBezTo>
                <a:cubicBezTo>
                  <a:pt x="9389" y="4033"/>
                  <a:pt x="9578" y="4222"/>
                  <a:pt x="9830" y="4222"/>
                </a:cubicBezTo>
                <a:cubicBezTo>
                  <a:pt x="10555" y="4222"/>
                  <a:pt x="11059" y="3655"/>
                  <a:pt x="11059" y="2962"/>
                </a:cubicBezTo>
                <a:cubicBezTo>
                  <a:pt x="11059" y="2395"/>
                  <a:pt x="10681" y="1891"/>
                  <a:pt x="10114" y="1733"/>
                </a:cubicBezTo>
                <a:cubicBezTo>
                  <a:pt x="10034" y="1721"/>
                  <a:pt x="9933" y="1712"/>
                  <a:pt x="9817" y="1712"/>
                </a:cubicBezTo>
                <a:cubicBezTo>
                  <a:pt x="9339" y="1712"/>
                  <a:pt x="8611" y="1861"/>
                  <a:pt x="8129" y="2521"/>
                </a:cubicBezTo>
                <a:lnTo>
                  <a:pt x="4600" y="2521"/>
                </a:lnTo>
                <a:cubicBezTo>
                  <a:pt x="4191" y="1985"/>
                  <a:pt x="3592" y="1702"/>
                  <a:pt x="2931" y="1702"/>
                </a:cubicBezTo>
                <a:cubicBezTo>
                  <a:pt x="2395" y="1702"/>
                  <a:pt x="1986" y="1985"/>
                  <a:pt x="1796" y="2458"/>
                </a:cubicBezTo>
                <a:cubicBezTo>
                  <a:pt x="1481" y="3246"/>
                  <a:pt x="1954" y="4191"/>
                  <a:pt x="2931" y="4191"/>
                </a:cubicBezTo>
                <a:cubicBezTo>
                  <a:pt x="3183" y="4191"/>
                  <a:pt x="3340" y="3970"/>
                  <a:pt x="3340" y="3750"/>
                </a:cubicBezTo>
                <a:cubicBezTo>
                  <a:pt x="3340" y="3498"/>
                  <a:pt x="3120" y="3309"/>
                  <a:pt x="2931" y="3309"/>
                </a:cubicBezTo>
                <a:cubicBezTo>
                  <a:pt x="2805" y="3309"/>
                  <a:pt x="2742" y="3277"/>
                  <a:pt x="2647" y="3246"/>
                </a:cubicBezTo>
                <a:cubicBezTo>
                  <a:pt x="2458" y="3057"/>
                  <a:pt x="2490" y="2615"/>
                  <a:pt x="2805" y="2521"/>
                </a:cubicBezTo>
                <a:cubicBezTo>
                  <a:pt x="2836" y="2513"/>
                  <a:pt x="2879" y="2509"/>
                  <a:pt x="2931" y="2509"/>
                </a:cubicBezTo>
                <a:cubicBezTo>
                  <a:pt x="3084" y="2509"/>
                  <a:pt x="3309" y="2545"/>
                  <a:pt x="3498" y="2615"/>
                </a:cubicBezTo>
                <a:cubicBezTo>
                  <a:pt x="3687" y="2678"/>
                  <a:pt x="3876" y="2836"/>
                  <a:pt x="3970" y="3025"/>
                </a:cubicBezTo>
                <a:cubicBezTo>
                  <a:pt x="3970" y="3088"/>
                  <a:pt x="4002" y="3120"/>
                  <a:pt x="4033" y="3151"/>
                </a:cubicBezTo>
                <a:cubicBezTo>
                  <a:pt x="4191" y="3498"/>
                  <a:pt x="4191" y="3939"/>
                  <a:pt x="4033" y="4285"/>
                </a:cubicBezTo>
                <a:cubicBezTo>
                  <a:pt x="4002" y="4348"/>
                  <a:pt x="4002" y="4380"/>
                  <a:pt x="3970" y="4411"/>
                </a:cubicBezTo>
                <a:cubicBezTo>
                  <a:pt x="3750" y="4726"/>
                  <a:pt x="3403" y="4978"/>
                  <a:pt x="2931" y="4978"/>
                </a:cubicBezTo>
                <a:cubicBezTo>
                  <a:pt x="1796" y="4978"/>
                  <a:pt x="851" y="4033"/>
                  <a:pt x="851" y="2899"/>
                </a:cubicBezTo>
                <a:cubicBezTo>
                  <a:pt x="851" y="1733"/>
                  <a:pt x="1765" y="851"/>
                  <a:pt x="2931" y="788"/>
                </a:cubicBezTo>
                <a:close/>
                <a:moveTo>
                  <a:pt x="7751" y="4915"/>
                </a:moveTo>
                <a:lnTo>
                  <a:pt x="7751" y="10618"/>
                </a:lnTo>
                <a:cubicBezTo>
                  <a:pt x="7751" y="10838"/>
                  <a:pt x="7940" y="11027"/>
                  <a:pt x="8129" y="11027"/>
                </a:cubicBezTo>
                <a:cubicBezTo>
                  <a:pt x="8318" y="11027"/>
                  <a:pt x="8570" y="10838"/>
                  <a:pt x="8570" y="10618"/>
                </a:cubicBezTo>
                <a:lnTo>
                  <a:pt x="8570" y="5419"/>
                </a:lnTo>
                <a:cubicBezTo>
                  <a:pt x="8791" y="5577"/>
                  <a:pt x="9074" y="5671"/>
                  <a:pt x="9389" y="5766"/>
                </a:cubicBezTo>
                <a:lnTo>
                  <a:pt x="9389" y="11878"/>
                </a:lnTo>
                <a:lnTo>
                  <a:pt x="3372" y="11878"/>
                </a:lnTo>
                <a:lnTo>
                  <a:pt x="3372" y="5766"/>
                </a:lnTo>
                <a:cubicBezTo>
                  <a:pt x="3687" y="5734"/>
                  <a:pt x="3970" y="5608"/>
                  <a:pt x="4191" y="5419"/>
                </a:cubicBezTo>
                <a:lnTo>
                  <a:pt x="4191" y="10618"/>
                </a:lnTo>
                <a:cubicBezTo>
                  <a:pt x="4191" y="10838"/>
                  <a:pt x="4380" y="11027"/>
                  <a:pt x="4600" y="11027"/>
                </a:cubicBezTo>
                <a:cubicBezTo>
                  <a:pt x="4821" y="11027"/>
                  <a:pt x="5010" y="10838"/>
                  <a:pt x="5010" y="10618"/>
                </a:cubicBezTo>
                <a:lnTo>
                  <a:pt x="5010" y="4915"/>
                </a:lnTo>
                <a:lnTo>
                  <a:pt x="5861" y="4915"/>
                </a:lnTo>
                <a:lnTo>
                  <a:pt x="5861" y="10618"/>
                </a:lnTo>
                <a:cubicBezTo>
                  <a:pt x="5861" y="10838"/>
                  <a:pt x="6050" y="11027"/>
                  <a:pt x="6239" y="11027"/>
                </a:cubicBezTo>
                <a:cubicBezTo>
                  <a:pt x="6428" y="11027"/>
                  <a:pt x="6648" y="10838"/>
                  <a:pt x="6648" y="10618"/>
                </a:cubicBezTo>
                <a:lnTo>
                  <a:pt x="6648" y="4915"/>
                </a:lnTo>
                <a:close/>
                <a:moveTo>
                  <a:pt x="2931" y="1"/>
                </a:moveTo>
                <a:cubicBezTo>
                  <a:pt x="1324" y="1"/>
                  <a:pt x="1" y="1324"/>
                  <a:pt x="1" y="2899"/>
                </a:cubicBezTo>
                <a:cubicBezTo>
                  <a:pt x="1" y="4348"/>
                  <a:pt x="1072" y="5514"/>
                  <a:pt x="2490" y="5766"/>
                </a:cubicBezTo>
                <a:lnTo>
                  <a:pt x="2490" y="12256"/>
                </a:lnTo>
                <a:cubicBezTo>
                  <a:pt x="2490" y="12508"/>
                  <a:pt x="2679" y="12697"/>
                  <a:pt x="2931" y="12697"/>
                </a:cubicBezTo>
                <a:lnTo>
                  <a:pt x="9830" y="12697"/>
                </a:lnTo>
                <a:cubicBezTo>
                  <a:pt x="10051" y="12697"/>
                  <a:pt x="10208" y="12508"/>
                  <a:pt x="10208" y="12256"/>
                </a:cubicBezTo>
                <a:lnTo>
                  <a:pt x="10208" y="5797"/>
                </a:lnTo>
                <a:cubicBezTo>
                  <a:pt x="10964" y="5671"/>
                  <a:pt x="11721" y="5293"/>
                  <a:pt x="12193" y="4537"/>
                </a:cubicBezTo>
                <a:cubicBezTo>
                  <a:pt x="12823" y="3718"/>
                  <a:pt x="12886" y="2678"/>
                  <a:pt x="12508" y="1796"/>
                </a:cubicBezTo>
                <a:cubicBezTo>
                  <a:pt x="12067" y="725"/>
                  <a:pt x="10996" y="1"/>
                  <a:pt x="9830" y="1"/>
                </a:cubicBezTo>
                <a:close/>
              </a:path>
            </a:pathLst>
          </a:custGeom>
          <a:solidFill>
            <a:schemeClr val="tx1">
              <a:lumMod val="65000"/>
              <a:lumOff val="35000"/>
            </a:schemeClr>
          </a:solid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CasellaDiTesto 10">
            <a:extLst>
              <a:ext uri="{FF2B5EF4-FFF2-40B4-BE49-F238E27FC236}">
                <a16:creationId xmlns:a16="http://schemas.microsoft.com/office/drawing/2014/main" id="{71DEDD7A-9247-4B40-B700-0A2F304C57E3}"/>
              </a:ext>
            </a:extLst>
          </p:cNvPr>
          <p:cNvSpPr txBox="1"/>
          <p:nvPr/>
        </p:nvSpPr>
        <p:spPr>
          <a:xfrm>
            <a:off x="2205486" y="3130674"/>
            <a:ext cx="2674189"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05</a:t>
            </a:r>
          </a:p>
        </p:txBody>
      </p:sp>
    </p:spTree>
    <p:extLst>
      <p:ext uri="{BB962C8B-B14F-4D97-AF65-F5344CB8AC3E}">
        <p14:creationId xmlns:p14="http://schemas.microsoft.com/office/powerpoint/2010/main" val="1743660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29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441268" y="2081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11902" y="4903240"/>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347297" y="4713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347297" y="5643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01066" y="525692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01066" y="534987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855453" y="564309"/>
            <a:ext cx="10704008" cy="4708981"/>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PRINCIPI IN MATERIA DI TRASPARENZA</a:t>
            </a:r>
          </a:p>
          <a:p>
            <a:pPr algn="just"/>
            <a:endParaRPr lang="it-IT" sz="1500" b="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1. Tutti gli atti delle amministrazioni aggiudicatrici e degli enti aggiudicatori relativi alla programmazione di lavori, opere, servizi e forniture, nonché alle procedure per l'affidamento di appalti pubblici di servizi, forniture, lavori e opere, di concorsi pubblici di progettazione, di concorsi di idee e di concessioni, compresi quelli tra enti nell'ambito del settore pubblico di cui all'articolo 5, alla composizione della commissione giudicatrice e ai curricula dei suoi componenti, ove non considerati riservati ai sensi dell'articolo 53 ovvero secretati ai sensi dell'articolo 162, </a:t>
            </a:r>
            <a:r>
              <a:rPr lang="it-IT" sz="1500" b="1" i="1" dirty="0">
                <a:solidFill>
                  <a:schemeClr val="tx1">
                    <a:lumMod val="65000"/>
                    <a:lumOff val="35000"/>
                  </a:schemeClr>
                </a:solidFill>
                <a:latin typeface="Bookman Old Style" panose="02050604050505020204" pitchFamily="18" charset="0"/>
              </a:rPr>
              <a:t>devono essere pubblicati e aggiornati sul profilo del committente, nella sezione “Amministrazione trasparente” </a:t>
            </a:r>
            <a:r>
              <a:rPr lang="it-IT" sz="1500" i="1" dirty="0">
                <a:solidFill>
                  <a:schemeClr val="tx1">
                    <a:lumMod val="65000"/>
                    <a:lumOff val="35000"/>
                  </a:schemeClr>
                </a:solidFill>
                <a:latin typeface="Bookman Old Style" panose="02050604050505020204" pitchFamily="18" charset="0"/>
              </a:rPr>
              <a:t>con l'applicazione delle disposizioni di cui al decreto legislativo 14 marzo 2013, n. 33. Nella stessa sezione sono pubblicati anche i resoconti della gestione finanziaria dei contratti al termine della loro esecuzione con le modalità previste dal decreto legislativo 14 marzo 2013, n. 33. Gli atti di cui al presente comma recano, prima dell’intestazione o in calce, la data di pubblicazione sul profilo del committente. </a:t>
            </a:r>
            <a:r>
              <a:rPr lang="it-IT" sz="1500" b="1" i="1" dirty="0">
                <a:solidFill>
                  <a:schemeClr val="tx1">
                    <a:lumMod val="65000"/>
                    <a:lumOff val="35000"/>
                  </a:schemeClr>
                </a:solidFill>
                <a:latin typeface="Bookman Old Style" panose="02050604050505020204" pitchFamily="18" charset="0"/>
              </a:rPr>
              <a:t>Fatti salvi gli atti a cui si applica l'articolo 73, comma 5, i termini cui sono collegati gli effetti giuridici della pubblicazione decorrono dalla pubblicazione sul profilo del committente.</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2. Gli atti di cui al comma 1, nel rispetto di quanto previsto dall’articolo 53, sono, altresì, pubblicati sul sito del Ministero delle infrastrutture e dei trasporti e sulla piattaforma digitale istituita presso l’ANAC, anche tramite i sistemi informatizzati regionali, di cui al comma 4, e le piattaforme regionali di e-procurement interconnesse tramite cooperazione applicativa.</a:t>
            </a:r>
          </a:p>
          <a:p>
            <a:pPr algn="just"/>
            <a:endParaRPr lang="it-IT" sz="1500" i="1"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6451261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30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218354" y="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45277" y="5386047"/>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570211" y="26323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570211" y="3561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2034441" y="573972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2034441" y="583267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777285" y="263231"/>
            <a:ext cx="10704008" cy="5632311"/>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PRINCIPI PER L'AGGIUDICAZIONE E L’ESECUZIONE DI APPALTI E CONCESSIONI</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1. L’affidamento e l’esecuzione di appalti di opere, lavori, servizi, forniture e concessioni ai sensi del presente codice garantisce la qualità delle prestazioni e si svolge nel rispetto dei principi di </a:t>
            </a:r>
            <a:r>
              <a:rPr lang="it-IT" sz="1500" b="1" i="1" dirty="0">
                <a:solidFill>
                  <a:schemeClr val="tx1">
                    <a:lumMod val="65000"/>
                    <a:lumOff val="35000"/>
                  </a:schemeClr>
                </a:solidFill>
                <a:latin typeface="Bookman Old Style" panose="02050604050505020204" pitchFamily="18" charset="0"/>
              </a:rPr>
              <a:t>economicità</a:t>
            </a:r>
            <a:r>
              <a:rPr lang="it-IT" sz="1500" i="1" dirty="0">
                <a:solidFill>
                  <a:schemeClr val="tx1">
                    <a:lumMod val="65000"/>
                    <a:lumOff val="35000"/>
                  </a:schemeClr>
                </a:solidFill>
                <a:latin typeface="Bookman Old Style" panose="02050604050505020204" pitchFamily="18" charset="0"/>
              </a:rPr>
              <a:t>, </a:t>
            </a:r>
            <a:r>
              <a:rPr lang="it-IT" sz="1500" b="1" i="1" dirty="0">
                <a:solidFill>
                  <a:schemeClr val="tx1">
                    <a:lumMod val="65000"/>
                    <a:lumOff val="35000"/>
                  </a:schemeClr>
                </a:solidFill>
                <a:latin typeface="Bookman Old Style" panose="02050604050505020204" pitchFamily="18" charset="0"/>
              </a:rPr>
              <a:t>efficacia</a:t>
            </a:r>
            <a:r>
              <a:rPr lang="it-IT" sz="1500" i="1" dirty="0">
                <a:solidFill>
                  <a:schemeClr val="tx1">
                    <a:lumMod val="65000"/>
                    <a:lumOff val="35000"/>
                  </a:schemeClr>
                </a:solidFill>
                <a:latin typeface="Bookman Old Style" panose="02050604050505020204" pitchFamily="18" charset="0"/>
              </a:rPr>
              <a:t>, </a:t>
            </a:r>
            <a:r>
              <a:rPr lang="it-IT" sz="1500" b="1" i="1" dirty="0">
                <a:solidFill>
                  <a:schemeClr val="tx1">
                    <a:lumMod val="65000"/>
                    <a:lumOff val="35000"/>
                  </a:schemeClr>
                </a:solidFill>
                <a:latin typeface="Bookman Old Style" panose="02050604050505020204" pitchFamily="18" charset="0"/>
              </a:rPr>
              <a:t>tempestività</a:t>
            </a:r>
            <a:r>
              <a:rPr lang="it-IT" sz="1500" i="1" dirty="0">
                <a:solidFill>
                  <a:schemeClr val="tx1">
                    <a:lumMod val="65000"/>
                    <a:lumOff val="35000"/>
                  </a:schemeClr>
                </a:solidFill>
                <a:latin typeface="Bookman Old Style" panose="02050604050505020204" pitchFamily="18" charset="0"/>
              </a:rPr>
              <a:t> e </a:t>
            </a:r>
            <a:r>
              <a:rPr lang="it-IT" sz="1500" b="1" i="1" dirty="0">
                <a:solidFill>
                  <a:schemeClr val="tx1">
                    <a:lumMod val="65000"/>
                    <a:lumOff val="35000"/>
                  </a:schemeClr>
                </a:solidFill>
                <a:latin typeface="Bookman Old Style" panose="02050604050505020204" pitchFamily="18" charset="0"/>
              </a:rPr>
              <a:t>correttezza</a:t>
            </a:r>
            <a:r>
              <a:rPr lang="it-IT" sz="1500" i="1" dirty="0">
                <a:solidFill>
                  <a:schemeClr val="tx1">
                    <a:lumMod val="65000"/>
                    <a:lumOff val="35000"/>
                  </a:schemeClr>
                </a:solidFill>
                <a:latin typeface="Bookman Old Style" panose="02050604050505020204" pitchFamily="18" charset="0"/>
              </a:rPr>
              <a:t>. Nell'affidamento degli appalti e delle concessioni, le stazioni appaltanti rispettano, altresì, i principi di </a:t>
            </a:r>
            <a:r>
              <a:rPr lang="it-IT" sz="1500" b="1" i="1" dirty="0">
                <a:solidFill>
                  <a:schemeClr val="tx1">
                    <a:lumMod val="65000"/>
                    <a:lumOff val="35000"/>
                  </a:schemeClr>
                </a:solidFill>
                <a:latin typeface="Bookman Old Style" panose="02050604050505020204" pitchFamily="18" charset="0"/>
              </a:rPr>
              <a:t>libera concorrenza</a:t>
            </a:r>
            <a:r>
              <a:rPr lang="it-IT" sz="1500" i="1" dirty="0">
                <a:solidFill>
                  <a:schemeClr val="tx1">
                    <a:lumMod val="65000"/>
                    <a:lumOff val="35000"/>
                  </a:schemeClr>
                </a:solidFill>
                <a:latin typeface="Bookman Old Style" panose="02050604050505020204" pitchFamily="18" charset="0"/>
              </a:rPr>
              <a:t>, </a:t>
            </a:r>
            <a:r>
              <a:rPr lang="it-IT" sz="1500" b="1" i="1" dirty="0">
                <a:solidFill>
                  <a:schemeClr val="tx1">
                    <a:lumMod val="65000"/>
                    <a:lumOff val="35000"/>
                  </a:schemeClr>
                </a:solidFill>
                <a:latin typeface="Bookman Old Style" panose="02050604050505020204" pitchFamily="18" charset="0"/>
              </a:rPr>
              <a:t>non discriminazione</a:t>
            </a:r>
            <a:r>
              <a:rPr lang="it-IT" sz="1500" i="1" dirty="0">
                <a:solidFill>
                  <a:schemeClr val="tx1">
                    <a:lumMod val="65000"/>
                    <a:lumOff val="35000"/>
                  </a:schemeClr>
                </a:solidFill>
                <a:latin typeface="Bookman Old Style" panose="02050604050505020204" pitchFamily="18" charset="0"/>
              </a:rPr>
              <a:t>, </a:t>
            </a:r>
            <a:r>
              <a:rPr lang="it-IT" sz="1500" b="1" i="1" dirty="0">
                <a:solidFill>
                  <a:schemeClr val="tx1">
                    <a:lumMod val="65000"/>
                    <a:lumOff val="35000"/>
                  </a:schemeClr>
                </a:solidFill>
                <a:latin typeface="Bookman Old Style" panose="02050604050505020204" pitchFamily="18" charset="0"/>
              </a:rPr>
              <a:t>trasparenza</a:t>
            </a:r>
            <a:r>
              <a:rPr lang="it-IT" sz="1500" i="1" dirty="0">
                <a:solidFill>
                  <a:schemeClr val="tx1">
                    <a:lumMod val="65000"/>
                    <a:lumOff val="35000"/>
                  </a:schemeClr>
                </a:solidFill>
                <a:latin typeface="Bookman Old Style" panose="02050604050505020204" pitchFamily="18" charset="0"/>
              </a:rPr>
              <a:t>, </a:t>
            </a:r>
            <a:r>
              <a:rPr lang="it-IT" sz="1500" b="1" i="1" dirty="0">
                <a:solidFill>
                  <a:schemeClr val="tx1">
                    <a:lumMod val="65000"/>
                    <a:lumOff val="35000"/>
                  </a:schemeClr>
                </a:solidFill>
                <a:latin typeface="Bookman Old Style" panose="02050604050505020204" pitchFamily="18" charset="0"/>
              </a:rPr>
              <a:t>proporzionalità</a:t>
            </a:r>
            <a:r>
              <a:rPr lang="it-IT" sz="1500" i="1" dirty="0">
                <a:solidFill>
                  <a:schemeClr val="tx1">
                    <a:lumMod val="65000"/>
                    <a:lumOff val="35000"/>
                  </a:schemeClr>
                </a:solidFill>
                <a:latin typeface="Bookman Old Style" panose="02050604050505020204" pitchFamily="18" charset="0"/>
              </a:rPr>
              <a:t>, nonché di </a:t>
            </a:r>
            <a:r>
              <a:rPr lang="it-IT" sz="1500" b="1" i="1" dirty="0">
                <a:solidFill>
                  <a:schemeClr val="tx1">
                    <a:lumMod val="65000"/>
                    <a:lumOff val="35000"/>
                  </a:schemeClr>
                </a:solidFill>
                <a:latin typeface="Bookman Old Style" panose="02050604050505020204" pitchFamily="18" charset="0"/>
              </a:rPr>
              <a:t>pubblicità</a:t>
            </a:r>
            <a:r>
              <a:rPr lang="it-IT" sz="1500" i="1" dirty="0">
                <a:solidFill>
                  <a:schemeClr val="tx1">
                    <a:lumMod val="65000"/>
                    <a:lumOff val="35000"/>
                  </a:schemeClr>
                </a:solidFill>
                <a:latin typeface="Bookman Old Style" panose="02050604050505020204" pitchFamily="18" charset="0"/>
              </a:rPr>
              <a:t> con le modalità indicate nel presente codice. Il principio di economicità può essere subordinato, nei limiti in cui è espressamente consentito dalle norme vigenti e dal presente codice, ai criteri, previsti nel bando, ispirati a esigenze sociali, nonché alla tutela della salute, dell’ambiente, del patrimonio culturale e alla promozione dello sviluppo sostenibile, anche dal punto di vista energetico.</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b="1" i="1" dirty="0">
                <a:solidFill>
                  <a:schemeClr val="tx1">
                    <a:lumMod val="65000"/>
                    <a:lumOff val="35000"/>
                  </a:schemeClr>
                </a:solidFill>
                <a:latin typeface="Bookman Old Style" panose="02050604050505020204" pitchFamily="18" charset="0"/>
              </a:rPr>
              <a:t>2. Le stazioni appaltanti non possono limitare in alcun modo artificiosamente la concorrenza allo scopo di favorire o svantaggiare indebitamente taluni operatori economici o, nelle procedure di aggiudicazione delle concessioni, compresa la stima del valore, taluni lavori, forniture o servizi.</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3. Nell’esecuzione di appalti pubblici e di concessioni, gli operatori economici rispettano gli obblighi in materia </a:t>
            </a:r>
            <a:r>
              <a:rPr lang="it-IT" sz="1500" b="1" i="1" dirty="0">
                <a:solidFill>
                  <a:schemeClr val="tx1">
                    <a:lumMod val="65000"/>
                    <a:lumOff val="35000"/>
                  </a:schemeClr>
                </a:solidFill>
                <a:latin typeface="Bookman Old Style" panose="02050604050505020204" pitchFamily="18" charset="0"/>
              </a:rPr>
              <a:t>ambientale</a:t>
            </a:r>
            <a:r>
              <a:rPr lang="it-IT" sz="1500" i="1" dirty="0">
                <a:solidFill>
                  <a:schemeClr val="tx1">
                    <a:lumMod val="65000"/>
                    <a:lumOff val="35000"/>
                  </a:schemeClr>
                </a:solidFill>
                <a:latin typeface="Bookman Old Style" panose="02050604050505020204" pitchFamily="18" charset="0"/>
              </a:rPr>
              <a:t>, </a:t>
            </a:r>
            <a:r>
              <a:rPr lang="it-IT" sz="1500" b="1" i="1" dirty="0">
                <a:solidFill>
                  <a:schemeClr val="tx1">
                    <a:lumMod val="65000"/>
                    <a:lumOff val="35000"/>
                  </a:schemeClr>
                </a:solidFill>
                <a:latin typeface="Bookman Old Style" panose="02050604050505020204" pitchFamily="18" charset="0"/>
              </a:rPr>
              <a:t>sociale</a:t>
            </a:r>
            <a:r>
              <a:rPr lang="it-IT" sz="1500" i="1" dirty="0">
                <a:solidFill>
                  <a:schemeClr val="tx1">
                    <a:lumMod val="65000"/>
                    <a:lumOff val="35000"/>
                  </a:schemeClr>
                </a:solidFill>
                <a:latin typeface="Bookman Old Style" panose="02050604050505020204" pitchFamily="18" charset="0"/>
              </a:rPr>
              <a:t> e del </a:t>
            </a:r>
            <a:r>
              <a:rPr lang="it-IT" sz="1500" b="1" i="1" dirty="0">
                <a:solidFill>
                  <a:schemeClr val="tx1">
                    <a:lumMod val="65000"/>
                    <a:lumOff val="35000"/>
                  </a:schemeClr>
                </a:solidFill>
                <a:latin typeface="Bookman Old Style" panose="02050604050505020204" pitchFamily="18" charset="0"/>
              </a:rPr>
              <a:t>lavoro</a:t>
            </a:r>
            <a:r>
              <a:rPr lang="it-IT" sz="1500" i="1" dirty="0">
                <a:solidFill>
                  <a:schemeClr val="tx1">
                    <a:lumMod val="65000"/>
                    <a:lumOff val="35000"/>
                  </a:schemeClr>
                </a:solidFill>
                <a:latin typeface="Bookman Old Style" panose="02050604050505020204" pitchFamily="18" charset="0"/>
              </a:rPr>
              <a:t> stabiliti dalla normativa europea e nazionale, dai contratti collettivi o dalle disposizioni internazionali elencate nell’allegato X.</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4. Al personale impiegato nei lavori, servizi e forniture oggetto di appalti pubblici e concessioni è applicato il </a:t>
            </a:r>
            <a:r>
              <a:rPr lang="it-IT" sz="1500" b="1" i="1" dirty="0">
                <a:solidFill>
                  <a:schemeClr val="tx1">
                    <a:lumMod val="65000"/>
                    <a:lumOff val="35000"/>
                  </a:schemeClr>
                </a:solidFill>
                <a:latin typeface="Bookman Old Style" panose="02050604050505020204" pitchFamily="18" charset="0"/>
              </a:rPr>
              <a:t>contratto collettivo nazionale e territoriale in vigore per il settore e per la zona nella quale si eseguono le prestazioni </a:t>
            </a:r>
            <a:r>
              <a:rPr lang="it-IT" sz="1500" i="1" dirty="0">
                <a:solidFill>
                  <a:schemeClr val="tx1">
                    <a:lumMod val="65000"/>
                    <a:lumOff val="35000"/>
                  </a:schemeClr>
                </a:solidFill>
                <a:latin typeface="Bookman Old Style" panose="02050604050505020204" pitchFamily="18" charset="0"/>
              </a:rPr>
              <a:t>di lavoro stipulato dalle associazioni dei datori e dei prestatori di lavoro comparativamente più rappresentative sul piano nazionale e quelli il cui ambito di applicazione sia strettamente connesso con l’attività oggetto dell’appalto o della concessione svolta dall’impresa anche in maniera prevalente.</a:t>
            </a:r>
          </a:p>
        </p:txBody>
      </p:sp>
    </p:spTree>
    <p:extLst>
      <p:ext uri="{BB962C8B-B14F-4D97-AF65-F5344CB8AC3E}">
        <p14:creationId xmlns:p14="http://schemas.microsoft.com/office/powerpoint/2010/main" val="26271555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30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218354" y="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067108" y="5490074"/>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570211" y="26323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570211" y="3561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956272" y="584375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956272" y="593670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777284" y="528933"/>
            <a:ext cx="10704008" cy="5170646"/>
          </a:xfrm>
          <a:prstGeom prst="rect">
            <a:avLst/>
          </a:prstGeom>
          <a:noFill/>
        </p:spPr>
        <p:txBody>
          <a:bodyPr wrap="square" rtlCol="0">
            <a:spAutoFit/>
          </a:bodyPr>
          <a:lstStyle/>
          <a:p>
            <a:pPr algn="just"/>
            <a:r>
              <a:rPr lang="it-IT" sz="1500" i="1" dirty="0">
                <a:solidFill>
                  <a:schemeClr val="tx1">
                    <a:lumMod val="65000"/>
                    <a:lumOff val="35000"/>
                  </a:schemeClr>
                </a:solidFill>
                <a:latin typeface="Bookman Old Style" panose="02050604050505020204" pitchFamily="18" charset="0"/>
              </a:rPr>
              <a:t>5. In caso di inadempienza contributiva risultante dal documento unico di regolarità contributiva relativo a personale dipendente dell'affidatario o del subappaltatore o dei soggetti titolari di subappalti e cottimi di cui all’articolo 105, impiegato nell’esecuzione del contratto, la stazione appaltante trattiene dal certificato di pagamento l’importo corrispondente all’inadempienza per il successivo versamento diretto agli enti previdenziali e assicurativi, compresa, nei lavori, la cassa edile.</a:t>
            </a:r>
          </a:p>
          <a:p>
            <a:pPr algn="just"/>
            <a:r>
              <a:rPr lang="it-IT" sz="1500" i="1" dirty="0">
                <a:solidFill>
                  <a:schemeClr val="tx1">
                    <a:lumMod val="65000"/>
                    <a:lumOff val="35000"/>
                  </a:schemeClr>
                </a:solidFill>
                <a:latin typeface="Bookman Old Style" panose="02050604050505020204" pitchFamily="18" charset="0"/>
              </a:rPr>
              <a:t>5-bis. In ogni caso sull’importo netto progressivo delle prestazioni è operata una ritenuta dello 0,50 per cento; le ritenute possono essere svincolate soltanto in sede di liquidazione finale, dopo l'approvazione da parte della stazione appaltante del certificato di collaudo o di verifica di conformità, previo rilascio del documento unico di regolarità contributiva.</a:t>
            </a:r>
          </a:p>
          <a:p>
            <a:pPr algn="just"/>
            <a:r>
              <a:rPr lang="it-IT" sz="1500" i="1" dirty="0">
                <a:solidFill>
                  <a:schemeClr val="tx1">
                    <a:lumMod val="65000"/>
                    <a:lumOff val="35000"/>
                  </a:schemeClr>
                </a:solidFill>
                <a:latin typeface="Bookman Old Style" panose="02050604050505020204" pitchFamily="18" charset="0"/>
              </a:rPr>
              <a:t>6. In caso di ritardo nel pagamento delle retribuzioni dovute al personale di cui al comma 5, il responsabile unico del procedimento invita per iscritto il soggetto inadempiente, ed in ogni caso l’affidatario, a provvedervi entro i successivi quindici giorni. Ove non sia stata contestata formalmente e motivatamente la fondatezza della richiesta entro il termine sopra assegnato, </a:t>
            </a:r>
            <a:r>
              <a:rPr lang="it-IT" sz="1500" b="1" i="1" dirty="0">
                <a:solidFill>
                  <a:schemeClr val="tx1">
                    <a:lumMod val="65000"/>
                    <a:lumOff val="35000"/>
                  </a:schemeClr>
                </a:solidFill>
                <a:latin typeface="Bookman Old Style" panose="02050604050505020204" pitchFamily="18" charset="0"/>
              </a:rPr>
              <a:t>la stazione appaltante paga anche in corso d’opera direttamente ai lavoratori le retribuzioni arretrate, detraendo il relativo importo dalle somme dovute all’affidatario </a:t>
            </a:r>
            <a:r>
              <a:rPr lang="it-IT" sz="1500" i="1" dirty="0">
                <a:solidFill>
                  <a:schemeClr val="tx1">
                    <a:lumMod val="65000"/>
                    <a:lumOff val="35000"/>
                  </a:schemeClr>
                </a:solidFill>
                <a:latin typeface="Bookman Old Style" panose="02050604050505020204" pitchFamily="18" charset="0"/>
              </a:rPr>
              <a:t>del contratto ovvero dalle somme dovute al subappaltatore inadempiente nel caso in cui sia previsto il pagamento diretto ai sensi dell’articolo 105.</a:t>
            </a:r>
          </a:p>
          <a:p>
            <a:pPr algn="just"/>
            <a:r>
              <a:rPr lang="it-IT" sz="1500" b="1" i="1" dirty="0">
                <a:solidFill>
                  <a:schemeClr val="tx1">
                    <a:lumMod val="65000"/>
                    <a:lumOff val="35000"/>
                  </a:schemeClr>
                </a:solidFill>
                <a:latin typeface="Bookman Old Style" panose="02050604050505020204" pitchFamily="18" charset="0"/>
              </a:rPr>
              <a:t>7. I criteri di partecipazione alle gare devono essere tali da non escludere le microimprese, le piccole e le medie imprese.</a:t>
            </a:r>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8. Per quanto non espressamente previsto nel presente codice e negli atti attuativi, alle procedure di affidamento e alle altre attività amministrative in materia di contratti pubblici </a:t>
            </a:r>
            <a:r>
              <a:rPr lang="it-IT" sz="1500" b="1" i="1" dirty="0">
                <a:solidFill>
                  <a:schemeClr val="tx1">
                    <a:lumMod val="65000"/>
                    <a:lumOff val="35000"/>
                  </a:schemeClr>
                </a:solidFill>
                <a:latin typeface="Bookman Old Style" panose="02050604050505020204" pitchFamily="18" charset="0"/>
              </a:rPr>
              <a:t>si applicano le disposizioni di cui alla legge 7 agosto 1990, n. 241, alla stipula del contratto e alla fase di esecuzione si applicano le disposizioni del codice civile.</a:t>
            </a:r>
          </a:p>
        </p:txBody>
      </p:sp>
    </p:spTree>
    <p:extLst>
      <p:ext uri="{BB962C8B-B14F-4D97-AF65-F5344CB8AC3E}">
        <p14:creationId xmlns:p14="http://schemas.microsoft.com/office/powerpoint/2010/main" val="17183081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231BCED6-E0F8-4E01-9E2B-6989473620EE}"/>
              </a:ext>
            </a:extLst>
          </p:cNvPr>
          <p:cNvSpPr txBox="1"/>
          <p:nvPr/>
        </p:nvSpPr>
        <p:spPr>
          <a:xfrm>
            <a:off x="4724400" y="3550051"/>
            <a:ext cx="3985405" cy="1477328"/>
          </a:xfrm>
          <a:prstGeom prst="rect">
            <a:avLst/>
          </a:prstGeom>
          <a:noFill/>
        </p:spPr>
        <p:txBody>
          <a:bodyPr wrap="square" rtlCol="0">
            <a:spAutoFit/>
          </a:bodyPr>
          <a:lstStyle/>
          <a:p>
            <a:pPr algn="ctr"/>
            <a:r>
              <a:rPr lang="it-IT" sz="3000" b="1" dirty="0">
                <a:solidFill>
                  <a:schemeClr val="tx1">
                    <a:lumMod val="65000"/>
                    <a:lumOff val="35000"/>
                  </a:schemeClr>
                </a:solidFill>
                <a:latin typeface="Bookman Old Style" panose="02050604050505020204" pitchFamily="18" charset="0"/>
              </a:rPr>
              <a:t>LE FASI (GENERALI) DEGLI AFFIDAMENTI</a:t>
            </a:r>
          </a:p>
        </p:txBody>
      </p:sp>
      <p:sp>
        <p:nvSpPr>
          <p:cNvPr id="9" name="CasellaDiTesto 8">
            <a:extLst>
              <a:ext uri="{FF2B5EF4-FFF2-40B4-BE49-F238E27FC236}">
                <a16:creationId xmlns:a16="http://schemas.microsoft.com/office/drawing/2014/main" id="{F486E017-802B-4759-BBC1-9F4ECE7D9C46}"/>
              </a:ext>
            </a:extLst>
          </p:cNvPr>
          <p:cNvSpPr txBox="1"/>
          <p:nvPr/>
        </p:nvSpPr>
        <p:spPr>
          <a:xfrm>
            <a:off x="2205486" y="3130674"/>
            <a:ext cx="2674189"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06</a:t>
            </a:r>
          </a:p>
        </p:txBody>
      </p:sp>
      <p:grpSp>
        <p:nvGrpSpPr>
          <p:cNvPr id="10" name="Google Shape;4953;p40">
            <a:extLst>
              <a:ext uri="{FF2B5EF4-FFF2-40B4-BE49-F238E27FC236}">
                <a16:creationId xmlns:a16="http://schemas.microsoft.com/office/drawing/2014/main" id="{EA12759C-B01D-4EB3-8FC0-14CBEA9171A8}"/>
              </a:ext>
            </a:extLst>
          </p:cNvPr>
          <p:cNvGrpSpPr/>
          <p:nvPr/>
        </p:nvGrpSpPr>
        <p:grpSpPr>
          <a:xfrm>
            <a:off x="5548335" y="1726206"/>
            <a:ext cx="1095329" cy="1052043"/>
            <a:chOff x="-62890750" y="2296300"/>
            <a:chExt cx="330825" cy="317450"/>
          </a:xfrm>
          <a:solidFill>
            <a:schemeClr val="tx1">
              <a:lumMod val="65000"/>
              <a:lumOff val="35000"/>
            </a:schemeClr>
          </a:solidFill>
        </p:grpSpPr>
        <p:sp>
          <p:nvSpPr>
            <p:cNvPr id="11" name="Google Shape;4954;p40">
              <a:extLst>
                <a:ext uri="{FF2B5EF4-FFF2-40B4-BE49-F238E27FC236}">
                  <a16:creationId xmlns:a16="http://schemas.microsoft.com/office/drawing/2014/main" id="{EDFD6DDB-BBD8-43E1-82F3-C6A7F298BBE4}"/>
                </a:ext>
              </a:extLst>
            </p:cNvPr>
            <p:cNvSpPr/>
            <p:nvPr/>
          </p:nvSpPr>
          <p:spPr>
            <a:xfrm>
              <a:off x="-62890750" y="2296300"/>
              <a:ext cx="313500" cy="195375"/>
            </a:xfrm>
            <a:custGeom>
              <a:avLst/>
              <a:gdLst/>
              <a:ahLst/>
              <a:cxnLst/>
              <a:rect l="l" t="t" r="r" b="b"/>
              <a:pathLst>
                <a:path w="12540" h="7815" extrusionOk="0">
                  <a:moveTo>
                    <a:pt x="11437" y="2080"/>
                  </a:moveTo>
                  <a:lnTo>
                    <a:pt x="11658" y="2931"/>
                  </a:lnTo>
                  <a:lnTo>
                    <a:pt x="10776" y="2742"/>
                  </a:lnTo>
                  <a:lnTo>
                    <a:pt x="11437" y="2080"/>
                  </a:lnTo>
                  <a:close/>
                  <a:moveTo>
                    <a:pt x="6617" y="1"/>
                  </a:moveTo>
                  <a:cubicBezTo>
                    <a:pt x="4916" y="1"/>
                    <a:pt x="3340" y="662"/>
                    <a:pt x="2112" y="1828"/>
                  </a:cubicBezTo>
                  <a:cubicBezTo>
                    <a:pt x="663" y="3277"/>
                    <a:pt x="1" y="5420"/>
                    <a:pt x="379" y="7467"/>
                  </a:cubicBezTo>
                  <a:cubicBezTo>
                    <a:pt x="442" y="7656"/>
                    <a:pt x="568" y="7814"/>
                    <a:pt x="789" y="7814"/>
                  </a:cubicBezTo>
                  <a:lnTo>
                    <a:pt x="852" y="7814"/>
                  </a:lnTo>
                  <a:cubicBezTo>
                    <a:pt x="1104" y="7783"/>
                    <a:pt x="1198" y="7562"/>
                    <a:pt x="1167" y="7341"/>
                  </a:cubicBezTo>
                  <a:cubicBezTo>
                    <a:pt x="852" y="5577"/>
                    <a:pt x="1419" y="3718"/>
                    <a:pt x="2710" y="2458"/>
                  </a:cubicBezTo>
                  <a:cubicBezTo>
                    <a:pt x="3719" y="1450"/>
                    <a:pt x="5136" y="851"/>
                    <a:pt x="6617" y="851"/>
                  </a:cubicBezTo>
                  <a:cubicBezTo>
                    <a:pt x="7940" y="851"/>
                    <a:pt x="9200" y="1324"/>
                    <a:pt x="10177" y="2206"/>
                  </a:cubicBezTo>
                  <a:lnTo>
                    <a:pt x="9610" y="2773"/>
                  </a:lnTo>
                  <a:cubicBezTo>
                    <a:pt x="9484" y="2899"/>
                    <a:pt x="9452" y="3057"/>
                    <a:pt x="9484" y="3183"/>
                  </a:cubicBezTo>
                  <a:cubicBezTo>
                    <a:pt x="9515" y="3340"/>
                    <a:pt x="9641" y="3403"/>
                    <a:pt x="9799" y="3466"/>
                  </a:cubicBezTo>
                  <a:lnTo>
                    <a:pt x="12036" y="3939"/>
                  </a:lnTo>
                  <a:lnTo>
                    <a:pt x="12130" y="3939"/>
                  </a:lnTo>
                  <a:cubicBezTo>
                    <a:pt x="12225" y="3939"/>
                    <a:pt x="12319" y="3876"/>
                    <a:pt x="12382" y="3813"/>
                  </a:cubicBezTo>
                  <a:cubicBezTo>
                    <a:pt x="12508" y="3687"/>
                    <a:pt x="12540" y="3561"/>
                    <a:pt x="12508" y="3403"/>
                  </a:cubicBezTo>
                  <a:lnTo>
                    <a:pt x="12036" y="1167"/>
                  </a:lnTo>
                  <a:cubicBezTo>
                    <a:pt x="12004" y="1009"/>
                    <a:pt x="11878" y="883"/>
                    <a:pt x="11752" y="851"/>
                  </a:cubicBezTo>
                  <a:cubicBezTo>
                    <a:pt x="11715" y="844"/>
                    <a:pt x="11678" y="840"/>
                    <a:pt x="11642" y="840"/>
                  </a:cubicBezTo>
                  <a:cubicBezTo>
                    <a:pt x="11526" y="840"/>
                    <a:pt x="11422" y="881"/>
                    <a:pt x="11374" y="977"/>
                  </a:cubicBezTo>
                  <a:lnTo>
                    <a:pt x="10776" y="1576"/>
                  </a:lnTo>
                  <a:cubicBezTo>
                    <a:pt x="9641" y="536"/>
                    <a:pt x="8129" y="1"/>
                    <a:pt x="6617"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955;p40">
              <a:extLst>
                <a:ext uri="{FF2B5EF4-FFF2-40B4-BE49-F238E27FC236}">
                  <a16:creationId xmlns:a16="http://schemas.microsoft.com/office/drawing/2014/main" id="{203B0047-72FD-4194-8662-9BDD3404E4AD}"/>
                </a:ext>
              </a:extLst>
            </p:cNvPr>
            <p:cNvSpPr/>
            <p:nvPr/>
          </p:nvSpPr>
          <p:spPr>
            <a:xfrm>
              <a:off x="-62874975" y="2417475"/>
              <a:ext cx="315050" cy="196275"/>
            </a:xfrm>
            <a:custGeom>
              <a:avLst/>
              <a:gdLst/>
              <a:ahLst/>
              <a:cxnLst/>
              <a:rect l="l" t="t" r="r" b="b"/>
              <a:pathLst>
                <a:path w="12602" h="7851" extrusionOk="0">
                  <a:moveTo>
                    <a:pt x="977" y="4857"/>
                  </a:moveTo>
                  <a:lnTo>
                    <a:pt x="1827" y="5078"/>
                  </a:lnTo>
                  <a:lnTo>
                    <a:pt x="1166" y="5739"/>
                  </a:lnTo>
                  <a:lnTo>
                    <a:pt x="977" y="4857"/>
                  </a:lnTo>
                  <a:close/>
                  <a:moveTo>
                    <a:pt x="11779" y="1"/>
                  </a:moveTo>
                  <a:cubicBezTo>
                    <a:pt x="11759" y="1"/>
                    <a:pt x="11739" y="2"/>
                    <a:pt x="11720" y="6"/>
                  </a:cubicBezTo>
                  <a:cubicBezTo>
                    <a:pt x="11499" y="69"/>
                    <a:pt x="11373" y="289"/>
                    <a:pt x="11405" y="478"/>
                  </a:cubicBezTo>
                  <a:cubicBezTo>
                    <a:pt x="11720" y="2274"/>
                    <a:pt x="11184" y="4101"/>
                    <a:pt x="9861" y="5361"/>
                  </a:cubicBezTo>
                  <a:cubicBezTo>
                    <a:pt x="8853" y="6401"/>
                    <a:pt x="7435" y="7000"/>
                    <a:pt x="5986" y="7000"/>
                  </a:cubicBezTo>
                  <a:cubicBezTo>
                    <a:pt x="4631" y="7000"/>
                    <a:pt x="3371" y="6527"/>
                    <a:pt x="2394" y="5645"/>
                  </a:cubicBezTo>
                  <a:lnTo>
                    <a:pt x="2993" y="5046"/>
                  </a:lnTo>
                  <a:cubicBezTo>
                    <a:pt x="3088" y="4952"/>
                    <a:pt x="3151" y="4794"/>
                    <a:pt x="3088" y="4668"/>
                  </a:cubicBezTo>
                  <a:cubicBezTo>
                    <a:pt x="3056" y="4511"/>
                    <a:pt x="2962" y="4416"/>
                    <a:pt x="2772" y="4385"/>
                  </a:cubicBezTo>
                  <a:lnTo>
                    <a:pt x="536" y="3912"/>
                  </a:lnTo>
                  <a:cubicBezTo>
                    <a:pt x="506" y="3905"/>
                    <a:pt x="476" y="3901"/>
                    <a:pt x="446" y="3901"/>
                  </a:cubicBezTo>
                  <a:cubicBezTo>
                    <a:pt x="350" y="3901"/>
                    <a:pt x="254" y="3942"/>
                    <a:pt x="158" y="4038"/>
                  </a:cubicBezTo>
                  <a:cubicBezTo>
                    <a:pt x="32" y="4164"/>
                    <a:pt x="0" y="4290"/>
                    <a:pt x="32" y="4448"/>
                  </a:cubicBezTo>
                  <a:lnTo>
                    <a:pt x="504" y="6685"/>
                  </a:lnTo>
                  <a:cubicBezTo>
                    <a:pt x="536" y="6842"/>
                    <a:pt x="662" y="6937"/>
                    <a:pt x="788" y="7000"/>
                  </a:cubicBezTo>
                  <a:lnTo>
                    <a:pt x="882" y="7000"/>
                  </a:lnTo>
                  <a:cubicBezTo>
                    <a:pt x="1008" y="7000"/>
                    <a:pt x="1103" y="6968"/>
                    <a:pt x="1166" y="6874"/>
                  </a:cubicBezTo>
                  <a:lnTo>
                    <a:pt x="1764" y="6275"/>
                  </a:lnTo>
                  <a:cubicBezTo>
                    <a:pt x="2899" y="7315"/>
                    <a:pt x="4411" y="7850"/>
                    <a:pt x="5923" y="7850"/>
                  </a:cubicBezTo>
                  <a:cubicBezTo>
                    <a:pt x="7624" y="7850"/>
                    <a:pt x="9200" y="7189"/>
                    <a:pt x="10428" y="6023"/>
                  </a:cubicBezTo>
                  <a:cubicBezTo>
                    <a:pt x="11909" y="4511"/>
                    <a:pt x="12602" y="2400"/>
                    <a:pt x="12192" y="321"/>
                  </a:cubicBezTo>
                  <a:cubicBezTo>
                    <a:pt x="12164" y="123"/>
                    <a:pt x="11958" y="1"/>
                    <a:pt x="11779"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956;p40">
              <a:extLst>
                <a:ext uri="{FF2B5EF4-FFF2-40B4-BE49-F238E27FC236}">
                  <a16:creationId xmlns:a16="http://schemas.microsoft.com/office/drawing/2014/main" id="{4DEA8F80-2A55-46D1-84EA-2D551B178CAA}"/>
                </a:ext>
              </a:extLst>
            </p:cNvPr>
            <p:cNvSpPr/>
            <p:nvPr/>
          </p:nvSpPr>
          <p:spPr>
            <a:xfrm>
              <a:off x="-62822225" y="2357750"/>
              <a:ext cx="193000" cy="192975"/>
            </a:xfrm>
            <a:custGeom>
              <a:avLst/>
              <a:gdLst/>
              <a:ahLst/>
              <a:cxnLst/>
              <a:rect l="l" t="t" r="r" b="b"/>
              <a:pathLst>
                <a:path w="7720" h="7719" extrusionOk="0">
                  <a:moveTo>
                    <a:pt x="2238" y="1323"/>
                  </a:moveTo>
                  <a:lnTo>
                    <a:pt x="2238" y="1323"/>
                  </a:lnTo>
                  <a:cubicBezTo>
                    <a:pt x="2143" y="1544"/>
                    <a:pt x="2049" y="1827"/>
                    <a:pt x="1986" y="2111"/>
                  </a:cubicBezTo>
                  <a:lnTo>
                    <a:pt x="1419" y="2111"/>
                  </a:lnTo>
                  <a:cubicBezTo>
                    <a:pt x="1671" y="1796"/>
                    <a:pt x="1923" y="1512"/>
                    <a:pt x="2238" y="1323"/>
                  </a:cubicBezTo>
                  <a:close/>
                  <a:moveTo>
                    <a:pt x="3466" y="1040"/>
                  </a:moveTo>
                  <a:lnTo>
                    <a:pt x="3466" y="2111"/>
                  </a:lnTo>
                  <a:lnTo>
                    <a:pt x="2836" y="2111"/>
                  </a:lnTo>
                  <a:cubicBezTo>
                    <a:pt x="2994" y="1575"/>
                    <a:pt x="3246" y="1229"/>
                    <a:pt x="3466" y="1040"/>
                  </a:cubicBezTo>
                  <a:close/>
                  <a:moveTo>
                    <a:pt x="4254" y="1040"/>
                  </a:moveTo>
                  <a:cubicBezTo>
                    <a:pt x="4538" y="1229"/>
                    <a:pt x="4727" y="1575"/>
                    <a:pt x="4884" y="2111"/>
                  </a:cubicBezTo>
                  <a:lnTo>
                    <a:pt x="4254" y="2111"/>
                  </a:lnTo>
                  <a:lnTo>
                    <a:pt x="4254" y="1040"/>
                  </a:lnTo>
                  <a:close/>
                  <a:moveTo>
                    <a:pt x="5483" y="1323"/>
                  </a:moveTo>
                  <a:lnTo>
                    <a:pt x="5483" y="1323"/>
                  </a:lnTo>
                  <a:cubicBezTo>
                    <a:pt x="5798" y="1512"/>
                    <a:pt x="6081" y="1796"/>
                    <a:pt x="6302" y="2111"/>
                  </a:cubicBezTo>
                  <a:lnTo>
                    <a:pt x="5766" y="2111"/>
                  </a:lnTo>
                  <a:cubicBezTo>
                    <a:pt x="5672" y="1827"/>
                    <a:pt x="5609" y="1544"/>
                    <a:pt x="5483" y="1323"/>
                  </a:cubicBezTo>
                  <a:close/>
                  <a:moveTo>
                    <a:pt x="1765" y="2930"/>
                  </a:moveTo>
                  <a:cubicBezTo>
                    <a:pt x="1734" y="3245"/>
                    <a:pt x="1702" y="3560"/>
                    <a:pt x="1702" y="3875"/>
                  </a:cubicBezTo>
                  <a:cubicBezTo>
                    <a:pt x="1702" y="4190"/>
                    <a:pt x="1734" y="4537"/>
                    <a:pt x="1765" y="4820"/>
                  </a:cubicBezTo>
                  <a:lnTo>
                    <a:pt x="978" y="4820"/>
                  </a:lnTo>
                  <a:cubicBezTo>
                    <a:pt x="883" y="4537"/>
                    <a:pt x="820" y="4222"/>
                    <a:pt x="820" y="3875"/>
                  </a:cubicBezTo>
                  <a:cubicBezTo>
                    <a:pt x="820" y="3497"/>
                    <a:pt x="883" y="3214"/>
                    <a:pt x="978" y="2930"/>
                  </a:cubicBezTo>
                  <a:close/>
                  <a:moveTo>
                    <a:pt x="5136" y="2930"/>
                  </a:moveTo>
                  <a:cubicBezTo>
                    <a:pt x="5168" y="3245"/>
                    <a:pt x="5199" y="3560"/>
                    <a:pt x="5199" y="3875"/>
                  </a:cubicBezTo>
                  <a:cubicBezTo>
                    <a:pt x="5199" y="4222"/>
                    <a:pt x="5168" y="4537"/>
                    <a:pt x="5136" y="4820"/>
                  </a:cubicBezTo>
                  <a:lnTo>
                    <a:pt x="4286" y="4820"/>
                  </a:lnTo>
                  <a:lnTo>
                    <a:pt x="4286" y="2930"/>
                  </a:lnTo>
                  <a:close/>
                  <a:moveTo>
                    <a:pt x="6743" y="2930"/>
                  </a:moveTo>
                  <a:cubicBezTo>
                    <a:pt x="6869" y="3245"/>
                    <a:pt x="6900" y="3560"/>
                    <a:pt x="6900" y="3875"/>
                  </a:cubicBezTo>
                  <a:cubicBezTo>
                    <a:pt x="6900" y="4222"/>
                    <a:pt x="6869" y="4537"/>
                    <a:pt x="6743" y="4820"/>
                  </a:cubicBezTo>
                  <a:lnTo>
                    <a:pt x="5955" y="4820"/>
                  </a:lnTo>
                  <a:cubicBezTo>
                    <a:pt x="5987" y="4505"/>
                    <a:pt x="6018" y="4190"/>
                    <a:pt x="6018" y="3875"/>
                  </a:cubicBezTo>
                  <a:cubicBezTo>
                    <a:pt x="6018" y="3560"/>
                    <a:pt x="5987" y="3214"/>
                    <a:pt x="5955" y="2930"/>
                  </a:cubicBezTo>
                  <a:close/>
                  <a:moveTo>
                    <a:pt x="3466" y="2930"/>
                  </a:moveTo>
                  <a:lnTo>
                    <a:pt x="3466" y="4852"/>
                  </a:lnTo>
                  <a:lnTo>
                    <a:pt x="2647" y="4852"/>
                  </a:lnTo>
                  <a:cubicBezTo>
                    <a:pt x="2553" y="4537"/>
                    <a:pt x="2553" y="4222"/>
                    <a:pt x="2553" y="3875"/>
                  </a:cubicBezTo>
                  <a:cubicBezTo>
                    <a:pt x="2553" y="3497"/>
                    <a:pt x="2616" y="3214"/>
                    <a:pt x="2647" y="2930"/>
                  </a:cubicBezTo>
                  <a:close/>
                  <a:moveTo>
                    <a:pt x="6302" y="5640"/>
                  </a:moveTo>
                  <a:cubicBezTo>
                    <a:pt x="6081" y="5955"/>
                    <a:pt x="5798" y="6238"/>
                    <a:pt x="5483" y="6427"/>
                  </a:cubicBezTo>
                  <a:cubicBezTo>
                    <a:pt x="5609" y="6207"/>
                    <a:pt x="5672" y="5923"/>
                    <a:pt x="5766" y="5640"/>
                  </a:cubicBezTo>
                  <a:close/>
                  <a:moveTo>
                    <a:pt x="1986" y="5671"/>
                  </a:moveTo>
                  <a:cubicBezTo>
                    <a:pt x="2049" y="5955"/>
                    <a:pt x="2143" y="6238"/>
                    <a:pt x="2238" y="6459"/>
                  </a:cubicBezTo>
                  <a:cubicBezTo>
                    <a:pt x="1923" y="6238"/>
                    <a:pt x="1671" y="5955"/>
                    <a:pt x="1419" y="5671"/>
                  </a:cubicBezTo>
                  <a:close/>
                  <a:moveTo>
                    <a:pt x="4916" y="5640"/>
                  </a:moveTo>
                  <a:cubicBezTo>
                    <a:pt x="4727" y="6144"/>
                    <a:pt x="4538" y="6522"/>
                    <a:pt x="4286" y="6711"/>
                  </a:cubicBezTo>
                  <a:lnTo>
                    <a:pt x="4286" y="5640"/>
                  </a:lnTo>
                  <a:close/>
                  <a:moveTo>
                    <a:pt x="3466" y="5671"/>
                  </a:moveTo>
                  <a:lnTo>
                    <a:pt x="3466" y="6742"/>
                  </a:lnTo>
                  <a:cubicBezTo>
                    <a:pt x="3246" y="6553"/>
                    <a:pt x="2994" y="6144"/>
                    <a:pt x="2836" y="5671"/>
                  </a:cubicBezTo>
                  <a:close/>
                  <a:moveTo>
                    <a:pt x="3876" y="0"/>
                  </a:moveTo>
                  <a:cubicBezTo>
                    <a:pt x="2301" y="0"/>
                    <a:pt x="915" y="945"/>
                    <a:pt x="316" y="2332"/>
                  </a:cubicBezTo>
                  <a:cubicBezTo>
                    <a:pt x="127" y="2804"/>
                    <a:pt x="1" y="3308"/>
                    <a:pt x="1" y="3875"/>
                  </a:cubicBezTo>
                  <a:cubicBezTo>
                    <a:pt x="1" y="4411"/>
                    <a:pt x="127" y="4946"/>
                    <a:pt x="316" y="5419"/>
                  </a:cubicBezTo>
                  <a:cubicBezTo>
                    <a:pt x="915" y="6774"/>
                    <a:pt x="2301" y="7719"/>
                    <a:pt x="3876" y="7719"/>
                  </a:cubicBezTo>
                  <a:cubicBezTo>
                    <a:pt x="5451" y="7719"/>
                    <a:pt x="6806" y="6774"/>
                    <a:pt x="7405" y="5419"/>
                  </a:cubicBezTo>
                  <a:cubicBezTo>
                    <a:pt x="7594" y="4946"/>
                    <a:pt x="7720" y="4411"/>
                    <a:pt x="7720" y="3875"/>
                  </a:cubicBezTo>
                  <a:cubicBezTo>
                    <a:pt x="7720" y="3308"/>
                    <a:pt x="7594" y="2804"/>
                    <a:pt x="7405" y="2332"/>
                  </a:cubicBezTo>
                  <a:cubicBezTo>
                    <a:pt x="6806" y="945"/>
                    <a:pt x="5451" y="0"/>
                    <a:pt x="3876"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358406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41" name="Google Shape;641;p50"/>
          <p:cNvSpPr txBox="1">
            <a:spLocks noGrp="1"/>
          </p:cNvSpPr>
          <p:nvPr>
            <p:ph type="subTitle" idx="4294967295"/>
          </p:nvPr>
        </p:nvSpPr>
        <p:spPr>
          <a:xfrm>
            <a:off x="2668483" y="4852056"/>
            <a:ext cx="1810833" cy="358456"/>
          </a:xfrm>
          <a:prstGeom prst="rect">
            <a:avLst/>
          </a:prstGeom>
        </p:spPr>
        <p:txBody>
          <a:bodyPr spcFirstLastPara="1" vert="horz" wrap="square" lIns="121900" tIns="121900" rIns="121900" bIns="121900" rtlCol="0" anchor="t" anchorCtr="0">
            <a:noAutofit/>
          </a:bodyPr>
          <a:lstStyle/>
          <a:p>
            <a:pPr marL="0" indent="0">
              <a:spcBef>
                <a:spcPts val="0"/>
              </a:spcBef>
              <a:buNone/>
            </a:pPr>
            <a:r>
              <a:rPr lang="it-IT" sz="1330" b="1" dirty="0">
                <a:solidFill>
                  <a:schemeClr val="tx1">
                    <a:lumMod val="65000"/>
                    <a:lumOff val="35000"/>
                  </a:schemeClr>
                </a:solidFill>
                <a:latin typeface="Bookman Old Style" panose="02050604050505020204" pitchFamily="18" charset="0"/>
              </a:rPr>
              <a:t>Progettazione</a:t>
            </a:r>
            <a:endParaRPr sz="1330" b="1" dirty="0">
              <a:solidFill>
                <a:schemeClr val="tx1">
                  <a:lumMod val="65000"/>
                  <a:lumOff val="35000"/>
                </a:schemeClr>
              </a:solidFill>
              <a:latin typeface="Bookman Old Style" panose="02050604050505020204" pitchFamily="18" charset="0"/>
            </a:endParaRPr>
          </a:p>
        </p:txBody>
      </p:sp>
      <p:sp>
        <p:nvSpPr>
          <p:cNvPr id="6" name="Rettangolo 5">
            <a:extLst>
              <a:ext uri="{FF2B5EF4-FFF2-40B4-BE49-F238E27FC236}">
                <a16:creationId xmlns:a16="http://schemas.microsoft.com/office/drawing/2014/main" id="{5CB69558-0EE4-4380-9D59-C3274EEA8CD3}"/>
              </a:ext>
            </a:extLst>
          </p:cNvPr>
          <p:cNvSpPr/>
          <p:nvPr/>
        </p:nvSpPr>
        <p:spPr>
          <a:xfrm>
            <a:off x="0" y="5577431"/>
            <a:ext cx="1227268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Triangolo isoscele 35">
            <a:extLst>
              <a:ext uri="{FF2B5EF4-FFF2-40B4-BE49-F238E27FC236}">
                <a16:creationId xmlns:a16="http://schemas.microsoft.com/office/drawing/2014/main" id="{95BC3DDB-1036-4F3C-A145-86005D55FAFF}"/>
              </a:ext>
            </a:extLst>
          </p:cNvPr>
          <p:cNvSpPr/>
          <p:nvPr/>
        </p:nvSpPr>
        <p:spPr>
          <a:xfrm rot="10800000">
            <a:off x="2755135" y="5299413"/>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Google Shape;641;p50">
            <a:extLst>
              <a:ext uri="{FF2B5EF4-FFF2-40B4-BE49-F238E27FC236}">
                <a16:creationId xmlns:a16="http://schemas.microsoft.com/office/drawing/2014/main" id="{DBEBB84A-6A5B-4C41-AA92-AA39BA4F1F88}"/>
              </a:ext>
            </a:extLst>
          </p:cNvPr>
          <p:cNvSpPr txBox="1">
            <a:spLocks/>
          </p:cNvSpPr>
          <p:nvPr/>
        </p:nvSpPr>
        <p:spPr>
          <a:xfrm>
            <a:off x="269015" y="3184089"/>
            <a:ext cx="2064584" cy="1803442"/>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Programmazione</a:t>
            </a:r>
          </a:p>
          <a:p>
            <a:pPr marL="0" indent="0" algn="just">
              <a:spcBef>
                <a:spcPts val="0"/>
              </a:spcBef>
              <a:buNone/>
            </a:pPr>
            <a:r>
              <a:rPr lang="it-IT" sz="1330" b="1" dirty="0">
                <a:solidFill>
                  <a:schemeClr val="tx1">
                    <a:lumMod val="65000"/>
                    <a:lumOff val="35000"/>
                  </a:schemeClr>
                </a:solidFill>
                <a:latin typeface="Bookman Old Style" panose="02050604050505020204" pitchFamily="18" charset="0"/>
              </a:rPr>
              <a:t>«</a:t>
            </a:r>
            <a:r>
              <a:rPr lang="it-IT" sz="1200" i="1" dirty="0">
                <a:solidFill>
                  <a:schemeClr val="tx1">
                    <a:lumMod val="65000"/>
                    <a:lumOff val="35000"/>
                  </a:schemeClr>
                </a:solidFill>
                <a:latin typeface="Bookman Old Style" panose="02050604050505020204" pitchFamily="18" charset="0"/>
              </a:rPr>
              <a:t>Le procedure di affidamento dei contratti pubblici hanno luogo nel rispetto degli atti di programmazione delle stazioni appaltanti previsti dal presente codice o dalle norme vigenti.</a:t>
            </a:r>
            <a:r>
              <a:rPr lang="it-IT" sz="1200" dirty="0">
                <a:solidFill>
                  <a:schemeClr val="tx1">
                    <a:lumMod val="65000"/>
                    <a:lumOff val="35000"/>
                  </a:schemeClr>
                </a:solidFill>
                <a:latin typeface="Bookman Old Style" panose="02050604050505020204" pitchFamily="18" charset="0"/>
              </a:rPr>
              <a:t>»</a:t>
            </a:r>
          </a:p>
          <a:p>
            <a:pPr marL="0" indent="0" algn="just">
              <a:spcBef>
                <a:spcPts val="0"/>
              </a:spcBef>
              <a:buNone/>
            </a:pPr>
            <a:r>
              <a:rPr lang="it-IT" sz="1200" dirty="0">
                <a:solidFill>
                  <a:schemeClr val="tx1">
                    <a:lumMod val="65000"/>
                    <a:lumOff val="35000"/>
                  </a:schemeClr>
                </a:solidFill>
                <a:latin typeface="Bookman Old Style" panose="02050604050505020204" pitchFamily="18" charset="0"/>
              </a:rPr>
              <a:t>(Art. 32, comma 1)</a:t>
            </a: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p:txBody>
      </p:sp>
      <p:sp>
        <p:nvSpPr>
          <p:cNvPr id="18" name="Google Shape;641;p50">
            <a:extLst>
              <a:ext uri="{FF2B5EF4-FFF2-40B4-BE49-F238E27FC236}">
                <a16:creationId xmlns:a16="http://schemas.microsoft.com/office/drawing/2014/main" id="{4885B0F9-3FC5-46FB-BB65-89AD1EB3EE3F}"/>
              </a:ext>
            </a:extLst>
          </p:cNvPr>
          <p:cNvSpPr txBox="1">
            <a:spLocks/>
          </p:cNvSpPr>
          <p:nvPr/>
        </p:nvSpPr>
        <p:spPr>
          <a:xfrm>
            <a:off x="4814200" y="1412816"/>
            <a:ext cx="3328938" cy="3542545"/>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400" b="1" dirty="0">
                <a:solidFill>
                  <a:schemeClr val="tx1">
                    <a:lumMod val="65000"/>
                    <a:lumOff val="35000"/>
                  </a:schemeClr>
                </a:solidFill>
                <a:latin typeface="Bookman Old Style" panose="02050604050505020204" pitchFamily="18" charset="0"/>
              </a:rPr>
              <a:t>Determina a contrarre</a:t>
            </a:r>
          </a:p>
          <a:p>
            <a:pPr marL="0" indent="0" algn="just">
              <a:spcBef>
                <a:spcPts val="0"/>
              </a:spcBef>
              <a:buNone/>
            </a:pPr>
            <a:r>
              <a:rPr lang="it-IT" sz="1330" b="1" dirty="0">
                <a:solidFill>
                  <a:schemeClr val="tx1">
                    <a:lumMod val="65000"/>
                    <a:lumOff val="35000"/>
                  </a:schemeClr>
                </a:solidFill>
                <a:latin typeface="Bookman Old Style" panose="02050604050505020204" pitchFamily="18" charset="0"/>
              </a:rPr>
              <a:t>«</a:t>
            </a:r>
            <a:r>
              <a:rPr lang="it-IT" sz="1200" i="1" dirty="0">
                <a:solidFill>
                  <a:schemeClr val="tx1">
                    <a:lumMod val="65000"/>
                    <a:lumOff val="35000"/>
                  </a:schemeClr>
                </a:solidFill>
                <a:latin typeface="Bookman Old Style" panose="02050604050505020204" pitchFamily="18" charset="0"/>
              </a:rPr>
              <a:t>Prima dell’avvio delle procedure di affidamento dei contratti pubblici, le stazioni appaltanti, in conformità ai propri ordinamenti, </a:t>
            </a:r>
            <a:r>
              <a:rPr lang="it-IT" sz="1200" b="1" i="1" dirty="0">
                <a:solidFill>
                  <a:schemeClr val="tx1">
                    <a:lumMod val="65000"/>
                    <a:lumOff val="35000"/>
                  </a:schemeClr>
                </a:solidFill>
                <a:latin typeface="Bookman Old Style" panose="02050604050505020204" pitchFamily="18" charset="0"/>
              </a:rPr>
              <a:t>decretano o determinano di contrarre</a:t>
            </a:r>
            <a:r>
              <a:rPr lang="it-IT" sz="1200" i="1" dirty="0">
                <a:solidFill>
                  <a:schemeClr val="tx1">
                    <a:lumMod val="65000"/>
                    <a:lumOff val="35000"/>
                  </a:schemeClr>
                </a:solidFill>
                <a:latin typeface="Bookman Old Style" panose="02050604050505020204" pitchFamily="18" charset="0"/>
              </a:rPr>
              <a:t>, </a:t>
            </a:r>
            <a:r>
              <a:rPr lang="it-IT" sz="1200" b="1" i="1" dirty="0">
                <a:solidFill>
                  <a:schemeClr val="tx1">
                    <a:lumMod val="65000"/>
                    <a:lumOff val="35000"/>
                  </a:schemeClr>
                </a:solidFill>
                <a:latin typeface="Bookman Old Style" panose="02050604050505020204" pitchFamily="18" charset="0"/>
              </a:rPr>
              <a:t>individuando</a:t>
            </a:r>
            <a:r>
              <a:rPr lang="it-IT" sz="1200" i="1" dirty="0">
                <a:solidFill>
                  <a:schemeClr val="tx1">
                    <a:lumMod val="65000"/>
                    <a:lumOff val="35000"/>
                  </a:schemeClr>
                </a:solidFill>
                <a:latin typeface="Bookman Old Style" panose="02050604050505020204" pitchFamily="18" charset="0"/>
              </a:rPr>
              <a:t> gli </a:t>
            </a:r>
            <a:r>
              <a:rPr lang="it-IT" sz="1200" b="1" i="1" dirty="0">
                <a:solidFill>
                  <a:schemeClr val="tx1">
                    <a:lumMod val="65000"/>
                    <a:lumOff val="35000"/>
                  </a:schemeClr>
                </a:solidFill>
                <a:latin typeface="Bookman Old Style" panose="02050604050505020204" pitchFamily="18" charset="0"/>
              </a:rPr>
              <a:t>elementi essenziali del contratto </a:t>
            </a:r>
            <a:r>
              <a:rPr lang="it-IT" sz="1200" i="1" dirty="0">
                <a:solidFill>
                  <a:schemeClr val="tx1">
                    <a:lumMod val="65000"/>
                    <a:lumOff val="35000"/>
                  </a:schemeClr>
                </a:solidFill>
                <a:latin typeface="Bookman Old Style" panose="02050604050505020204" pitchFamily="18" charset="0"/>
              </a:rPr>
              <a:t>e i </a:t>
            </a:r>
            <a:r>
              <a:rPr lang="it-IT" sz="1200" b="1" i="1" dirty="0">
                <a:solidFill>
                  <a:schemeClr val="tx1">
                    <a:lumMod val="65000"/>
                    <a:lumOff val="35000"/>
                  </a:schemeClr>
                </a:solidFill>
                <a:latin typeface="Bookman Old Style" panose="02050604050505020204" pitchFamily="18" charset="0"/>
              </a:rPr>
              <a:t>criteri di selezione </a:t>
            </a:r>
            <a:r>
              <a:rPr lang="it-IT" sz="1200" b="1" i="1" u="sng" dirty="0">
                <a:solidFill>
                  <a:schemeClr val="tx1">
                    <a:lumMod val="65000"/>
                    <a:lumOff val="35000"/>
                  </a:schemeClr>
                </a:solidFill>
                <a:latin typeface="Bookman Old Style" panose="02050604050505020204" pitchFamily="18" charset="0"/>
              </a:rPr>
              <a:t>degli operatori </a:t>
            </a:r>
            <a:r>
              <a:rPr lang="it-IT" sz="1200" i="1" dirty="0">
                <a:solidFill>
                  <a:schemeClr val="tx1">
                    <a:lumMod val="65000"/>
                    <a:lumOff val="35000"/>
                  </a:schemeClr>
                </a:solidFill>
                <a:latin typeface="Bookman Old Style" panose="02050604050505020204" pitchFamily="18" charset="0"/>
              </a:rPr>
              <a:t>economici </a:t>
            </a:r>
            <a:r>
              <a:rPr lang="it-IT" sz="1200" b="1" i="1" u="sng" dirty="0">
                <a:solidFill>
                  <a:schemeClr val="tx1">
                    <a:lumMod val="65000"/>
                    <a:lumOff val="35000"/>
                  </a:schemeClr>
                </a:solidFill>
                <a:latin typeface="Bookman Old Style" panose="02050604050505020204" pitchFamily="18" charset="0"/>
              </a:rPr>
              <a:t>e delle offerte</a:t>
            </a:r>
            <a:r>
              <a:rPr lang="it-IT" sz="1200" i="1" dirty="0">
                <a:solidFill>
                  <a:schemeClr val="tx1">
                    <a:lumMod val="65000"/>
                    <a:lumOff val="35000"/>
                  </a:schemeClr>
                </a:solidFill>
                <a:latin typeface="Bookman Old Style" panose="02050604050505020204" pitchFamily="18" charset="0"/>
              </a:rPr>
              <a:t>. Nella procedura di cui all'articolo 36, comma 2, lettere a) e b), la stazione appaltante può procedere ad </a:t>
            </a:r>
            <a:r>
              <a:rPr lang="it-IT" sz="1200" b="1" i="1" dirty="0">
                <a:solidFill>
                  <a:schemeClr val="tx1">
                    <a:lumMod val="65000"/>
                    <a:lumOff val="35000"/>
                  </a:schemeClr>
                </a:solidFill>
                <a:latin typeface="Bookman Old Style" panose="02050604050505020204" pitchFamily="18" charset="0"/>
              </a:rPr>
              <a:t>affidamento diretto </a:t>
            </a:r>
            <a:r>
              <a:rPr lang="it-IT" sz="1200" i="1" dirty="0">
                <a:solidFill>
                  <a:schemeClr val="tx1">
                    <a:lumMod val="65000"/>
                    <a:lumOff val="35000"/>
                  </a:schemeClr>
                </a:solidFill>
                <a:latin typeface="Bookman Old Style" panose="02050604050505020204" pitchFamily="18" charset="0"/>
              </a:rPr>
              <a:t>tramite determina a contrarre, o atto equivalente, che contenga, in modo semplificato, l’oggetto dell’affidamento, l’importo, il fornitore, le ragioni della scelta del fornitore, il possesso da parte sua dei requisiti di carattere generale, nonché il possesso dei requisiti tecnico-professionali, ove richiesti.</a:t>
            </a:r>
            <a:r>
              <a:rPr lang="it-IT" sz="1200" dirty="0">
                <a:solidFill>
                  <a:schemeClr val="tx1">
                    <a:lumMod val="65000"/>
                    <a:lumOff val="35000"/>
                  </a:schemeClr>
                </a:solidFill>
                <a:latin typeface="Bookman Old Style" panose="02050604050505020204" pitchFamily="18" charset="0"/>
              </a:rPr>
              <a:t>»</a:t>
            </a:r>
          </a:p>
          <a:p>
            <a:pPr marL="0" indent="0">
              <a:spcBef>
                <a:spcPts val="0"/>
              </a:spcBef>
              <a:buNone/>
            </a:pPr>
            <a:r>
              <a:rPr lang="it-IT" sz="1200" dirty="0">
                <a:solidFill>
                  <a:schemeClr val="tx1">
                    <a:lumMod val="65000"/>
                    <a:lumOff val="35000"/>
                  </a:schemeClr>
                </a:solidFill>
                <a:latin typeface="Bookman Old Style" panose="02050604050505020204" pitchFamily="18" charset="0"/>
              </a:rPr>
              <a:t>(Art. 32, comma 2)</a:t>
            </a:r>
          </a:p>
          <a:p>
            <a:pPr marL="0" indent="0">
              <a:spcBef>
                <a:spcPts val="0"/>
              </a:spcBef>
              <a:buNone/>
            </a:pPr>
            <a:r>
              <a:rPr lang="it-IT" sz="1400" b="1" dirty="0">
                <a:solidFill>
                  <a:schemeClr val="tx1">
                    <a:lumMod val="65000"/>
                    <a:lumOff val="35000"/>
                  </a:schemeClr>
                </a:solidFill>
                <a:latin typeface="Bookman Old Style" panose="02050604050505020204" pitchFamily="18" charset="0"/>
              </a:rPr>
              <a:t>+ </a:t>
            </a:r>
            <a:r>
              <a:rPr lang="it-IT" sz="1400" b="1" dirty="0" err="1">
                <a:solidFill>
                  <a:schemeClr val="tx1">
                    <a:lumMod val="65000"/>
                    <a:lumOff val="35000"/>
                  </a:schemeClr>
                </a:solidFill>
                <a:latin typeface="Bookman Old Style" panose="02050604050505020204" pitchFamily="18" charset="0"/>
              </a:rPr>
              <a:t>lex</a:t>
            </a:r>
            <a:r>
              <a:rPr lang="it-IT" sz="1400" b="1" dirty="0">
                <a:solidFill>
                  <a:schemeClr val="tx1">
                    <a:lumMod val="65000"/>
                    <a:lumOff val="35000"/>
                  </a:schemeClr>
                </a:solidFill>
                <a:latin typeface="Bookman Old Style" panose="02050604050505020204" pitchFamily="18" charset="0"/>
              </a:rPr>
              <a:t> </a:t>
            </a:r>
            <a:r>
              <a:rPr lang="it-IT" sz="1400" b="1" dirty="0" err="1">
                <a:solidFill>
                  <a:schemeClr val="tx1">
                    <a:lumMod val="65000"/>
                    <a:lumOff val="35000"/>
                  </a:schemeClr>
                </a:solidFill>
                <a:latin typeface="Bookman Old Style" panose="02050604050505020204" pitchFamily="18" charset="0"/>
              </a:rPr>
              <a:t>specialis</a:t>
            </a:r>
            <a:endParaRPr lang="it-IT" sz="1400" b="1" dirty="0">
              <a:solidFill>
                <a:schemeClr val="tx1">
                  <a:lumMod val="65000"/>
                  <a:lumOff val="35000"/>
                </a:schemeClr>
              </a:solidFill>
              <a:latin typeface="Bookman Old Style" panose="02050604050505020204" pitchFamily="18" charset="0"/>
            </a:endParaRPr>
          </a:p>
          <a:p>
            <a:pPr marL="0" indent="0">
              <a:spcBef>
                <a:spcPts val="0"/>
              </a:spcBef>
              <a:buFont typeface="Arial" panose="020B0604020202020204" pitchFamily="34" charset="0"/>
              <a:buNone/>
            </a:pPr>
            <a:endParaRPr lang="it-IT" sz="1330" dirty="0">
              <a:solidFill>
                <a:schemeClr val="tx1">
                  <a:lumMod val="65000"/>
                  <a:lumOff val="35000"/>
                </a:schemeClr>
              </a:solidFill>
              <a:latin typeface="Bookman Old Style" panose="02050604050505020204" pitchFamily="18" charset="0"/>
            </a:endParaRPr>
          </a:p>
        </p:txBody>
      </p:sp>
      <p:sp>
        <p:nvSpPr>
          <p:cNvPr id="20" name="Triangolo isoscele 19">
            <a:extLst>
              <a:ext uri="{FF2B5EF4-FFF2-40B4-BE49-F238E27FC236}">
                <a16:creationId xmlns:a16="http://schemas.microsoft.com/office/drawing/2014/main" id="{0FF3C258-14E9-4C6A-8AE7-3E813CF1BB2D}"/>
              </a:ext>
            </a:extLst>
          </p:cNvPr>
          <p:cNvSpPr/>
          <p:nvPr/>
        </p:nvSpPr>
        <p:spPr>
          <a:xfrm rot="10800000">
            <a:off x="4925725" y="5308746"/>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Google Shape;641;p50">
            <a:extLst>
              <a:ext uri="{FF2B5EF4-FFF2-40B4-BE49-F238E27FC236}">
                <a16:creationId xmlns:a16="http://schemas.microsoft.com/office/drawing/2014/main" id="{F59F9414-9797-4A63-A2D7-935EE55A8B81}"/>
              </a:ext>
            </a:extLst>
          </p:cNvPr>
          <p:cNvSpPr txBox="1">
            <a:spLocks/>
          </p:cNvSpPr>
          <p:nvPr/>
        </p:nvSpPr>
        <p:spPr>
          <a:xfrm>
            <a:off x="8647487" y="4857248"/>
            <a:ext cx="2296738" cy="402644"/>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Pubblicazione</a:t>
            </a:r>
          </a:p>
          <a:p>
            <a:pPr marL="0" indent="0">
              <a:spcBef>
                <a:spcPts val="0"/>
              </a:spcBef>
              <a:buNone/>
            </a:pPr>
            <a:endParaRPr lang="it-IT" sz="1200" dirty="0">
              <a:solidFill>
                <a:schemeClr val="tx1">
                  <a:lumMod val="65000"/>
                  <a:lumOff val="35000"/>
                </a:schemeClr>
              </a:solidFill>
              <a:latin typeface="Bookman Old Style" panose="02050604050505020204" pitchFamily="18" charset="0"/>
            </a:endParaRPr>
          </a:p>
        </p:txBody>
      </p:sp>
      <p:sp>
        <p:nvSpPr>
          <p:cNvPr id="30" name="Triangolo isoscele 29">
            <a:extLst>
              <a:ext uri="{FF2B5EF4-FFF2-40B4-BE49-F238E27FC236}">
                <a16:creationId xmlns:a16="http://schemas.microsoft.com/office/drawing/2014/main" id="{3C09B349-5222-434C-9AAB-768885E4B8D6}"/>
              </a:ext>
            </a:extLst>
          </p:cNvPr>
          <p:cNvSpPr/>
          <p:nvPr/>
        </p:nvSpPr>
        <p:spPr>
          <a:xfrm rot="10800000">
            <a:off x="8727645" y="5305610"/>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riangolo isoscele 10">
            <a:extLst>
              <a:ext uri="{FF2B5EF4-FFF2-40B4-BE49-F238E27FC236}">
                <a16:creationId xmlns:a16="http://schemas.microsoft.com/office/drawing/2014/main" id="{A8FF9218-178F-488F-8EA7-82EFFD2D8142}"/>
              </a:ext>
            </a:extLst>
          </p:cNvPr>
          <p:cNvSpPr/>
          <p:nvPr/>
        </p:nvSpPr>
        <p:spPr>
          <a:xfrm rot="10800000">
            <a:off x="426091" y="5299413"/>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62405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216D8384-F6AD-4ADB-852E-DD23172D9C29}"/>
              </a:ext>
            </a:extLst>
          </p:cNvPr>
          <p:cNvSpPr txBox="1"/>
          <p:nvPr/>
        </p:nvSpPr>
        <p:spPr>
          <a:xfrm>
            <a:off x="2205486" y="3130674"/>
            <a:ext cx="2674189"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02</a:t>
            </a:r>
          </a:p>
        </p:txBody>
      </p:sp>
      <p:sp>
        <p:nvSpPr>
          <p:cNvPr id="4" name="CasellaDiTesto 3">
            <a:extLst>
              <a:ext uri="{FF2B5EF4-FFF2-40B4-BE49-F238E27FC236}">
                <a16:creationId xmlns:a16="http://schemas.microsoft.com/office/drawing/2014/main" id="{231BCED6-E0F8-4E01-9E2B-6989473620EE}"/>
              </a:ext>
            </a:extLst>
          </p:cNvPr>
          <p:cNvSpPr txBox="1"/>
          <p:nvPr/>
        </p:nvSpPr>
        <p:spPr>
          <a:xfrm>
            <a:off x="5405887" y="3550051"/>
            <a:ext cx="3303917" cy="553998"/>
          </a:xfrm>
          <a:prstGeom prst="rect">
            <a:avLst/>
          </a:prstGeom>
          <a:noFill/>
        </p:spPr>
        <p:txBody>
          <a:bodyPr wrap="square" rtlCol="0">
            <a:spAutoFit/>
          </a:bodyPr>
          <a:lstStyle/>
          <a:p>
            <a:r>
              <a:rPr lang="it-IT" sz="3000" b="1" dirty="0">
                <a:solidFill>
                  <a:schemeClr val="tx1">
                    <a:lumMod val="65000"/>
                    <a:lumOff val="35000"/>
                  </a:schemeClr>
                </a:solidFill>
                <a:latin typeface="Bookman Old Style" panose="02050604050505020204" pitchFamily="18" charset="0"/>
              </a:rPr>
              <a:t>LE FONTI</a:t>
            </a:r>
          </a:p>
        </p:txBody>
      </p:sp>
      <p:sp>
        <p:nvSpPr>
          <p:cNvPr id="9" name="Google Shape;6206;p68">
            <a:extLst>
              <a:ext uri="{FF2B5EF4-FFF2-40B4-BE49-F238E27FC236}">
                <a16:creationId xmlns:a16="http://schemas.microsoft.com/office/drawing/2014/main" id="{1AE0060C-2FC1-457B-B8EE-3028F21EBA7E}"/>
              </a:ext>
            </a:extLst>
          </p:cNvPr>
          <p:cNvSpPr/>
          <p:nvPr/>
        </p:nvSpPr>
        <p:spPr>
          <a:xfrm>
            <a:off x="5275291" y="1519951"/>
            <a:ext cx="1641418" cy="1387918"/>
          </a:xfrm>
          <a:custGeom>
            <a:avLst/>
            <a:gdLst/>
            <a:ahLst/>
            <a:cxnLst/>
            <a:rect l="l" t="t" r="r" b="b"/>
            <a:pathLst>
              <a:path w="12918" h="10807" extrusionOk="0">
                <a:moveTo>
                  <a:pt x="10807" y="851"/>
                </a:moveTo>
                <a:cubicBezTo>
                  <a:pt x="10366" y="1608"/>
                  <a:pt x="10366" y="2584"/>
                  <a:pt x="10807" y="3340"/>
                </a:cubicBezTo>
                <a:lnTo>
                  <a:pt x="2332" y="3340"/>
                </a:lnTo>
                <a:cubicBezTo>
                  <a:pt x="1765" y="3340"/>
                  <a:pt x="1293" y="2962"/>
                  <a:pt x="1135" y="2458"/>
                </a:cubicBezTo>
                <a:cubicBezTo>
                  <a:pt x="915" y="1671"/>
                  <a:pt x="1513" y="851"/>
                  <a:pt x="2332" y="851"/>
                </a:cubicBezTo>
                <a:close/>
                <a:moveTo>
                  <a:pt x="8822" y="4159"/>
                </a:moveTo>
                <a:lnTo>
                  <a:pt x="8822" y="6648"/>
                </a:lnTo>
                <a:lnTo>
                  <a:pt x="1891" y="6648"/>
                </a:lnTo>
                <a:lnTo>
                  <a:pt x="1891" y="4159"/>
                </a:lnTo>
                <a:close/>
                <a:moveTo>
                  <a:pt x="10524" y="4159"/>
                </a:moveTo>
                <a:lnTo>
                  <a:pt x="10524" y="6648"/>
                </a:lnTo>
                <a:lnTo>
                  <a:pt x="9704" y="6648"/>
                </a:lnTo>
                <a:lnTo>
                  <a:pt x="9704" y="4159"/>
                </a:lnTo>
                <a:close/>
                <a:moveTo>
                  <a:pt x="12130" y="4159"/>
                </a:moveTo>
                <a:lnTo>
                  <a:pt x="12130" y="6648"/>
                </a:lnTo>
                <a:lnTo>
                  <a:pt x="11343" y="6648"/>
                </a:lnTo>
                <a:lnTo>
                  <a:pt x="11343" y="4159"/>
                </a:lnTo>
                <a:close/>
                <a:moveTo>
                  <a:pt x="1986" y="7467"/>
                </a:moveTo>
                <a:lnTo>
                  <a:pt x="1986" y="9956"/>
                </a:lnTo>
                <a:lnTo>
                  <a:pt x="1104" y="9956"/>
                </a:lnTo>
                <a:lnTo>
                  <a:pt x="1104" y="7467"/>
                </a:lnTo>
                <a:close/>
                <a:moveTo>
                  <a:pt x="3624" y="7467"/>
                </a:moveTo>
                <a:lnTo>
                  <a:pt x="3624" y="9956"/>
                </a:lnTo>
                <a:lnTo>
                  <a:pt x="2805" y="9956"/>
                </a:lnTo>
                <a:lnTo>
                  <a:pt x="2805" y="7467"/>
                </a:lnTo>
                <a:close/>
                <a:moveTo>
                  <a:pt x="11311" y="7467"/>
                </a:moveTo>
                <a:lnTo>
                  <a:pt x="11311" y="9956"/>
                </a:lnTo>
                <a:lnTo>
                  <a:pt x="4443" y="9956"/>
                </a:lnTo>
                <a:lnTo>
                  <a:pt x="4443" y="7467"/>
                </a:lnTo>
                <a:close/>
                <a:moveTo>
                  <a:pt x="2364" y="1"/>
                </a:moveTo>
                <a:cubicBezTo>
                  <a:pt x="1671" y="1"/>
                  <a:pt x="1041" y="379"/>
                  <a:pt x="631" y="914"/>
                </a:cubicBezTo>
                <a:cubicBezTo>
                  <a:pt x="1" y="1828"/>
                  <a:pt x="253" y="3088"/>
                  <a:pt x="1104" y="3718"/>
                </a:cubicBezTo>
                <a:lnTo>
                  <a:pt x="1104" y="6648"/>
                </a:lnTo>
                <a:lnTo>
                  <a:pt x="694" y="6648"/>
                </a:lnTo>
                <a:cubicBezTo>
                  <a:pt x="442" y="6648"/>
                  <a:pt x="284" y="6837"/>
                  <a:pt x="284" y="7058"/>
                </a:cubicBezTo>
                <a:lnTo>
                  <a:pt x="284" y="10366"/>
                </a:lnTo>
                <a:cubicBezTo>
                  <a:pt x="284" y="10618"/>
                  <a:pt x="473" y="10807"/>
                  <a:pt x="694" y="10807"/>
                </a:cubicBezTo>
                <a:lnTo>
                  <a:pt x="11721" y="10807"/>
                </a:lnTo>
                <a:cubicBezTo>
                  <a:pt x="11941" y="10807"/>
                  <a:pt x="12130" y="10618"/>
                  <a:pt x="12130" y="10366"/>
                </a:cubicBezTo>
                <a:lnTo>
                  <a:pt x="12130" y="7499"/>
                </a:lnTo>
                <a:lnTo>
                  <a:pt x="12540" y="7499"/>
                </a:lnTo>
                <a:cubicBezTo>
                  <a:pt x="12760" y="7499"/>
                  <a:pt x="12918" y="7310"/>
                  <a:pt x="12918" y="7058"/>
                </a:cubicBezTo>
                <a:lnTo>
                  <a:pt x="12918" y="3750"/>
                </a:lnTo>
                <a:cubicBezTo>
                  <a:pt x="12918" y="3529"/>
                  <a:pt x="12760" y="3340"/>
                  <a:pt x="12540" y="3340"/>
                </a:cubicBezTo>
                <a:lnTo>
                  <a:pt x="11878" y="3340"/>
                </a:lnTo>
                <a:cubicBezTo>
                  <a:pt x="11091" y="2647"/>
                  <a:pt x="11122" y="1387"/>
                  <a:pt x="11973" y="757"/>
                </a:cubicBezTo>
                <a:cubicBezTo>
                  <a:pt x="12256" y="536"/>
                  <a:pt x="12130" y="64"/>
                  <a:pt x="11784"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2698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 name="Rettangolo 5">
            <a:extLst>
              <a:ext uri="{FF2B5EF4-FFF2-40B4-BE49-F238E27FC236}">
                <a16:creationId xmlns:a16="http://schemas.microsoft.com/office/drawing/2014/main" id="{5CB69558-0EE4-4380-9D59-C3274EEA8CD3}"/>
              </a:ext>
            </a:extLst>
          </p:cNvPr>
          <p:cNvSpPr/>
          <p:nvPr/>
        </p:nvSpPr>
        <p:spPr>
          <a:xfrm>
            <a:off x="-80682" y="4089880"/>
            <a:ext cx="1227268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Google Shape;641;p50">
            <a:extLst>
              <a:ext uri="{FF2B5EF4-FFF2-40B4-BE49-F238E27FC236}">
                <a16:creationId xmlns:a16="http://schemas.microsoft.com/office/drawing/2014/main" id="{DBEBB84A-6A5B-4C41-AA92-AA39BA4F1F88}"/>
              </a:ext>
            </a:extLst>
          </p:cNvPr>
          <p:cNvSpPr txBox="1">
            <a:spLocks/>
          </p:cNvSpPr>
          <p:nvPr/>
        </p:nvSpPr>
        <p:spPr>
          <a:xfrm>
            <a:off x="2572178" y="4408480"/>
            <a:ext cx="2970575" cy="1822946"/>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Nomina della commissione giudicatrice</a:t>
            </a:r>
          </a:p>
          <a:p>
            <a:pPr marL="0" indent="0" algn="just">
              <a:spcBef>
                <a:spcPts val="0"/>
              </a:spcBef>
              <a:buNone/>
            </a:pPr>
            <a:r>
              <a:rPr lang="it-IT" sz="1200" dirty="0">
                <a:solidFill>
                  <a:schemeClr val="tx1">
                    <a:lumMod val="65000"/>
                    <a:lumOff val="35000"/>
                  </a:schemeClr>
                </a:solidFill>
                <a:latin typeface="Bookman Old Style" panose="02050604050505020204" pitchFamily="18" charset="0"/>
              </a:rPr>
              <a:t>«</a:t>
            </a:r>
            <a:r>
              <a:rPr lang="it-IT" sz="1200" i="1" dirty="0">
                <a:solidFill>
                  <a:schemeClr val="tx1">
                    <a:lumMod val="65000"/>
                    <a:lumOff val="35000"/>
                  </a:schemeClr>
                </a:solidFill>
                <a:latin typeface="Bookman Old Style" panose="02050604050505020204" pitchFamily="18" charset="0"/>
              </a:rPr>
              <a:t>Nelle procedure di aggiudicazione di contratti di appalti o di concessioni, limitatamente ai casi di aggiudicazione con il criterio dell'offerta economicamente più vantaggiosa la valutazione delle offerte dal punto di vista tecnico ed economico è affidata ad una commissione giudicatrice, composta da esperti nello specifico settore cui afferisce l'oggetto del contratto</a:t>
            </a:r>
            <a:r>
              <a:rPr lang="it-IT" sz="1200" dirty="0">
                <a:solidFill>
                  <a:schemeClr val="tx1">
                    <a:lumMod val="65000"/>
                    <a:lumOff val="35000"/>
                  </a:schemeClr>
                </a:solidFill>
                <a:latin typeface="Bookman Old Style" panose="02050604050505020204" pitchFamily="18" charset="0"/>
              </a:rPr>
              <a:t>.»</a:t>
            </a:r>
          </a:p>
          <a:p>
            <a:pPr marL="0" indent="0" algn="just">
              <a:spcBef>
                <a:spcPts val="0"/>
              </a:spcBef>
              <a:buNone/>
            </a:pPr>
            <a:r>
              <a:rPr lang="it-IT" sz="1200" dirty="0">
                <a:solidFill>
                  <a:schemeClr val="tx1">
                    <a:lumMod val="65000"/>
                    <a:lumOff val="35000"/>
                  </a:schemeClr>
                </a:solidFill>
                <a:latin typeface="Bookman Old Style" panose="02050604050505020204" pitchFamily="18" charset="0"/>
              </a:rPr>
              <a:t>(art. 77, comma 1)</a:t>
            </a: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p:txBody>
      </p:sp>
      <p:sp>
        <p:nvSpPr>
          <p:cNvPr id="18" name="Google Shape;641;p50">
            <a:extLst>
              <a:ext uri="{FF2B5EF4-FFF2-40B4-BE49-F238E27FC236}">
                <a16:creationId xmlns:a16="http://schemas.microsoft.com/office/drawing/2014/main" id="{4885B0F9-3FC5-46FB-BB65-89AD1EB3EE3F}"/>
              </a:ext>
            </a:extLst>
          </p:cNvPr>
          <p:cNvSpPr txBox="1">
            <a:spLocks/>
          </p:cNvSpPr>
          <p:nvPr/>
        </p:nvSpPr>
        <p:spPr>
          <a:xfrm>
            <a:off x="4758308" y="3415661"/>
            <a:ext cx="3328938" cy="392432"/>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Ammissione dei candidati</a:t>
            </a:r>
            <a:endParaRPr lang="it-IT" sz="1200" dirty="0">
              <a:solidFill>
                <a:schemeClr val="tx1">
                  <a:lumMod val="65000"/>
                  <a:lumOff val="35000"/>
                </a:schemeClr>
              </a:solidFill>
              <a:latin typeface="Bookman Old Style" panose="02050604050505020204" pitchFamily="18" charset="0"/>
            </a:endParaRPr>
          </a:p>
          <a:p>
            <a:pPr marL="0" indent="0">
              <a:spcBef>
                <a:spcPts val="0"/>
              </a:spcBef>
              <a:buFont typeface="Arial" panose="020B0604020202020204" pitchFamily="34" charset="0"/>
              <a:buNone/>
            </a:pPr>
            <a:endParaRPr lang="it-IT" sz="1330" dirty="0">
              <a:solidFill>
                <a:schemeClr val="tx1">
                  <a:lumMod val="65000"/>
                  <a:lumOff val="35000"/>
                </a:schemeClr>
              </a:solidFill>
              <a:latin typeface="Bookman Old Style" panose="02050604050505020204" pitchFamily="18" charset="0"/>
            </a:endParaRPr>
          </a:p>
        </p:txBody>
      </p:sp>
      <p:sp>
        <p:nvSpPr>
          <p:cNvPr id="20" name="Triangolo isoscele 19">
            <a:extLst>
              <a:ext uri="{FF2B5EF4-FFF2-40B4-BE49-F238E27FC236}">
                <a16:creationId xmlns:a16="http://schemas.microsoft.com/office/drawing/2014/main" id="{0FF3C258-14E9-4C6A-8AE7-3E813CF1BB2D}"/>
              </a:ext>
            </a:extLst>
          </p:cNvPr>
          <p:cNvSpPr/>
          <p:nvPr/>
        </p:nvSpPr>
        <p:spPr>
          <a:xfrm rot="10800000">
            <a:off x="4836417" y="3818059"/>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Google Shape;641;p50">
            <a:extLst>
              <a:ext uri="{FF2B5EF4-FFF2-40B4-BE49-F238E27FC236}">
                <a16:creationId xmlns:a16="http://schemas.microsoft.com/office/drawing/2014/main" id="{F59F9414-9797-4A63-A2D7-935EE55A8B81}"/>
              </a:ext>
            </a:extLst>
          </p:cNvPr>
          <p:cNvSpPr txBox="1">
            <a:spLocks/>
          </p:cNvSpPr>
          <p:nvPr/>
        </p:nvSpPr>
        <p:spPr>
          <a:xfrm>
            <a:off x="8537975" y="3278202"/>
            <a:ext cx="3243664" cy="411859"/>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Valutazione delle offerte</a:t>
            </a:r>
          </a:p>
        </p:txBody>
      </p:sp>
      <p:sp>
        <p:nvSpPr>
          <p:cNvPr id="30" name="Triangolo isoscele 29">
            <a:extLst>
              <a:ext uri="{FF2B5EF4-FFF2-40B4-BE49-F238E27FC236}">
                <a16:creationId xmlns:a16="http://schemas.microsoft.com/office/drawing/2014/main" id="{3C09B349-5222-434C-9AAB-768885E4B8D6}"/>
              </a:ext>
            </a:extLst>
          </p:cNvPr>
          <p:cNvSpPr/>
          <p:nvPr/>
        </p:nvSpPr>
        <p:spPr>
          <a:xfrm rot="10800000">
            <a:off x="8655590" y="3816999"/>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riangolo isoscele 10">
            <a:extLst>
              <a:ext uri="{FF2B5EF4-FFF2-40B4-BE49-F238E27FC236}">
                <a16:creationId xmlns:a16="http://schemas.microsoft.com/office/drawing/2014/main" id="{A8FF9218-178F-488F-8EA7-82EFFD2D8142}"/>
              </a:ext>
            </a:extLst>
          </p:cNvPr>
          <p:cNvSpPr/>
          <p:nvPr/>
        </p:nvSpPr>
        <p:spPr>
          <a:xfrm>
            <a:off x="2674453" y="4145565"/>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Google Shape;641;p50">
            <a:extLst>
              <a:ext uri="{FF2B5EF4-FFF2-40B4-BE49-F238E27FC236}">
                <a16:creationId xmlns:a16="http://schemas.microsoft.com/office/drawing/2014/main" id="{08CDB018-D183-4F75-B825-CD8CE37F5C63}"/>
              </a:ext>
            </a:extLst>
          </p:cNvPr>
          <p:cNvSpPr txBox="1">
            <a:spLocks/>
          </p:cNvSpPr>
          <p:nvPr/>
        </p:nvSpPr>
        <p:spPr>
          <a:xfrm>
            <a:off x="121034" y="-83702"/>
            <a:ext cx="4502724" cy="115079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Ricezione delle offerte</a:t>
            </a:r>
          </a:p>
          <a:p>
            <a:pPr marL="0" indent="0" algn="just">
              <a:spcBef>
                <a:spcPts val="0"/>
              </a:spcBef>
              <a:buNone/>
            </a:pPr>
            <a:r>
              <a:rPr lang="it-IT" sz="1200" dirty="0">
                <a:solidFill>
                  <a:schemeClr val="tx1">
                    <a:lumMod val="65000"/>
                    <a:lumOff val="35000"/>
                  </a:schemeClr>
                </a:solidFill>
                <a:latin typeface="Bookman Old Style" panose="02050604050505020204" pitchFamily="18" charset="0"/>
              </a:rPr>
              <a:t>«</a:t>
            </a:r>
            <a:r>
              <a:rPr lang="it-IT" sz="1200" i="1" dirty="0">
                <a:solidFill>
                  <a:schemeClr val="tx1">
                    <a:lumMod val="65000"/>
                    <a:lumOff val="35000"/>
                  </a:schemeClr>
                </a:solidFill>
                <a:latin typeface="Bookman Old Style" panose="02050604050505020204" pitchFamily="18" charset="0"/>
              </a:rPr>
              <a:t>Ciascun concorrente non può presentare più di un’offerta. L’offerta è vincolante per il periodo indicato nel bando o nell’invito e, in caso di mancata indicazione, per centottanta giorni dalla scadenza del termine per la sua presentazione. La stazione appaltante può chiedere agli offerenti il differimento di detto termine.</a:t>
            </a:r>
            <a:r>
              <a:rPr lang="it-IT" sz="1200" dirty="0">
                <a:solidFill>
                  <a:schemeClr val="tx1">
                    <a:lumMod val="65000"/>
                    <a:lumOff val="35000"/>
                  </a:schemeClr>
                </a:solidFill>
                <a:latin typeface="Bookman Old Style" panose="02050604050505020204" pitchFamily="18" charset="0"/>
              </a:rPr>
              <a:t>»</a:t>
            </a:r>
          </a:p>
          <a:p>
            <a:pPr marL="0" indent="0" algn="ctr">
              <a:spcBef>
                <a:spcPts val="0"/>
              </a:spcBef>
              <a:buNone/>
            </a:pPr>
            <a:r>
              <a:rPr lang="it-IT" sz="1200" dirty="0">
                <a:solidFill>
                  <a:schemeClr val="tx1">
                    <a:lumMod val="65000"/>
                    <a:lumOff val="35000"/>
                  </a:schemeClr>
                </a:solidFill>
                <a:latin typeface="Bookman Old Style" panose="02050604050505020204" pitchFamily="18" charset="0"/>
              </a:rPr>
              <a:t>(Art. 32, comma 4)</a:t>
            </a:r>
          </a:p>
          <a:p>
            <a:pPr marL="0" indent="0" algn="just">
              <a:spcBef>
                <a:spcPts val="0"/>
              </a:spcBef>
              <a:buNone/>
            </a:pPr>
            <a:r>
              <a:rPr lang="it-IT" sz="1200" dirty="0">
                <a:solidFill>
                  <a:schemeClr val="tx1">
                    <a:lumMod val="65000"/>
                    <a:lumOff val="35000"/>
                  </a:schemeClr>
                </a:solidFill>
                <a:latin typeface="Bookman Old Style" panose="02050604050505020204" pitchFamily="18" charset="0"/>
              </a:rPr>
              <a:t>«</a:t>
            </a:r>
            <a:r>
              <a:rPr lang="it-IT" sz="1200" i="1" dirty="0">
                <a:solidFill>
                  <a:schemeClr val="tx1">
                    <a:lumMod val="65000"/>
                    <a:lumOff val="35000"/>
                  </a:schemeClr>
                </a:solidFill>
                <a:latin typeface="Bookman Old Style" panose="02050604050505020204" pitchFamily="18" charset="0"/>
              </a:rPr>
              <a:t>1. Nel fissare i termini per la ricezione delle domande di partecipazione e delle offerte, le amministrazioni aggiudicatrici tengono conto in particolare della complessità dell'appalto e del tempo necessario per preparare le offerte, fatti salvi i termini minimi stabiliti negli articoli 60, 61, 62, 64 e 65.</a:t>
            </a:r>
          </a:p>
          <a:p>
            <a:pPr marL="0" indent="0" algn="just">
              <a:spcBef>
                <a:spcPts val="0"/>
              </a:spcBef>
              <a:buNone/>
            </a:pPr>
            <a:r>
              <a:rPr lang="it-IT" sz="1200" i="1" dirty="0">
                <a:solidFill>
                  <a:schemeClr val="tx1">
                    <a:lumMod val="65000"/>
                    <a:lumOff val="35000"/>
                  </a:schemeClr>
                </a:solidFill>
                <a:latin typeface="Bookman Old Style" panose="02050604050505020204" pitchFamily="18" charset="0"/>
              </a:rPr>
              <a:t>2. Quando le offerte possono essere formulate soltanto a seguito di una visita dei luoghi o dopo consultazione sul posto dei documenti di gara e relativi allegati, i termini per la ricezione delle offerte, comunque superiori ai termini minimi stabiliti negli articoli 60, 61, 62, 64 e 65, sono stabiliti in modo che gli operatori economici interessati possano prendere conoscenza di tutte le informazioni necessarie per presentare le offerte.</a:t>
            </a:r>
            <a:r>
              <a:rPr lang="it-IT" sz="1200" dirty="0">
                <a:solidFill>
                  <a:schemeClr val="tx1">
                    <a:lumMod val="65000"/>
                    <a:lumOff val="35000"/>
                  </a:schemeClr>
                </a:solidFill>
                <a:latin typeface="Bookman Old Style" panose="02050604050505020204" pitchFamily="18" charset="0"/>
              </a:rPr>
              <a:t>»</a:t>
            </a:r>
          </a:p>
          <a:p>
            <a:pPr marL="0" indent="0" algn="ctr">
              <a:spcBef>
                <a:spcPts val="0"/>
              </a:spcBef>
              <a:buNone/>
            </a:pPr>
            <a:r>
              <a:rPr lang="it-IT" sz="1200" dirty="0">
                <a:solidFill>
                  <a:schemeClr val="tx1">
                    <a:lumMod val="65000"/>
                    <a:lumOff val="35000"/>
                  </a:schemeClr>
                </a:solidFill>
                <a:latin typeface="Bookman Old Style" panose="02050604050505020204" pitchFamily="18" charset="0"/>
              </a:rPr>
              <a:t>(Art. 79, commi 1 e 2)</a:t>
            </a:r>
          </a:p>
        </p:txBody>
      </p:sp>
      <p:sp>
        <p:nvSpPr>
          <p:cNvPr id="15" name="Triangolo isoscele 14">
            <a:extLst>
              <a:ext uri="{FF2B5EF4-FFF2-40B4-BE49-F238E27FC236}">
                <a16:creationId xmlns:a16="http://schemas.microsoft.com/office/drawing/2014/main" id="{AAB1CCDB-2932-4A44-9EB4-BDB75FE64415}"/>
              </a:ext>
            </a:extLst>
          </p:cNvPr>
          <p:cNvSpPr/>
          <p:nvPr/>
        </p:nvSpPr>
        <p:spPr>
          <a:xfrm rot="10800000">
            <a:off x="121034" y="3836004"/>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096876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 name="Rettangolo 5">
            <a:extLst>
              <a:ext uri="{FF2B5EF4-FFF2-40B4-BE49-F238E27FC236}">
                <a16:creationId xmlns:a16="http://schemas.microsoft.com/office/drawing/2014/main" id="{5CB69558-0EE4-4380-9D59-C3274EEA8CD3}"/>
              </a:ext>
            </a:extLst>
          </p:cNvPr>
          <p:cNvSpPr/>
          <p:nvPr/>
        </p:nvSpPr>
        <p:spPr>
          <a:xfrm>
            <a:off x="-80682" y="4089880"/>
            <a:ext cx="1227268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Google Shape;641;p50">
            <a:extLst>
              <a:ext uri="{FF2B5EF4-FFF2-40B4-BE49-F238E27FC236}">
                <a16:creationId xmlns:a16="http://schemas.microsoft.com/office/drawing/2014/main" id="{DBEBB84A-6A5B-4C41-AA92-AA39BA4F1F88}"/>
              </a:ext>
            </a:extLst>
          </p:cNvPr>
          <p:cNvSpPr txBox="1">
            <a:spLocks/>
          </p:cNvSpPr>
          <p:nvPr/>
        </p:nvSpPr>
        <p:spPr>
          <a:xfrm>
            <a:off x="2572178" y="4408480"/>
            <a:ext cx="2157555" cy="50599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Verifica dell’anomalia</a:t>
            </a:r>
          </a:p>
          <a:p>
            <a:pPr marL="0" indent="0">
              <a:spcBef>
                <a:spcPts val="0"/>
              </a:spcBef>
              <a:buFont typeface="Arial" panose="020B0604020202020204" pitchFamily="34" charset="0"/>
              <a:buNone/>
            </a:pPr>
            <a:r>
              <a:rPr lang="it-IT" sz="1200" dirty="0">
                <a:solidFill>
                  <a:schemeClr val="tx1">
                    <a:lumMod val="65000"/>
                    <a:lumOff val="35000"/>
                  </a:schemeClr>
                </a:solidFill>
                <a:latin typeface="Bookman Old Style" panose="02050604050505020204" pitchFamily="18" charset="0"/>
              </a:rPr>
              <a:t>(Art. 97)</a:t>
            </a: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p:txBody>
      </p:sp>
      <p:sp>
        <p:nvSpPr>
          <p:cNvPr id="18" name="Google Shape;641;p50">
            <a:extLst>
              <a:ext uri="{FF2B5EF4-FFF2-40B4-BE49-F238E27FC236}">
                <a16:creationId xmlns:a16="http://schemas.microsoft.com/office/drawing/2014/main" id="{4885B0F9-3FC5-46FB-BB65-89AD1EB3EE3F}"/>
              </a:ext>
            </a:extLst>
          </p:cNvPr>
          <p:cNvSpPr txBox="1">
            <a:spLocks/>
          </p:cNvSpPr>
          <p:nvPr/>
        </p:nvSpPr>
        <p:spPr>
          <a:xfrm>
            <a:off x="4623758" y="126715"/>
            <a:ext cx="2697610" cy="422694"/>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Proposta di aggiudicazione</a:t>
            </a:r>
          </a:p>
          <a:p>
            <a:pPr marL="0" indent="0" algn="just">
              <a:spcBef>
                <a:spcPts val="0"/>
              </a:spcBef>
              <a:buNone/>
            </a:pPr>
            <a:r>
              <a:rPr lang="it-IT" sz="1330" b="1" dirty="0">
                <a:solidFill>
                  <a:schemeClr val="tx1">
                    <a:lumMod val="65000"/>
                    <a:lumOff val="35000"/>
                  </a:schemeClr>
                </a:solidFill>
                <a:latin typeface="Bookman Old Style" panose="02050604050505020204" pitchFamily="18" charset="0"/>
              </a:rPr>
              <a:t>«</a:t>
            </a:r>
            <a:r>
              <a:rPr lang="it-IT" sz="1200" i="1" dirty="0">
                <a:solidFill>
                  <a:schemeClr val="tx1">
                    <a:lumMod val="65000"/>
                    <a:lumOff val="35000"/>
                  </a:schemeClr>
                </a:solidFill>
                <a:latin typeface="Bookman Old Style" panose="02050604050505020204" pitchFamily="18" charset="0"/>
              </a:rPr>
              <a:t>La proposta di aggiudicazione è soggetta ad approvazione dell’organo competente secondo l’ordinamento della stazione appaltante e nel rispetto dei termini dallo stesso previsti, decorrenti dal ricevimento della proposta di aggiudicazione da parte dell’organo competente. In mancanza, il termine è pari a trenta giorni. Il termine è interrotto dalla richiesta di chiarimenti o documenti e inizia nuovamente a decorrere da quando i chiarimenti o documenti pervengono all’organo richiedente. Decorsi tali termini, la proposta di aggiudicazione si intende approvata.</a:t>
            </a:r>
            <a:r>
              <a:rPr lang="it-IT" sz="1330" i="1" dirty="0">
                <a:solidFill>
                  <a:schemeClr val="tx1">
                    <a:lumMod val="65000"/>
                    <a:lumOff val="35000"/>
                  </a:schemeClr>
                </a:solidFill>
                <a:latin typeface="Bookman Old Style" panose="02050604050505020204" pitchFamily="18" charset="0"/>
              </a:rPr>
              <a:t>»</a:t>
            </a:r>
          </a:p>
          <a:p>
            <a:pPr marL="0" indent="0" algn="ctr">
              <a:spcBef>
                <a:spcPts val="0"/>
              </a:spcBef>
              <a:buNone/>
            </a:pPr>
            <a:r>
              <a:rPr lang="it-IT" sz="1200" dirty="0">
                <a:solidFill>
                  <a:schemeClr val="tx1">
                    <a:lumMod val="65000"/>
                    <a:lumOff val="35000"/>
                  </a:schemeClr>
                </a:solidFill>
                <a:latin typeface="Bookman Old Style" panose="02050604050505020204" pitchFamily="18" charset="0"/>
              </a:rPr>
              <a:t>(art. 33, comma 1)</a:t>
            </a:r>
          </a:p>
        </p:txBody>
      </p:sp>
      <p:sp>
        <p:nvSpPr>
          <p:cNvPr id="20" name="Triangolo isoscele 19">
            <a:extLst>
              <a:ext uri="{FF2B5EF4-FFF2-40B4-BE49-F238E27FC236}">
                <a16:creationId xmlns:a16="http://schemas.microsoft.com/office/drawing/2014/main" id="{0FF3C258-14E9-4C6A-8AE7-3E813CF1BB2D}"/>
              </a:ext>
            </a:extLst>
          </p:cNvPr>
          <p:cNvSpPr/>
          <p:nvPr/>
        </p:nvSpPr>
        <p:spPr>
          <a:xfrm rot="10800000">
            <a:off x="4836417" y="3818059"/>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Google Shape;641;p50">
            <a:extLst>
              <a:ext uri="{FF2B5EF4-FFF2-40B4-BE49-F238E27FC236}">
                <a16:creationId xmlns:a16="http://schemas.microsoft.com/office/drawing/2014/main" id="{F59F9414-9797-4A63-A2D7-935EE55A8B81}"/>
              </a:ext>
            </a:extLst>
          </p:cNvPr>
          <p:cNvSpPr txBox="1">
            <a:spLocks/>
          </p:cNvSpPr>
          <p:nvPr/>
        </p:nvSpPr>
        <p:spPr>
          <a:xfrm>
            <a:off x="7626086" y="2587299"/>
            <a:ext cx="3243664" cy="1174818"/>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Aggiudicazione</a:t>
            </a:r>
          </a:p>
          <a:p>
            <a:pPr marL="0" indent="0" algn="just">
              <a:spcBef>
                <a:spcPts val="0"/>
              </a:spcBef>
              <a:buNone/>
            </a:pPr>
            <a:r>
              <a:rPr lang="it-IT" sz="1200" dirty="0">
                <a:solidFill>
                  <a:schemeClr val="tx1">
                    <a:lumMod val="65000"/>
                    <a:lumOff val="35000"/>
                  </a:schemeClr>
                </a:solidFill>
                <a:latin typeface="Bookman Old Style" panose="02050604050505020204" pitchFamily="18" charset="0"/>
              </a:rPr>
              <a:t>«</a:t>
            </a:r>
            <a:r>
              <a:rPr lang="it-IT" sz="1200" i="1" dirty="0">
                <a:solidFill>
                  <a:schemeClr val="tx1">
                    <a:lumMod val="65000"/>
                    <a:lumOff val="35000"/>
                  </a:schemeClr>
                </a:solidFill>
                <a:latin typeface="Bookman Old Style" panose="02050604050505020204" pitchFamily="18" charset="0"/>
              </a:rPr>
              <a:t>La stazione appaltante, previa verifica della proposta di aggiudicazione ai sensi dell’articolo 33, comma 1, provvede all’aggiudicazione</a:t>
            </a:r>
            <a:r>
              <a:rPr lang="it-IT" sz="1200" dirty="0">
                <a:solidFill>
                  <a:schemeClr val="tx1">
                    <a:lumMod val="65000"/>
                    <a:lumOff val="35000"/>
                  </a:schemeClr>
                </a:solidFill>
                <a:latin typeface="Bookman Old Style" panose="02050604050505020204" pitchFamily="18" charset="0"/>
              </a:rPr>
              <a:t>.»</a:t>
            </a:r>
          </a:p>
          <a:p>
            <a:pPr marL="0" indent="0">
              <a:spcBef>
                <a:spcPts val="0"/>
              </a:spcBef>
              <a:buNone/>
            </a:pPr>
            <a:r>
              <a:rPr lang="it-IT" sz="1200" dirty="0">
                <a:solidFill>
                  <a:schemeClr val="tx1">
                    <a:lumMod val="65000"/>
                    <a:lumOff val="35000"/>
                  </a:schemeClr>
                </a:solidFill>
                <a:latin typeface="Bookman Old Style" panose="02050604050505020204" pitchFamily="18" charset="0"/>
              </a:rPr>
              <a:t>(art. 32, comma 5)</a:t>
            </a:r>
          </a:p>
        </p:txBody>
      </p:sp>
      <p:sp>
        <p:nvSpPr>
          <p:cNvPr id="30" name="Triangolo isoscele 29">
            <a:extLst>
              <a:ext uri="{FF2B5EF4-FFF2-40B4-BE49-F238E27FC236}">
                <a16:creationId xmlns:a16="http://schemas.microsoft.com/office/drawing/2014/main" id="{3C09B349-5222-434C-9AAB-768885E4B8D6}"/>
              </a:ext>
            </a:extLst>
          </p:cNvPr>
          <p:cNvSpPr/>
          <p:nvPr/>
        </p:nvSpPr>
        <p:spPr>
          <a:xfrm rot="10800000">
            <a:off x="7789529" y="3811464"/>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riangolo isoscele 10">
            <a:extLst>
              <a:ext uri="{FF2B5EF4-FFF2-40B4-BE49-F238E27FC236}">
                <a16:creationId xmlns:a16="http://schemas.microsoft.com/office/drawing/2014/main" id="{A8FF9218-178F-488F-8EA7-82EFFD2D8142}"/>
              </a:ext>
            </a:extLst>
          </p:cNvPr>
          <p:cNvSpPr/>
          <p:nvPr/>
        </p:nvSpPr>
        <p:spPr>
          <a:xfrm>
            <a:off x="2674453" y="4145565"/>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Google Shape;641;p50">
            <a:extLst>
              <a:ext uri="{FF2B5EF4-FFF2-40B4-BE49-F238E27FC236}">
                <a16:creationId xmlns:a16="http://schemas.microsoft.com/office/drawing/2014/main" id="{08CDB018-D183-4F75-B825-CD8CE37F5C63}"/>
              </a:ext>
            </a:extLst>
          </p:cNvPr>
          <p:cNvSpPr txBox="1">
            <a:spLocks/>
          </p:cNvSpPr>
          <p:nvPr/>
        </p:nvSpPr>
        <p:spPr>
          <a:xfrm>
            <a:off x="0" y="3199595"/>
            <a:ext cx="1887060" cy="6331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Formazione della </a:t>
            </a:r>
          </a:p>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graduatoria</a:t>
            </a:r>
          </a:p>
          <a:p>
            <a:pPr marL="0" indent="0">
              <a:spcBef>
                <a:spcPts val="0"/>
              </a:spcBef>
              <a:buNone/>
            </a:pPr>
            <a:endParaRPr lang="it-IT" sz="1200" dirty="0">
              <a:solidFill>
                <a:schemeClr val="tx1">
                  <a:lumMod val="65000"/>
                  <a:lumOff val="35000"/>
                </a:schemeClr>
              </a:solidFill>
              <a:latin typeface="Bookman Old Style" panose="02050604050505020204" pitchFamily="18" charset="0"/>
            </a:endParaRPr>
          </a:p>
        </p:txBody>
      </p:sp>
      <p:sp>
        <p:nvSpPr>
          <p:cNvPr id="15" name="Triangolo isoscele 14">
            <a:extLst>
              <a:ext uri="{FF2B5EF4-FFF2-40B4-BE49-F238E27FC236}">
                <a16:creationId xmlns:a16="http://schemas.microsoft.com/office/drawing/2014/main" id="{AAB1CCDB-2932-4A44-9EB4-BDB75FE64415}"/>
              </a:ext>
            </a:extLst>
          </p:cNvPr>
          <p:cNvSpPr/>
          <p:nvPr/>
        </p:nvSpPr>
        <p:spPr>
          <a:xfrm rot="10800000">
            <a:off x="121034" y="3836004"/>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Google Shape;641;p50">
            <a:extLst>
              <a:ext uri="{FF2B5EF4-FFF2-40B4-BE49-F238E27FC236}">
                <a16:creationId xmlns:a16="http://schemas.microsoft.com/office/drawing/2014/main" id="{2FF5C3D7-5709-4F60-8BC0-785E59A0A1CF}"/>
              </a:ext>
            </a:extLst>
          </p:cNvPr>
          <p:cNvSpPr txBox="1">
            <a:spLocks/>
          </p:cNvSpPr>
          <p:nvPr/>
        </p:nvSpPr>
        <p:spPr>
          <a:xfrm>
            <a:off x="9194847" y="4398514"/>
            <a:ext cx="2666055" cy="587554"/>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Esecuzione in via d’urgenza</a:t>
            </a:r>
          </a:p>
          <a:p>
            <a:pPr marL="0" indent="0" algn="just">
              <a:spcBef>
                <a:spcPts val="0"/>
              </a:spcBef>
              <a:buNone/>
            </a:pPr>
            <a:r>
              <a:rPr lang="it-IT" sz="1200" b="1" dirty="0">
                <a:solidFill>
                  <a:schemeClr val="tx1">
                    <a:lumMod val="65000"/>
                    <a:lumOff val="35000"/>
                  </a:schemeClr>
                </a:solidFill>
                <a:latin typeface="Bookman Old Style" panose="02050604050505020204" pitchFamily="18" charset="0"/>
              </a:rPr>
              <a:t>«</a:t>
            </a:r>
            <a:r>
              <a:rPr lang="it-IT" sz="1200" i="1" dirty="0">
                <a:solidFill>
                  <a:schemeClr val="tx1">
                    <a:lumMod val="65000"/>
                    <a:lumOff val="35000"/>
                  </a:schemeClr>
                </a:solidFill>
                <a:latin typeface="Bookman Old Style" panose="02050604050505020204" pitchFamily="18" charset="0"/>
              </a:rPr>
              <a:t>L’esecuzione del contratto può avere inizio solo dopo che lo stesso è divenuto efficace, salvo che, in casi di urgenza, la stazione appaltante ne chieda l’esecuzione anticipata, nei modi e alle condizioni previste al comma 8.»</a:t>
            </a:r>
          </a:p>
          <a:p>
            <a:pPr marL="0" indent="0">
              <a:spcBef>
                <a:spcPts val="0"/>
              </a:spcBef>
              <a:buFont typeface="Arial" panose="020B0604020202020204" pitchFamily="34" charset="0"/>
              <a:buNone/>
            </a:pPr>
            <a:r>
              <a:rPr lang="it-IT" sz="1200" dirty="0">
                <a:solidFill>
                  <a:schemeClr val="tx1">
                    <a:lumMod val="65000"/>
                    <a:lumOff val="35000"/>
                  </a:schemeClr>
                </a:solidFill>
                <a:latin typeface="Bookman Old Style" panose="02050604050505020204" pitchFamily="18" charset="0"/>
              </a:rPr>
              <a:t>(Art. 32, comma 13)</a:t>
            </a: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p:txBody>
      </p:sp>
      <p:sp>
        <p:nvSpPr>
          <p:cNvPr id="13" name="Triangolo isoscele 12">
            <a:extLst>
              <a:ext uri="{FF2B5EF4-FFF2-40B4-BE49-F238E27FC236}">
                <a16:creationId xmlns:a16="http://schemas.microsoft.com/office/drawing/2014/main" id="{FDF07265-FA90-406B-8C85-CE36BBE0C2FF}"/>
              </a:ext>
            </a:extLst>
          </p:cNvPr>
          <p:cNvSpPr/>
          <p:nvPr/>
        </p:nvSpPr>
        <p:spPr>
          <a:xfrm>
            <a:off x="9247918" y="4145564"/>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70607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 name="Rettangolo 5">
            <a:extLst>
              <a:ext uri="{FF2B5EF4-FFF2-40B4-BE49-F238E27FC236}">
                <a16:creationId xmlns:a16="http://schemas.microsoft.com/office/drawing/2014/main" id="{5CB69558-0EE4-4380-9D59-C3274EEA8CD3}"/>
              </a:ext>
            </a:extLst>
          </p:cNvPr>
          <p:cNvSpPr/>
          <p:nvPr/>
        </p:nvSpPr>
        <p:spPr>
          <a:xfrm>
            <a:off x="0" y="5632529"/>
            <a:ext cx="1227268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Google Shape;641;p50">
            <a:extLst>
              <a:ext uri="{FF2B5EF4-FFF2-40B4-BE49-F238E27FC236}">
                <a16:creationId xmlns:a16="http://schemas.microsoft.com/office/drawing/2014/main" id="{4885B0F9-3FC5-46FB-BB65-89AD1EB3EE3F}"/>
              </a:ext>
            </a:extLst>
          </p:cNvPr>
          <p:cNvSpPr txBox="1">
            <a:spLocks/>
          </p:cNvSpPr>
          <p:nvPr/>
        </p:nvSpPr>
        <p:spPr>
          <a:xfrm>
            <a:off x="6096000" y="0"/>
            <a:ext cx="6071579" cy="819509"/>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Stand </a:t>
            </a:r>
            <a:r>
              <a:rPr lang="it-IT" sz="1330" b="1" dirty="0" err="1">
                <a:solidFill>
                  <a:schemeClr val="tx1">
                    <a:lumMod val="65000"/>
                    <a:lumOff val="35000"/>
                  </a:schemeClr>
                </a:solidFill>
                <a:latin typeface="Bookman Old Style" panose="02050604050505020204" pitchFamily="18" charset="0"/>
              </a:rPr>
              <a:t>still</a:t>
            </a:r>
            <a:endParaRPr lang="it-IT" sz="1330" b="1" dirty="0">
              <a:solidFill>
                <a:schemeClr val="tx1">
                  <a:lumMod val="65000"/>
                  <a:lumOff val="35000"/>
                </a:schemeClr>
              </a:solidFill>
              <a:latin typeface="Bookman Old Style" panose="02050604050505020204" pitchFamily="18" charset="0"/>
            </a:endParaRPr>
          </a:p>
          <a:p>
            <a:pPr marL="0" indent="0" algn="just">
              <a:spcBef>
                <a:spcPts val="0"/>
              </a:spcBef>
              <a:buNone/>
            </a:pPr>
            <a:r>
              <a:rPr lang="it-IT" sz="1200" dirty="0">
                <a:solidFill>
                  <a:schemeClr val="tx1">
                    <a:lumMod val="65000"/>
                    <a:lumOff val="35000"/>
                  </a:schemeClr>
                </a:solidFill>
                <a:latin typeface="Bookman Old Style" panose="02050604050505020204" pitchFamily="18" charset="0"/>
              </a:rPr>
              <a:t>«9.</a:t>
            </a:r>
            <a:r>
              <a:rPr lang="it-IT" sz="1200" b="1" dirty="0">
                <a:solidFill>
                  <a:schemeClr val="tx1">
                    <a:lumMod val="65000"/>
                    <a:lumOff val="35000"/>
                  </a:schemeClr>
                </a:solidFill>
                <a:latin typeface="Bookman Old Style" panose="02050604050505020204" pitchFamily="18" charset="0"/>
              </a:rPr>
              <a:t> </a:t>
            </a:r>
            <a:r>
              <a:rPr lang="it-IT" sz="1200" i="1" dirty="0">
                <a:solidFill>
                  <a:schemeClr val="tx1">
                    <a:lumMod val="65000"/>
                    <a:lumOff val="35000"/>
                  </a:schemeClr>
                </a:solidFill>
                <a:latin typeface="Bookman Old Style" panose="02050604050505020204" pitchFamily="18" charset="0"/>
              </a:rPr>
              <a:t>Il contratto non può comunque essere stipulato </a:t>
            </a:r>
            <a:r>
              <a:rPr lang="it-IT" sz="1200" b="1" i="1" dirty="0">
                <a:solidFill>
                  <a:schemeClr val="tx1">
                    <a:lumMod val="65000"/>
                    <a:lumOff val="35000"/>
                  </a:schemeClr>
                </a:solidFill>
                <a:latin typeface="Bookman Old Style" panose="02050604050505020204" pitchFamily="18" charset="0"/>
              </a:rPr>
              <a:t>prima di trentacinque giorni dall'invio dell'ultima delle comunicazioni del provvedimento di aggiudicazione</a:t>
            </a:r>
            <a:r>
              <a:rPr lang="it-IT" sz="1200" i="1" dirty="0">
                <a:solidFill>
                  <a:schemeClr val="tx1">
                    <a:lumMod val="65000"/>
                    <a:lumOff val="35000"/>
                  </a:schemeClr>
                </a:solidFill>
                <a:latin typeface="Bookman Old Style" panose="02050604050505020204" pitchFamily="18" charset="0"/>
              </a:rPr>
              <a:t>.</a:t>
            </a:r>
          </a:p>
          <a:p>
            <a:pPr marL="0" indent="0" algn="just">
              <a:spcBef>
                <a:spcPts val="0"/>
              </a:spcBef>
              <a:buNone/>
            </a:pPr>
            <a:r>
              <a:rPr lang="it-IT" sz="1200" i="1" dirty="0">
                <a:solidFill>
                  <a:schemeClr val="tx1">
                    <a:lumMod val="65000"/>
                    <a:lumOff val="35000"/>
                  </a:schemeClr>
                </a:solidFill>
                <a:latin typeface="Bookman Old Style" panose="02050604050505020204" pitchFamily="18" charset="0"/>
              </a:rPr>
              <a:t>10. Il termine dilatorio di cui al comma 9 non si applica nei seguenti casi:</a:t>
            </a:r>
          </a:p>
          <a:p>
            <a:pPr marL="0" indent="0" algn="just">
              <a:spcBef>
                <a:spcPts val="0"/>
              </a:spcBef>
              <a:buNone/>
            </a:pPr>
            <a:r>
              <a:rPr lang="it-IT" sz="1200" i="1" dirty="0">
                <a:solidFill>
                  <a:schemeClr val="tx1">
                    <a:lumMod val="65000"/>
                    <a:lumOff val="35000"/>
                  </a:schemeClr>
                </a:solidFill>
                <a:latin typeface="Bookman Old Style" panose="02050604050505020204" pitchFamily="18" charset="0"/>
              </a:rPr>
              <a:t>a) se, a seguito di pubblicazione di bando o avviso con cui si indice una gara o dell'inoltro degli inviti nel rispetto del presente codice, è stata presentata o è stata ammessa </a:t>
            </a:r>
            <a:r>
              <a:rPr lang="it-IT" sz="1200" b="1" i="1" dirty="0">
                <a:solidFill>
                  <a:schemeClr val="tx1">
                    <a:lumMod val="65000"/>
                    <a:lumOff val="35000"/>
                  </a:schemeClr>
                </a:solidFill>
                <a:latin typeface="Bookman Old Style" panose="02050604050505020204" pitchFamily="18" charset="0"/>
              </a:rPr>
              <a:t>una sola offerta e non sono state tempestivamente proposte impugnazioni del bando o della lettera di invito </a:t>
            </a:r>
            <a:r>
              <a:rPr lang="it-IT" sz="1200" i="1" dirty="0">
                <a:solidFill>
                  <a:schemeClr val="tx1">
                    <a:lumMod val="65000"/>
                    <a:lumOff val="35000"/>
                  </a:schemeClr>
                </a:solidFill>
                <a:latin typeface="Bookman Old Style" panose="02050604050505020204" pitchFamily="18" charset="0"/>
              </a:rPr>
              <a:t>o queste impugnazioni risultano già respinte con decisione definitiva;</a:t>
            </a:r>
          </a:p>
          <a:p>
            <a:pPr marL="0" indent="0" algn="just">
              <a:spcBef>
                <a:spcPts val="0"/>
              </a:spcBef>
              <a:buNone/>
            </a:pPr>
            <a:r>
              <a:rPr lang="it-IT" sz="1200" i="1" dirty="0">
                <a:solidFill>
                  <a:schemeClr val="tx1">
                    <a:lumMod val="65000"/>
                    <a:lumOff val="35000"/>
                  </a:schemeClr>
                </a:solidFill>
                <a:latin typeface="Bookman Old Style" panose="02050604050505020204" pitchFamily="18" charset="0"/>
              </a:rPr>
              <a:t>b) nel caso di un appalto basato su un accordo quadro di cui all'articolo 54, nel caso di appalti specifici basati su un sistema dinamico di acquisizione di cui all'articolo 55, nel caso di acquisto effettuato attraverso il mercato elettronico nei limiti di cui all'articolo 3, lettera </a:t>
            </a:r>
            <a:r>
              <a:rPr lang="it-IT" sz="1200" i="1" dirty="0" err="1">
                <a:solidFill>
                  <a:schemeClr val="tx1">
                    <a:lumMod val="65000"/>
                    <a:lumOff val="35000"/>
                  </a:schemeClr>
                </a:solidFill>
                <a:latin typeface="Bookman Old Style" panose="02050604050505020204" pitchFamily="18" charset="0"/>
              </a:rPr>
              <a:t>bbbb</a:t>
            </a:r>
            <a:r>
              <a:rPr lang="it-IT" sz="1200" i="1" dirty="0">
                <a:solidFill>
                  <a:schemeClr val="tx1">
                    <a:lumMod val="65000"/>
                    <a:lumOff val="35000"/>
                  </a:schemeClr>
                </a:solidFill>
                <a:latin typeface="Bookman Old Style" panose="02050604050505020204" pitchFamily="18" charset="0"/>
              </a:rPr>
              <a:t>) e nel caso di affidamenti effettuati ai sensi dell’articolo 36, comma 2, lettere a) e b).</a:t>
            </a:r>
          </a:p>
          <a:p>
            <a:pPr marL="0" indent="0" algn="just">
              <a:spcBef>
                <a:spcPts val="0"/>
              </a:spcBef>
              <a:buNone/>
            </a:pPr>
            <a:r>
              <a:rPr lang="it-IT" sz="1200" i="1" dirty="0">
                <a:solidFill>
                  <a:schemeClr val="tx1">
                    <a:lumMod val="65000"/>
                    <a:lumOff val="35000"/>
                  </a:schemeClr>
                </a:solidFill>
                <a:latin typeface="Bookman Old Style" panose="02050604050505020204" pitchFamily="18" charset="0"/>
              </a:rPr>
              <a:t>11. </a:t>
            </a:r>
            <a:r>
              <a:rPr lang="it-IT" sz="1200" b="1" i="1" dirty="0">
                <a:solidFill>
                  <a:schemeClr val="tx1">
                    <a:lumMod val="65000"/>
                    <a:lumOff val="35000"/>
                  </a:schemeClr>
                </a:solidFill>
                <a:latin typeface="Bookman Old Style" panose="02050604050505020204" pitchFamily="18" charset="0"/>
              </a:rPr>
              <a:t>Se è proposto ricorso avverso l'aggiudicazione con contestuale domanda cautelare, il contratto non può essere stipulato, dal momento della notificazione dell'istanza cautelare alla stazione appaltante e per i successivi venti giorni, a condizione che entro tale termine intervenga almeno il provvedimento cautelare </a:t>
            </a:r>
            <a:r>
              <a:rPr lang="it-IT" sz="1200" i="1" dirty="0">
                <a:solidFill>
                  <a:schemeClr val="tx1">
                    <a:lumMod val="65000"/>
                    <a:lumOff val="35000"/>
                  </a:schemeClr>
                </a:solidFill>
                <a:latin typeface="Bookman Old Style" panose="02050604050505020204" pitchFamily="18" charset="0"/>
              </a:rPr>
              <a:t>di primo grado o la pubblicazione del dispositivo della sentenza di primo grado in caso di decisione del merito all'udienza cautelare ovvero fino alla pronuncia di detti provvedimenti se successiva. L'effetto sospensivo sulla stipula del contratto cessa quando, in sede di esame della domanda cautelare, il giudice si dichiara incompetente ai sensi dell'articolo 15, comma 4, del codice del processo amministrativo di cui all'Allegato I al decreto legislativo 2 luglio 2010, n. 104, o fissa con ordinanza la data di discussione del merito senza concedere misure cautelari o rinvia al giudizio di merito l'esame della domanda cautelare, con il consenso delle parti, da intendersi quale implicita rinuncia all'immediato esame della domanda cautelare.</a:t>
            </a:r>
            <a:r>
              <a:rPr lang="it-IT" sz="1200" dirty="0">
                <a:solidFill>
                  <a:schemeClr val="tx1">
                    <a:lumMod val="65000"/>
                    <a:lumOff val="35000"/>
                  </a:schemeClr>
                </a:solidFill>
                <a:latin typeface="Bookman Old Style" panose="02050604050505020204" pitchFamily="18" charset="0"/>
              </a:rPr>
              <a:t>»</a:t>
            </a:r>
          </a:p>
          <a:p>
            <a:pPr marL="0" indent="0">
              <a:spcBef>
                <a:spcPts val="0"/>
              </a:spcBef>
              <a:buNone/>
            </a:pPr>
            <a:r>
              <a:rPr lang="it-IT" sz="1200" dirty="0">
                <a:solidFill>
                  <a:schemeClr val="tx1">
                    <a:lumMod val="65000"/>
                    <a:lumOff val="35000"/>
                  </a:schemeClr>
                </a:solidFill>
                <a:latin typeface="Bookman Old Style" panose="02050604050505020204" pitchFamily="18" charset="0"/>
              </a:rPr>
              <a:t>(art. 32, commi 9, 10 e 11)</a:t>
            </a:r>
          </a:p>
          <a:p>
            <a:pPr marL="0" indent="0">
              <a:spcBef>
                <a:spcPts val="0"/>
              </a:spcBef>
              <a:buFont typeface="Arial" panose="020B0604020202020204" pitchFamily="34" charset="0"/>
              <a:buNone/>
            </a:pPr>
            <a:endParaRPr lang="it-IT" sz="1330" dirty="0">
              <a:solidFill>
                <a:schemeClr val="tx1">
                  <a:lumMod val="65000"/>
                  <a:lumOff val="35000"/>
                </a:schemeClr>
              </a:solidFill>
              <a:latin typeface="Bookman Old Style" panose="02050604050505020204" pitchFamily="18" charset="0"/>
            </a:endParaRPr>
          </a:p>
        </p:txBody>
      </p:sp>
      <p:sp>
        <p:nvSpPr>
          <p:cNvPr id="20" name="Triangolo isoscele 19">
            <a:extLst>
              <a:ext uri="{FF2B5EF4-FFF2-40B4-BE49-F238E27FC236}">
                <a16:creationId xmlns:a16="http://schemas.microsoft.com/office/drawing/2014/main" id="{0FF3C258-14E9-4C6A-8AE7-3E813CF1BB2D}"/>
              </a:ext>
            </a:extLst>
          </p:cNvPr>
          <p:cNvSpPr/>
          <p:nvPr/>
        </p:nvSpPr>
        <p:spPr>
          <a:xfrm rot="10800000">
            <a:off x="6219687" y="5386979"/>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Google Shape;641;p50">
            <a:extLst>
              <a:ext uri="{FF2B5EF4-FFF2-40B4-BE49-F238E27FC236}">
                <a16:creationId xmlns:a16="http://schemas.microsoft.com/office/drawing/2014/main" id="{08CDB018-D183-4F75-B825-CD8CE37F5C63}"/>
              </a:ext>
            </a:extLst>
          </p:cNvPr>
          <p:cNvSpPr txBox="1">
            <a:spLocks/>
          </p:cNvSpPr>
          <p:nvPr/>
        </p:nvSpPr>
        <p:spPr>
          <a:xfrm>
            <a:off x="2751847" y="3799797"/>
            <a:ext cx="2322695" cy="101488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Verifica dei requisiti</a:t>
            </a:r>
          </a:p>
          <a:p>
            <a:pPr marL="0" indent="0" algn="just">
              <a:spcBef>
                <a:spcPts val="0"/>
              </a:spcBef>
              <a:buNone/>
            </a:pPr>
            <a:r>
              <a:rPr lang="it-IT" sz="1200" dirty="0">
                <a:solidFill>
                  <a:schemeClr val="tx1">
                    <a:lumMod val="65000"/>
                    <a:lumOff val="35000"/>
                  </a:schemeClr>
                </a:solidFill>
                <a:latin typeface="Bookman Old Style" panose="02050604050505020204" pitchFamily="18" charset="0"/>
              </a:rPr>
              <a:t>«</a:t>
            </a:r>
            <a:r>
              <a:rPr lang="it-IT" sz="1200" i="1" dirty="0">
                <a:solidFill>
                  <a:schemeClr val="tx1">
                    <a:lumMod val="65000"/>
                    <a:lumOff val="35000"/>
                  </a:schemeClr>
                </a:solidFill>
                <a:latin typeface="Bookman Old Style" panose="02050604050505020204" pitchFamily="18" charset="0"/>
              </a:rPr>
              <a:t>L’aggiudicazione diventa efficace dopo la verifica del possesso dei prescritti requisiti.</a:t>
            </a:r>
            <a:r>
              <a:rPr lang="it-IT" sz="1200" dirty="0">
                <a:solidFill>
                  <a:schemeClr val="tx1">
                    <a:lumMod val="65000"/>
                    <a:lumOff val="35000"/>
                  </a:schemeClr>
                </a:solidFill>
                <a:latin typeface="Bookman Old Style" panose="02050604050505020204" pitchFamily="18" charset="0"/>
              </a:rPr>
              <a:t>»</a:t>
            </a:r>
          </a:p>
          <a:p>
            <a:pPr marL="0" indent="0">
              <a:spcBef>
                <a:spcPts val="0"/>
              </a:spcBef>
              <a:buNone/>
            </a:pPr>
            <a:r>
              <a:rPr lang="it-IT" sz="1200" dirty="0">
                <a:solidFill>
                  <a:schemeClr val="tx1">
                    <a:lumMod val="65000"/>
                    <a:lumOff val="35000"/>
                  </a:schemeClr>
                </a:solidFill>
                <a:latin typeface="Bookman Old Style" panose="02050604050505020204" pitchFamily="18" charset="0"/>
              </a:rPr>
              <a:t>(Art. 32, comma 7)</a:t>
            </a:r>
          </a:p>
        </p:txBody>
      </p:sp>
      <p:sp>
        <p:nvSpPr>
          <p:cNvPr id="15" name="Triangolo isoscele 14">
            <a:extLst>
              <a:ext uri="{FF2B5EF4-FFF2-40B4-BE49-F238E27FC236}">
                <a16:creationId xmlns:a16="http://schemas.microsoft.com/office/drawing/2014/main" id="{AAB1CCDB-2932-4A44-9EB4-BDB75FE64415}"/>
              </a:ext>
            </a:extLst>
          </p:cNvPr>
          <p:cNvSpPr/>
          <p:nvPr/>
        </p:nvSpPr>
        <p:spPr>
          <a:xfrm rot="10800000">
            <a:off x="2874503" y="5349031"/>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Google Shape;641;p50">
            <a:extLst>
              <a:ext uri="{FF2B5EF4-FFF2-40B4-BE49-F238E27FC236}">
                <a16:creationId xmlns:a16="http://schemas.microsoft.com/office/drawing/2014/main" id="{9C62FB0D-35DD-4934-B27D-355C2E403035}"/>
              </a:ext>
            </a:extLst>
          </p:cNvPr>
          <p:cNvSpPr txBox="1">
            <a:spLocks/>
          </p:cNvSpPr>
          <p:nvPr/>
        </p:nvSpPr>
        <p:spPr>
          <a:xfrm>
            <a:off x="0" y="1202611"/>
            <a:ext cx="2659979" cy="101488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Comunicazione</a:t>
            </a:r>
          </a:p>
          <a:p>
            <a:pPr marL="0" indent="0" algn="just">
              <a:spcBef>
                <a:spcPts val="0"/>
              </a:spcBef>
              <a:buNone/>
            </a:pPr>
            <a:r>
              <a:rPr lang="it-IT" sz="1200" dirty="0">
                <a:solidFill>
                  <a:schemeClr val="tx1">
                    <a:lumMod val="65000"/>
                    <a:lumOff val="35000"/>
                  </a:schemeClr>
                </a:solidFill>
                <a:latin typeface="Bookman Old Style" panose="02050604050505020204" pitchFamily="18" charset="0"/>
              </a:rPr>
              <a:t>«</a:t>
            </a:r>
            <a:r>
              <a:rPr lang="it-IT" sz="1200" i="1" dirty="0">
                <a:solidFill>
                  <a:schemeClr val="tx1">
                    <a:lumMod val="65000"/>
                    <a:lumOff val="35000"/>
                  </a:schemeClr>
                </a:solidFill>
                <a:latin typeface="Bookman Old Style" panose="02050604050505020204" pitchFamily="18" charset="0"/>
              </a:rPr>
              <a:t>Le stazioni appaltanti, nel rispetto delle specifiche modalità di pubblicazione stabilite dal presente codice, informano tempestivamente ciascun candidato e ciascun offerente delle decisioni adottate riguardo alla conclusione di un accordo quadro, </a:t>
            </a:r>
            <a:r>
              <a:rPr lang="it-IT" sz="1200" b="1" i="1" dirty="0">
                <a:solidFill>
                  <a:schemeClr val="tx1">
                    <a:lumMod val="65000"/>
                    <a:lumOff val="35000"/>
                  </a:schemeClr>
                </a:solidFill>
                <a:latin typeface="Bookman Old Style" panose="02050604050505020204" pitchFamily="18" charset="0"/>
              </a:rPr>
              <a:t>all'aggiudicazione</a:t>
            </a:r>
            <a:r>
              <a:rPr lang="it-IT" sz="1200" i="1" dirty="0">
                <a:solidFill>
                  <a:schemeClr val="tx1">
                    <a:lumMod val="65000"/>
                    <a:lumOff val="35000"/>
                  </a:schemeClr>
                </a:solidFill>
                <a:latin typeface="Bookman Old Style" panose="02050604050505020204" pitchFamily="18" charset="0"/>
              </a:rPr>
              <a:t> di un appalto o all'ammissione ad un sistema dinamico di acquisizione, ivi compresi i motivi dell'eventuale decisione di non concludere un accordo quadro o di non aggiudicare un appalto per il quale è stata indetta una gara o di riavviare la procedura o di non attuare un sistema dinamico di acquisizione.</a:t>
            </a:r>
            <a:r>
              <a:rPr lang="it-IT" sz="1200" dirty="0">
                <a:solidFill>
                  <a:schemeClr val="tx1">
                    <a:lumMod val="65000"/>
                    <a:lumOff val="35000"/>
                  </a:schemeClr>
                </a:solidFill>
                <a:latin typeface="Bookman Old Style" panose="02050604050505020204" pitchFamily="18" charset="0"/>
              </a:rPr>
              <a:t>»</a:t>
            </a:r>
          </a:p>
          <a:p>
            <a:pPr marL="0" indent="0">
              <a:spcBef>
                <a:spcPts val="0"/>
              </a:spcBef>
              <a:buNone/>
            </a:pPr>
            <a:r>
              <a:rPr lang="it-IT" sz="1200" dirty="0">
                <a:solidFill>
                  <a:schemeClr val="tx1">
                    <a:lumMod val="65000"/>
                    <a:lumOff val="35000"/>
                  </a:schemeClr>
                </a:solidFill>
                <a:latin typeface="Bookman Old Style" panose="02050604050505020204" pitchFamily="18" charset="0"/>
              </a:rPr>
              <a:t>(Art. 76, comma 1)</a:t>
            </a:r>
          </a:p>
        </p:txBody>
      </p:sp>
      <p:sp>
        <p:nvSpPr>
          <p:cNvPr id="13" name="Triangolo isoscele 12">
            <a:extLst>
              <a:ext uri="{FF2B5EF4-FFF2-40B4-BE49-F238E27FC236}">
                <a16:creationId xmlns:a16="http://schemas.microsoft.com/office/drawing/2014/main" id="{EF5E7106-AD26-4B4B-A10E-A4C9B0677FC9}"/>
              </a:ext>
            </a:extLst>
          </p:cNvPr>
          <p:cNvSpPr/>
          <p:nvPr/>
        </p:nvSpPr>
        <p:spPr>
          <a:xfrm rot="10800000">
            <a:off x="117634" y="5340776"/>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758789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 name="Rettangolo 5">
            <a:extLst>
              <a:ext uri="{FF2B5EF4-FFF2-40B4-BE49-F238E27FC236}">
                <a16:creationId xmlns:a16="http://schemas.microsoft.com/office/drawing/2014/main" id="{5CB69558-0EE4-4380-9D59-C3274EEA8CD3}"/>
              </a:ext>
            </a:extLst>
          </p:cNvPr>
          <p:cNvSpPr/>
          <p:nvPr/>
        </p:nvSpPr>
        <p:spPr>
          <a:xfrm>
            <a:off x="-40341" y="5815163"/>
            <a:ext cx="1227268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Google Shape;641;p50">
            <a:extLst>
              <a:ext uri="{FF2B5EF4-FFF2-40B4-BE49-F238E27FC236}">
                <a16:creationId xmlns:a16="http://schemas.microsoft.com/office/drawing/2014/main" id="{DBEBB84A-6A5B-4C41-AA92-AA39BA4F1F88}"/>
              </a:ext>
            </a:extLst>
          </p:cNvPr>
          <p:cNvSpPr txBox="1">
            <a:spLocks/>
          </p:cNvSpPr>
          <p:nvPr/>
        </p:nvSpPr>
        <p:spPr>
          <a:xfrm>
            <a:off x="2612519" y="6133763"/>
            <a:ext cx="2157555" cy="50599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Verifica dell’anomalia</a:t>
            </a:r>
          </a:p>
          <a:p>
            <a:pPr marL="0" indent="0">
              <a:spcBef>
                <a:spcPts val="0"/>
              </a:spcBef>
              <a:buFont typeface="Arial" panose="020B0604020202020204" pitchFamily="34" charset="0"/>
              <a:buNone/>
            </a:pPr>
            <a:r>
              <a:rPr lang="it-IT" sz="1200" dirty="0">
                <a:solidFill>
                  <a:schemeClr val="tx1">
                    <a:lumMod val="65000"/>
                    <a:lumOff val="35000"/>
                  </a:schemeClr>
                </a:solidFill>
                <a:latin typeface="Bookman Old Style" panose="02050604050505020204" pitchFamily="18" charset="0"/>
              </a:rPr>
              <a:t>(Art. 97)</a:t>
            </a: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p:txBody>
      </p:sp>
      <p:sp>
        <p:nvSpPr>
          <p:cNvPr id="22" name="Google Shape;641;p50">
            <a:extLst>
              <a:ext uri="{FF2B5EF4-FFF2-40B4-BE49-F238E27FC236}">
                <a16:creationId xmlns:a16="http://schemas.microsoft.com/office/drawing/2014/main" id="{F59F9414-9797-4A63-A2D7-935EE55A8B81}"/>
              </a:ext>
            </a:extLst>
          </p:cNvPr>
          <p:cNvSpPr txBox="1">
            <a:spLocks/>
          </p:cNvSpPr>
          <p:nvPr/>
        </p:nvSpPr>
        <p:spPr>
          <a:xfrm>
            <a:off x="121035" y="-1"/>
            <a:ext cx="7142408" cy="4215729"/>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Stipulazione del contratto</a:t>
            </a:r>
          </a:p>
          <a:p>
            <a:pPr marL="0" indent="0" algn="just">
              <a:spcBef>
                <a:spcPts val="0"/>
              </a:spcBef>
              <a:buNone/>
            </a:pPr>
            <a:r>
              <a:rPr lang="it-IT" sz="1200" dirty="0">
                <a:solidFill>
                  <a:schemeClr val="tx1">
                    <a:lumMod val="65000"/>
                    <a:lumOff val="35000"/>
                  </a:schemeClr>
                </a:solidFill>
                <a:latin typeface="Bookman Old Style" panose="02050604050505020204" pitchFamily="18" charset="0"/>
              </a:rPr>
              <a:t>«Divenuta efficace l’aggiudicazione, e fatto salvo l’esercizio dei poteri di autotutela ..., la stipulazione del contratto di appalto o di concessione </a:t>
            </a:r>
            <a:r>
              <a:rPr lang="it-IT" sz="1200" strike="sngStrike" dirty="0">
                <a:solidFill>
                  <a:schemeClr val="tx1">
                    <a:lumMod val="65000"/>
                    <a:lumOff val="35000"/>
                  </a:schemeClr>
                </a:solidFill>
                <a:latin typeface="Bookman Old Style" panose="02050604050505020204" pitchFamily="18" charset="0"/>
              </a:rPr>
              <a:t>ha luogo </a:t>
            </a:r>
            <a:r>
              <a:rPr lang="it-IT" sz="1200" b="1" dirty="0">
                <a:solidFill>
                  <a:schemeClr val="tx1">
                    <a:lumMod val="65000"/>
                    <a:lumOff val="35000"/>
                  </a:schemeClr>
                </a:solidFill>
                <a:latin typeface="Bookman Old Style" panose="02050604050505020204" pitchFamily="18" charset="0"/>
              </a:rPr>
              <a:t>deve avere luogo entro i successivi sessanta giorni, salvo diverso termine previsto nel bando o nell’invito ad offrire, ovvero l’ipotesi di differimento espressamente concordata con l’aggiudicatario, purché comunque giustificata dall’interesse alla sollecita esecuzione del contratto. La mancata stipulazione del contratto nel termine previsto deve essere motivata con specifico riferimento all’interesse della stazione appaltante e a quello nazionale alla sollecita esecuzione del contratto e viene valutata ai fini della responsabilità erariale e disciplinare del dirigente preposto. Non costituisce giustificazione adeguata per la mancata stipulazione del contratto nel termine previsto, salvo quanto previsto dai commi 9 e 11, la pendenza di un ricorso giurisdizionale, nel cui ambito non sia stata disposta o inibita la stipulazione del contratto. Le stazioni appaltanti hanno facoltà di stipulare contratti di assicurazione della propria responsabilità civile derivante dalla conclusione del contratto e dalla prosecuzione o sospensione della sua esecuzione.</a:t>
            </a:r>
            <a:r>
              <a:rPr lang="it-IT" sz="1200" dirty="0">
                <a:solidFill>
                  <a:schemeClr val="tx1">
                    <a:lumMod val="65000"/>
                    <a:lumOff val="35000"/>
                  </a:schemeClr>
                </a:solidFill>
                <a:latin typeface="Bookman Old Style" panose="02050604050505020204" pitchFamily="18" charset="0"/>
              </a:rPr>
              <a:t> Se la stipulazione del contratto non avviene nel termine fissato, l’aggiudicatario può, mediante atto notificato alla stazione appaltante, sciogliersi da ogni vincolo o recedere dal contratto. All’aggiudicatario non spetta alcun indennizzo, salvo il rimborso delle spese contrattuali documentate. Nel caso di lavori, se è intervenuta la consegna dei lavori in via di urgenza e nel caso di servizi e forniture, se si è dato avvio all'esecuzione del contratto in via d'urgenza, l’aggiudicatario ha diritto al rimborso delle spese sostenute per l’esecuzione dei lavori ordinati dal direttore dei lavori, ivi comprese quelle per opere provvisionali. Nel caso di servizi e forniture, se si è dato avvio all'esecuzione del contratto in via d'urgenza, l'aggiudicatario ha diritto al rimborso delle spese sostenute per le prestazioni espletate su ordine del direttore dell'esecuzione. L’esecuzione d’urgenza di cui al presente comma è ammessa esclusivamente nelle ipotesi di eventi oggettivamente imprevedibili, per ovviare a situazioni di pericolo per persone, animali o cose, ovvero per l’igiene e la salute pubblica, ovvero per il patrimonio storico, artistico, culturale ovvero nei casi in cui la mancata esecuzione immediata della prestazione dedotta nella gara determinerebbe un grave danno all'interesse pubblico che è destinata a soddisfare, ivi compresa la perdita di finanziamenti comunitari»</a:t>
            </a:r>
          </a:p>
          <a:p>
            <a:pPr marL="0" indent="0">
              <a:spcBef>
                <a:spcPts val="0"/>
              </a:spcBef>
              <a:buNone/>
            </a:pPr>
            <a:r>
              <a:rPr lang="it-IT" sz="1200" dirty="0">
                <a:solidFill>
                  <a:schemeClr val="tx1">
                    <a:lumMod val="65000"/>
                    <a:lumOff val="35000"/>
                  </a:schemeClr>
                </a:solidFill>
                <a:latin typeface="Bookman Old Style" panose="02050604050505020204" pitchFamily="18" charset="0"/>
              </a:rPr>
              <a:t>(art. 32, comma 8)</a:t>
            </a:r>
          </a:p>
        </p:txBody>
      </p:sp>
      <p:sp>
        <p:nvSpPr>
          <p:cNvPr id="11" name="Triangolo isoscele 10">
            <a:extLst>
              <a:ext uri="{FF2B5EF4-FFF2-40B4-BE49-F238E27FC236}">
                <a16:creationId xmlns:a16="http://schemas.microsoft.com/office/drawing/2014/main" id="{A8FF9218-178F-488F-8EA7-82EFFD2D8142}"/>
              </a:ext>
            </a:extLst>
          </p:cNvPr>
          <p:cNvSpPr/>
          <p:nvPr/>
        </p:nvSpPr>
        <p:spPr>
          <a:xfrm>
            <a:off x="2714794" y="5870848"/>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riangolo isoscele 14">
            <a:extLst>
              <a:ext uri="{FF2B5EF4-FFF2-40B4-BE49-F238E27FC236}">
                <a16:creationId xmlns:a16="http://schemas.microsoft.com/office/drawing/2014/main" id="{AAB1CCDB-2932-4A44-9EB4-BDB75FE64415}"/>
              </a:ext>
            </a:extLst>
          </p:cNvPr>
          <p:cNvSpPr/>
          <p:nvPr/>
        </p:nvSpPr>
        <p:spPr>
          <a:xfrm rot="10800000">
            <a:off x="161375" y="5561287"/>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riangolo isoscele 11">
            <a:extLst>
              <a:ext uri="{FF2B5EF4-FFF2-40B4-BE49-F238E27FC236}">
                <a16:creationId xmlns:a16="http://schemas.microsoft.com/office/drawing/2014/main" id="{FF7F8DA3-86D1-470C-B636-3FD7EE28283D}"/>
              </a:ext>
            </a:extLst>
          </p:cNvPr>
          <p:cNvSpPr/>
          <p:nvPr/>
        </p:nvSpPr>
        <p:spPr>
          <a:xfrm rot="10800000">
            <a:off x="7853262" y="5542282"/>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Google Shape;641;p50">
            <a:extLst>
              <a:ext uri="{FF2B5EF4-FFF2-40B4-BE49-F238E27FC236}">
                <a16:creationId xmlns:a16="http://schemas.microsoft.com/office/drawing/2014/main" id="{0EA75180-2D75-44C3-9F3D-A5188A89326A}"/>
              </a:ext>
            </a:extLst>
          </p:cNvPr>
          <p:cNvSpPr txBox="1">
            <a:spLocks/>
          </p:cNvSpPr>
          <p:nvPr/>
        </p:nvSpPr>
        <p:spPr>
          <a:xfrm>
            <a:off x="7741399" y="5158924"/>
            <a:ext cx="1302240" cy="471294"/>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Esecuzione</a:t>
            </a:r>
          </a:p>
        </p:txBody>
      </p:sp>
    </p:spTree>
    <p:extLst>
      <p:ext uri="{BB962C8B-B14F-4D97-AF65-F5344CB8AC3E}">
        <p14:creationId xmlns:p14="http://schemas.microsoft.com/office/powerpoint/2010/main" val="5509179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216D8384-F6AD-4ADB-852E-DD23172D9C29}"/>
              </a:ext>
            </a:extLst>
          </p:cNvPr>
          <p:cNvSpPr txBox="1"/>
          <p:nvPr/>
        </p:nvSpPr>
        <p:spPr>
          <a:xfrm>
            <a:off x="1719710" y="3165330"/>
            <a:ext cx="3346787"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6.1</a:t>
            </a:r>
          </a:p>
        </p:txBody>
      </p:sp>
      <p:sp>
        <p:nvSpPr>
          <p:cNvPr id="4" name="CasellaDiTesto 3">
            <a:extLst>
              <a:ext uri="{FF2B5EF4-FFF2-40B4-BE49-F238E27FC236}">
                <a16:creationId xmlns:a16="http://schemas.microsoft.com/office/drawing/2014/main" id="{231BCED6-E0F8-4E01-9E2B-6989473620EE}"/>
              </a:ext>
            </a:extLst>
          </p:cNvPr>
          <p:cNvSpPr txBox="1"/>
          <p:nvPr/>
        </p:nvSpPr>
        <p:spPr>
          <a:xfrm>
            <a:off x="5181601" y="3550051"/>
            <a:ext cx="3528204" cy="1631216"/>
          </a:xfrm>
          <a:prstGeom prst="rect">
            <a:avLst/>
          </a:prstGeom>
          <a:noFill/>
        </p:spPr>
        <p:txBody>
          <a:bodyPr wrap="square" rtlCol="0">
            <a:spAutoFit/>
          </a:bodyPr>
          <a:lstStyle/>
          <a:p>
            <a:r>
              <a:rPr lang="it-IT" sz="3000" b="1" dirty="0">
                <a:solidFill>
                  <a:schemeClr val="tx1">
                    <a:lumMod val="65000"/>
                    <a:lumOff val="35000"/>
                  </a:schemeClr>
                </a:solidFill>
                <a:latin typeface="Bookman Old Style" panose="02050604050505020204" pitchFamily="18" charset="0"/>
              </a:rPr>
              <a:t>LA FASE PREPARATORIA</a:t>
            </a:r>
          </a:p>
          <a:p>
            <a:r>
              <a:rPr lang="it-IT" sz="2000" dirty="0">
                <a:solidFill>
                  <a:schemeClr val="tx1">
                    <a:lumMod val="65000"/>
                    <a:lumOff val="35000"/>
                  </a:schemeClr>
                </a:solidFill>
                <a:latin typeface="Bookman Old Style" panose="02050604050505020204" pitchFamily="18" charset="0"/>
              </a:rPr>
              <a:t>Programmazione  e progettazione</a:t>
            </a:r>
          </a:p>
        </p:txBody>
      </p:sp>
      <p:grpSp>
        <p:nvGrpSpPr>
          <p:cNvPr id="9" name="Google Shape;5687;p67">
            <a:extLst>
              <a:ext uri="{FF2B5EF4-FFF2-40B4-BE49-F238E27FC236}">
                <a16:creationId xmlns:a16="http://schemas.microsoft.com/office/drawing/2014/main" id="{09E5FD22-6445-4C90-A013-9201376E3460}"/>
              </a:ext>
            </a:extLst>
          </p:cNvPr>
          <p:cNvGrpSpPr/>
          <p:nvPr/>
        </p:nvGrpSpPr>
        <p:grpSpPr>
          <a:xfrm>
            <a:off x="5552273" y="1732324"/>
            <a:ext cx="1087454" cy="1015662"/>
            <a:chOff x="-48266125" y="1973375"/>
            <a:chExt cx="302450" cy="300125"/>
          </a:xfrm>
          <a:solidFill>
            <a:schemeClr val="tx1">
              <a:lumMod val="65000"/>
              <a:lumOff val="35000"/>
            </a:schemeClr>
          </a:solidFill>
        </p:grpSpPr>
        <p:sp>
          <p:nvSpPr>
            <p:cNvPr id="10" name="Google Shape;5688;p67">
              <a:extLst>
                <a:ext uri="{FF2B5EF4-FFF2-40B4-BE49-F238E27FC236}">
                  <a16:creationId xmlns:a16="http://schemas.microsoft.com/office/drawing/2014/main" id="{2A0EEF9D-491C-40D7-9623-1152E9B0172D}"/>
                </a:ext>
              </a:extLst>
            </p:cNvPr>
            <p:cNvSpPr/>
            <p:nvPr/>
          </p:nvSpPr>
          <p:spPr>
            <a:xfrm>
              <a:off x="-48212575" y="2045050"/>
              <a:ext cx="122900" cy="123700"/>
            </a:xfrm>
            <a:custGeom>
              <a:avLst/>
              <a:gdLst/>
              <a:ahLst/>
              <a:cxnLst/>
              <a:rect l="l" t="t" r="r" b="b"/>
              <a:pathLst>
                <a:path w="4916" h="4948" extrusionOk="0">
                  <a:moveTo>
                    <a:pt x="1765" y="662"/>
                  </a:moveTo>
                  <a:cubicBezTo>
                    <a:pt x="2237" y="662"/>
                    <a:pt x="2647" y="946"/>
                    <a:pt x="2741" y="1387"/>
                  </a:cubicBezTo>
                  <a:lnTo>
                    <a:pt x="1765" y="1387"/>
                  </a:lnTo>
                  <a:cubicBezTo>
                    <a:pt x="1576" y="1387"/>
                    <a:pt x="1418" y="1545"/>
                    <a:pt x="1418" y="1734"/>
                  </a:cubicBezTo>
                  <a:lnTo>
                    <a:pt x="1418" y="2710"/>
                  </a:lnTo>
                  <a:cubicBezTo>
                    <a:pt x="1009" y="2584"/>
                    <a:pt x="725" y="2206"/>
                    <a:pt x="725" y="1734"/>
                  </a:cubicBezTo>
                  <a:cubicBezTo>
                    <a:pt x="725" y="1135"/>
                    <a:pt x="1166" y="662"/>
                    <a:pt x="1765" y="662"/>
                  </a:cubicBezTo>
                  <a:close/>
                  <a:moveTo>
                    <a:pt x="2741" y="2080"/>
                  </a:moveTo>
                  <a:cubicBezTo>
                    <a:pt x="2647" y="2395"/>
                    <a:pt x="2395" y="2616"/>
                    <a:pt x="2111" y="2710"/>
                  </a:cubicBezTo>
                  <a:lnTo>
                    <a:pt x="2111" y="2080"/>
                  </a:lnTo>
                  <a:close/>
                  <a:moveTo>
                    <a:pt x="4254" y="2080"/>
                  </a:moveTo>
                  <a:lnTo>
                    <a:pt x="4254" y="4191"/>
                  </a:lnTo>
                  <a:lnTo>
                    <a:pt x="2143" y="4191"/>
                  </a:lnTo>
                  <a:lnTo>
                    <a:pt x="2143" y="3466"/>
                  </a:lnTo>
                  <a:cubicBezTo>
                    <a:pt x="2804" y="3309"/>
                    <a:pt x="3340" y="2805"/>
                    <a:pt x="3497" y="2080"/>
                  </a:cubicBezTo>
                  <a:close/>
                  <a:moveTo>
                    <a:pt x="1765" y="1"/>
                  </a:moveTo>
                  <a:cubicBezTo>
                    <a:pt x="788" y="1"/>
                    <a:pt x="0" y="788"/>
                    <a:pt x="0" y="1765"/>
                  </a:cubicBezTo>
                  <a:cubicBezTo>
                    <a:pt x="0" y="2616"/>
                    <a:pt x="599" y="3340"/>
                    <a:pt x="1418" y="3498"/>
                  </a:cubicBezTo>
                  <a:lnTo>
                    <a:pt x="1418" y="4601"/>
                  </a:lnTo>
                  <a:cubicBezTo>
                    <a:pt x="1418" y="4790"/>
                    <a:pt x="1576" y="4947"/>
                    <a:pt x="1765" y="4947"/>
                  </a:cubicBezTo>
                  <a:lnTo>
                    <a:pt x="4569" y="4947"/>
                  </a:lnTo>
                  <a:cubicBezTo>
                    <a:pt x="4758" y="4947"/>
                    <a:pt x="4915" y="4790"/>
                    <a:pt x="4915" y="4601"/>
                  </a:cubicBezTo>
                  <a:lnTo>
                    <a:pt x="4915" y="1797"/>
                  </a:lnTo>
                  <a:cubicBezTo>
                    <a:pt x="4915" y="1576"/>
                    <a:pt x="4758" y="1419"/>
                    <a:pt x="4600" y="1419"/>
                  </a:cubicBezTo>
                  <a:lnTo>
                    <a:pt x="3497" y="1419"/>
                  </a:lnTo>
                  <a:cubicBezTo>
                    <a:pt x="3340" y="631"/>
                    <a:pt x="2647" y="1"/>
                    <a:pt x="1765"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689;p67">
              <a:extLst>
                <a:ext uri="{FF2B5EF4-FFF2-40B4-BE49-F238E27FC236}">
                  <a16:creationId xmlns:a16="http://schemas.microsoft.com/office/drawing/2014/main" id="{0155252C-08B0-4092-A137-19277FC932DB}"/>
                </a:ext>
              </a:extLst>
            </p:cNvPr>
            <p:cNvSpPr/>
            <p:nvPr/>
          </p:nvSpPr>
          <p:spPr>
            <a:xfrm>
              <a:off x="-48266125" y="1973375"/>
              <a:ext cx="230000" cy="300125"/>
            </a:xfrm>
            <a:custGeom>
              <a:avLst/>
              <a:gdLst/>
              <a:ahLst/>
              <a:cxnLst/>
              <a:rect l="l" t="t" r="r" b="b"/>
              <a:pathLst>
                <a:path w="9200" h="12005" extrusionOk="0">
                  <a:moveTo>
                    <a:pt x="7057" y="1198"/>
                  </a:moveTo>
                  <a:lnTo>
                    <a:pt x="7971" y="2112"/>
                  </a:lnTo>
                  <a:lnTo>
                    <a:pt x="7057" y="2112"/>
                  </a:lnTo>
                  <a:lnTo>
                    <a:pt x="7057" y="1198"/>
                  </a:lnTo>
                  <a:close/>
                  <a:moveTo>
                    <a:pt x="6396" y="694"/>
                  </a:moveTo>
                  <a:lnTo>
                    <a:pt x="6396" y="2458"/>
                  </a:lnTo>
                  <a:cubicBezTo>
                    <a:pt x="6396" y="2679"/>
                    <a:pt x="6553" y="2836"/>
                    <a:pt x="6742" y="2836"/>
                  </a:cubicBezTo>
                  <a:lnTo>
                    <a:pt x="8506" y="2836"/>
                  </a:lnTo>
                  <a:lnTo>
                    <a:pt x="8506" y="11280"/>
                  </a:lnTo>
                  <a:lnTo>
                    <a:pt x="756" y="11280"/>
                  </a:lnTo>
                  <a:lnTo>
                    <a:pt x="756" y="694"/>
                  </a:lnTo>
                  <a:close/>
                  <a:moveTo>
                    <a:pt x="378" y="1"/>
                  </a:moveTo>
                  <a:cubicBezTo>
                    <a:pt x="158" y="1"/>
                    <a:pt x="0" y="158"/>
                    <a:pt x="0" y="347"/>
                  </a:cubicBezTo>
                  <a:lnTo>
                    <a:pt x="0" y="11658"/>
                  </a:lnTo>
                  <a:cubicBezTo>
                    <a:pt x="0" y="11847"/>
                    <a:pt x="158" y="12004"/>
                    <a:pt x="378" y="12004"/>
                  </a:cubicBezTo>
                  <a:lnTo>
                    <a:pt x="8790" y="12004"/>
                  </a:lnTo>
                  <a:cubicBezTo>
                    <a:pt x="8979" y="12004"/>
                    <a:pt x="9136" y="11847"/>
                    <a:pt x="9136" y="11658"/>
                  </a:cubicBezTo>
                  <a:lnTo>
                    <a:pt x="9136" y="2458"/>
                  </a:lnTo>
                  <a:cubicBezTo>
                    <a:pt x="9199" y="2395"/>
                    <a:pt x="9168" y="2301"/>
                    <a:pt x="9073" y="2238"/>
                  </a:cubicBezTo>
                  <a:lnTo>
                    <a:pt x="6931" y="95"/>
                  </a:lnTo>
                  <a:cubicBezTo>
                    <a:pt x="6868" y="32"/>
                    <a:pt x="6805" y="1"/>
                    <a:pt x="6711"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690;p67">
              <a:extLst>
                <a:ext uri="{FF2B5EF4-FFF2-40B4-BE49-F238E27FC236}">
                  <a16:creationId xmlns:a16="http://schemas.microsoft.com/office/drawing/2014/main" id="{C97963A2-85F4-4B5A-82A9-A788E112E182}"/>
                </a:ext>
              </a:extLst>
            </p:cNvPr>
            <p:cNvSpPr/>
            <p:nvPr/>
          </p:nvSpPr>
          <p:spPr>
            <a:xfrm>
              <a:off x="-48018025" y="1991500"/>
              <a:ext cx="54350" cy="282000"/>
            </a:xfrm>
            <a:custGeom>
              <a:avLst/>
              <a:gdLst/>
              <a:ahLst/>
              <a:cxnLst/>
              <a:rect l="l" t="t" r="r" b="b"/>
              <a:pathLst>
                <a:path w="2174" h="11280" extrusionOk="0">
                  <a:moveTo>
                    <a:pt x="1071" y="1481"/>
                  </a:moveTo>
                  <a:lnTo>
                    <a:pt x="1260" y="2111"/>
                  </a:lnTo>
                  <a:lnTo>
                    <a:pt x="851" y="2111"/>
                  </a:lnTo>
                  <a:lnTo>
                    <a:pt x="1071" y="1481"/>
                  </a:lnTo>
                  <a:close/>
                  <a:moveTo>
                    <a:pt x="1418" y="2836"/>
                  </a:moveTo>
                  <a:lnTo>
                    <a:pt x="1418" y="7247"/>
                  </a:lnTo>
                  <a:lnTo>
                    <a:pt x="725" y="7247"/>
                  </a:lnTo>
                  <a:lnTo>
                    <a:pt x="725" y="2836"/>
                  </a:lnTo>
                  <a:close/>
                  <a:moveTo>
                    <a:pt x="1418" y="7971"/>
                  </a:moveTo>
                  <a:lnTo>
                    <a:pt x="1418" y="8664"/>
                  </a:lnTo>
                  <a:lnTo>
                    <a:pt x="725" y="8664"/>
                  </a:lnTo>
                  <a:lnTo>
                    <a:pt x="725" y="7971"/>
                  </a:lnTo>
                  <a:close/>
                  <a:moveTo>
                    <a:pt x="1449" y="9357"/>
                  </a:moveTo>
                  <a:lnTo>
                    <a:pt x="1449" y="10208"/>
                  </a:lnTo>
                  <a:cubicBezTo>
                    <a:pt x="1418" y="10397"/>
                    <a:pt x="1260" y="10555"/>
                    <a:pt x="1071" y="10555"/>
                  </a:cubicBezTo>
                  <a:cubicBezTo>
                    <a:pt x="882" y="10555"/>
                    <a:pt x="725" y="10397"/>
                    <a:pt x="725" y="10208"/>
                  </a:cubicBezTo>
                  <a:lnTo>
                    <a:pt x="725" y="9357"/>
                  </a:lnTo>
                  <a:close/>
                  <a:moveTo>
                    <a:pt x="1071" y="0"/>
                  </a:moveTo>
                  <a:cubicBezTo>
                    <a:pt x="945" y="0"/>
                    <a:pt x="788" y="95"/>
                    <a:pt x="756" y="253"/>
                  </a:cubicBezTo>
                  <a:cubicBezTo>
                    <a:pt x="0" y="2489"/>
                    <a:pt x="63" y="2363"/>
                    <a:pt x="63" y="2458"/>
                  </a:cubicBezTo>
                  <a:lnTo>
                    <a:pt x="63" y="10208"/>
                  </a:lnTo>
                  <a:cubicBezTo>
                    <a:pt x="63" y="10807"/>
                    <a:pt x="536" y="11279"/>
                    <a:pt x="1103" y="11279"/>
                  </a:cubicBezTo>
                  <a:cubicBezTo>
                    <a:pt x="1701" y="11279"/>
                    <a:pt x="2174" y="10807"/>
                    <a:pt x="2174" y="10208"/>
                  </a:cubicBezTo>
                  <a:lnTo>
                    <a:pt x="2111" y="2458"/>
                  </a:lnTo>
                  <a:lnTo>
                    <a:pt x="2111" y="2458"/>
                  </a:lnTo>
                  <a:cubicBezTo>
                    <a:pt x="2121" y="2468"/>
                    <a:pt x="2128" y="2472"/>
                    <a:pt x="2132" y="2472"/>
                  </a:cubicBezTo>
                  <a:cubicBezTo>
                    <a:pt x="2139" y="2472"/>
                    <a:pt x="2132" y="2458"/>
                    <a:pt x="2111" y="2458"/>
                  </a:cubicBezTo>
                  <a:lnTo>
                    <a:pt x="2111" y="2458"/>
                  </a:lnTo>
                  <a:lnTo>
                    <a:pt x="2111" y="2458"/>
                  </a:lnTo>
                  <a:cubicBezTo>
                    <a:pt x="2111" y="2363"/>
                    <a:pt x="2142" y="2584"/>
                    <a:pt x="1386" y="253"/>
                  </a:cubicBezTo>
                  <a:cubicBezTo>
                    <a:pt x="1355" y="95"/>
                    <a:pt x="1197" y="0"/>
                    <a:pt x="1071"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691;p67">
              <a:extLst>
                <a:ext uri="{FF2B5EF4-FFF2-40B4-BE49-F238E27FC236}">
                  <a16:creationId xmlns:a16="http://schemas.microsoft.com/office/drawing/2014/main" id="{E32D4BA1-2AC0-4C76-9639-FE48C89B7124}"/>
                </a:ext>
              </a:extLst>
            </p:cNvPr>
            <p:cNvSpPr/>
            <p:nvPr/>
          </p:nvSpPr>
          <p:spPr>
            <a:xfrm>
              <a:off x="-48211800" y="2221475"/>
              <a:ext cx="122900" cy="17350"/>
            </a:xfrm>
            <a:custGeom>
              <a:avLst/>
              <a:gdLst/>
              <a:ahLst/>
              <a:cxnLst/>
              <a:rect l="l" t="t" r="r" b="b"/>
              <a:pathLst>
                <a:path w="4916" h="694" extrusionOk="0">
                  <a:moveTo>
                    <a:pt x="347" y="1"/>
                  </a:moveTo>
                  <a:cubicBezTo>
                    <a:pt x="158" y="1"/>
                    <a:pt x="1" y="158"/>
                    <a:pt x="1" y="347"/>
                  </a:cubicBezTo>
                  <a:cubicBezTo>
                    <a:pt x="1" y="536"/>
                    <a:pt x="158" y="694"/>
                    <a:pt x="347" y="694"/>
                  </a:cubicBezTo>
                  <a:lnTo>
                    <a:pt x="4569" y="694"/>
                  </a:lnTo>
                  <a:cubicBezTo>
                    <a:pt x="4758" y="694"/>
                    <a:pt x="4916" y="536"/>
                    <a:pt x="4916" y="347"/>
                  </a:cubicBezTo>
                  <a:cubicBezTo>
                    <a:pt x="4884" y="158"/>
                    <a:pt x="4727" y="1"/>
                    <a:pt x="4569"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692;p67">
              <a:extLst>
                <a:ext uri="{FF2B5EF4-FFF2-40B4-BE49-F238E27FC236}">
                  <a16:creationId xmlns:a16="http://schemas.microsoft.com/office/drawing/2014/main" id="{714E32F9-EC38-49E3-BD63-9E3EB1762A05}"/>
                </a:ext>
              </a:extLst>
            </p:cNvPr>
            <p:cNvSpPr/>
            <p:nvPr/>
          </p:nvSpPr>
          <p:spPr>
            <a:xfrm>
              <a:off x="-48211800" y="2185250"/>
              <a:ext cx="87450" cy="18150"/>
            </a:xfrm>
            <a:custGeom>
              <a:avLst/>
              <a:gdLst/>
              <a:ahLst/>
              <a:cxnLst/>
              <a:rect l="l" t="t" r="r" b="b"/>
              <a:pathLst>
                <a:path w="3498" h="726" extrusionOk="0">
                  <a:moveTo>
                    <a:pt x="347" y="1"/>
                  </a:moveTo>
                  <a:cubicBezTo>
                    <a:pt x="158" y="1"/>
                    <a:pt x="1" y="158"/>
                    <a:pt x="1" y="379"/>
                  </a:cubicBezTo>
                  <a:cubicBezTo>
                    <a:pt x="1" y="568"/>
                    <a:pt x="158" y="725"/>
                    <a:pt x="347" y="725"/>
                  </a:cubicBezTo>
                  <a:lnTo>
                    <a:pt x="3151" y="725"/>
                  </a:lnTo>
                  <a:cubicBezTo>
                    <a:pt x="3372" y="725"/>
                    <a:pt x="3498" y="568"/>
                    <a:pt x="3498" y="379"/>
                  </a:cubicBezTo>
                  <a:cubicBezTo>
                    <a:pt x="3498" y="158"/>
                    <a:pt x="3372" y="1"/>
                    <a:pt x="3151"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693;p67">
              <a:extLst>
                <a:ext uri="{FF2B5EF4-FFF2-40B4-BE49-F238E27FC236}">
                  <a16:creationId xmlns:a16="http://schemas.microsoft.com/office/drawing/2014/main" id="{B3273837-8406-42EA-BFD1-87A0A33E3DD1}"/>
                </a:ext>
              </a:extLst>
            </p:cNvPr>
            <p:cNvSpPr/>
            <p:nvPr/>
          </p:nvSpPr>
          <p:spPr>
            <a:xfrm>
              <a:off x="-48106250" y="2185250"/>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874277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21 D.lgs. n. 50/2016</a:t>
            </a:r>
          </a:p>
        </p:txBody>
      </p:sp>
      <p:sp>
        <p:nvSpPr>
          <p:cNvPr id="9" name="CasellaDiTesto 8">
            <a:extLst>
              <a:ext uri="{FF2B5EF4-FFF2-40B4-BE49-F238E27FC236}">
                <a16:creationId xmlns:a16="http://schemas.microsoft.com/office/drawing/2014/main" id="{E917E74F-8CC5-4897-BB86-8C3C0879CE94}"/>
              </a:ext>
            </a:extLst>
          </p:cNvPr>
          <p:cNvSpPr txBox="1"/>
          <p:nvPr/>
        </p:nvSpPr>
        <p:spPr>
          <a:xfrm>
            <a:off x="1847850" y="194977"/>
            <a:ext cx="8496300" cy="369332"/>
          </a:xfrm>
          <a:prstGeom prst="rect">
            <a:avLst/>
          </a:prstGeom>
          <a:noFill/>
        </p:spPr>
        <p:txBody>
          <a:bodyPr wrap="square" rtlCol="0">
            <a:spAutoFit/>
          </a:bodyPr>
          <a:lstStyle/>
          <a:p>
            <a:pPr algn="ctr"/>
            <a:r>
              <a:rPr lang="it-IT" b="1" dirty="0">
                <a:solidFill>
                  <a:schemeClr val="tx1">
                    <a:lumMod val="65000"/>
                    <a:lumOff val="35000"/>
                  </a:schemeClr>
                </a:solidFill>
                <a:latin typeface="Bookman Old Style" panose="02050604050505020204" pitchFamily="18" charset="0"/>
              </a:rPr>
              <a:t>LA PROGRAMMAZIONE</a:t>
            </a:r>
          </a:p>
        </p:txBody>
      </p:sp>
      <p:sp>
        <p:nvSpPr>
          <p:cNvPr id="3" name="Rettangolo 2">
            <a:extLst>
              <a:ext uri="{FF2B5EF4-FFF2-40B4-BE49-F238E27FC236}">
                <a16:creationId xmlns:a16="http://schemas.microsoft.com/office/drawing/2014/main" id="{4A8A751B-78F6-4E0F-89CA-F8DAE3100B5C}"/>
              </a:ext>
            </a:extLst>
          </p:cNvPr>
          <p:cNvSpPr/>
          <p:nvPr/>
        </p:nvSpPr>
        <p:spPr>
          <a:xfrm>
            <a:off x="2989194" y="-71719"/>
            <a:ext cx="71718" cy="311970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BEAC4167-6C91-417C-8AF9-C33907EEF7E5}"/>
              </a:ext>
            </a:extLst>
          </p:cNvPr>
          <p:cNvSpPr/>
          <p:nvPr/>
        </p:nvSpPr>
        <p:spPr>
          <a:xfrm>
            <a:off x="9131088" y="-71718"/>
            <a:ext cx="71718" cy="311970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B389A5F4-409F-4530-99EC-E457FAE8B2A8}"/>
              </a:ext>
            </a:extLst>
          </p:cNvPr>
          <p:cNvSpPr txBox="1"/>
          <p:nvPr/>
        </p:nvSpPr>
        <p:spPr>
          <a:xfrm>
            <a:off x="3060912" y="2753929"/>
            <a:ext cx="869577" cy="369332"/>
          </a:xfrm>
          <a:prstGeom prst="rect">
            <a:avLst/>
          </a:prstGeom>
          <a:noFill/>
        </p:spPr>
        <p:txBody>
          <a:bodyPr wrap="square" rtlCol="0">
            <a:spAutoFit/>
          </a:bodyPr>
          <a:lstStyle/>
          <a:p>
            <a:r>
              <a:rPr lang="it-IT" dirty="0">
                <a:solidFill>
                  <a:schemeClr val="tx1">
                    <a:lumMod val="65000"/>
                    <a:lumOff val="35000"/>
                  </a:schemeClr>
                </a:solidFill>
                <a:latin typeface="Book Antiqua" panose="02040602050305030304" pitchFamily="18" charset="0"/>
              </a:rPr>
              <a:t>Lavori</a:t>
            </a:r>
          </a:p>
        </p:txBody>
      </p:sp>
      <p:sp>
        <p:nvSpPr>
          <p:cNvPr id="17" name="CasellaDiTesto 16">
            <a:extLst>
              <a:ext uri="{FF2B5EF4-FFF2-40B4-BE49-F238E27FC236}">
                <a16:creationId xmlns:a16="http://schemas.microsoft.com/office/drawing/2014/main" id="{0C69C2CE-E828-4571-BB1E-19E80F501C08}"/>
              </a:ext>
            </a:extLst>
          </p:cNvPr>
          <p:cNvSpPr txBox="1"/>
          <p:nvPr/>
        </p:nvSpPr>
        <p:spPr>
          <a:xfrm>
            <a:off x="9202806" y="2753929"/>
            <a:ext cx="2236159" cy="369332"/>
          </a:xfrm>
          <a:prstGeom prst="rect">
            <a:avLst/>
          </a:prstGeom>
          <a:noFill/>
        </p:spPr>
        <p:txBody>
          <a:bodyPr wrap="square" rtlCol="0">
            <a:spAutoFit/>
          </a:bodyPr>
          <a:lstStyle/>
          <a:p>
            <a:r>
              <a:rPr lang="it-IT" dirty="0">
                <a:solidFill>
                  <a:schemeClr val="tx1">
                    <a:lumMod val="65000"/>
                    <a:lumOff val="35000"/>
                  </a:schemeClr>
                </a:solidFill>
                <a:latin typeface="Book Antiqua" panose="02040602050305030304" pitchFamily="18" charset="0"/>
              </a:rPr>
              <a:t>Servizi e forniture</a:t>
            </a:r>
          </a:p>
        </p:txBody>
      </p:sp>
      <p:sp>
        <p:nvSpPr>
          <p:cNvPr id="10" name="CasellaDiTesto 9">
            <a:extLst>
              <a:ext uri="{FF2B5EF4-FFF2-40B4-BE49-F238E27FC236}">
                <a16:creationId xmlns:a16="http://schemas.microsoft.com/office/drawing/2014/main" id="{046A26F1-ED0B-4E6D-AF35-438820D17BF9}"/>
              </a:ext>
            </a:extLst>
          </p:cNvPr>
          <p:cNvSpPr txBox="1"/>
          <p:nvPr/>
        </p:nvSpPr>
        <p:spPr>
          <a:xfrm>
            <a:off x="1712259" y="3272118"/>
            <a:ext cx="2814917" cy="784830"/>
          </a:xfrm>
          <a:prstGeom prst="rect">
            <a:avLst/>
          </a:prstGeom>
          <a:noFill/>
        </p:spPr>
        <p:txBody>
          <a:bodyPr wrap="square" rtlCol="0">
            <a:spAutoFit/>
          </a:bodyPr>
          <a:lstStyle/>
          <a:p>
            <a:pPr algn="ctr"/>
            <a:r>
              <a:rPr lang="it-IT" sz="1500" dirty="0">
                <a:solidFill>
                  <a:schemeClr val="tx1">
                    <a:lumMod val="65000"/>
                    <a:lumOff val="35000"/>
                  </a:schemeClr>
                </a:solidFill>
                <a:latin typeface="Book Antiqua" panose="02040602050305030304" pitchFamily="18" charset="0"/>
              </a:rPr>
              <a:t>Triennale</a:t>
            </a:r>
          </a:p>
          <a:p>
            <a:pPr algn="ctr"/>
            <a:r>
              <a:rPr lang="it-IT" sz="1500" dirty="0">
                <a:solidFill>
                  <a:schemeClr val="tx1">
                    <a:lumMod val="65000"/>
                    <a:lumOff val="35000"/>
                  </a:schemeClr>
                </a:solidFill>
                <a:latin typeface="Book Antiqua" panose="02040602050305030304" pitchFamily="18" charset="0"/>
              </a:rPr>
              <a:t>per lavori di importo pari o superiore ad € 100,000,00</a:t>
            </a:r>
          </a:p>
        </p:txBody>
      </p:sp>
      <p:sp>
        <p:nvSpPr>
          <p:cNvPr id="11" name="Rettangolo 10">
            <a:extLst>
              <a:ext uri="{FF2B5EF4-FFF2-40B4-BE49-F238E27FC236}">
                <a16:creationId xmlns:a16="http://schemas.microsoft.com/office/drawing/2014/main" id="{3B5DEB35-FC0C-4E36-911D-A9347AD2424B}"/>
              </a:ext>
            </a:extLst>
          </p:cNvPr>
          <p:cNvSpPr/>
          <p:nvPr/>
        </p:nvSpPr>
        <p:spPr>
          <a:xfrm>
            <a:off x="7969624" y="3272118"/>
            <a:ext cx="3119717" cy="784830"/>
          </a:xfrm>
          <a:prstGeom prst="rect">
            <a:avLst/>
          </a:prstGeom>
        </p:spPr>
        <p:txBody>
          <a:bodyPr wrap="square">
            <a:spAutoFit/>
          </a:bodyPr>
          <a:lstStyle/>
          <a:p>
            <a:pPr algn="ctr"/>
            <a:r>
              <a:rPr lang="it-IT" sz="1500" dirty="0">
                <a:solidFill>
                  <a:schemeClr val="tx1">
                    <a:lumMod val="65000"/>
                    <a:lumOff val="35000"/>
                  </a:schemeClr>
                </a:solidFill>
                <a:latin typeface="Book Antiqua" panose="02040602050305030304" pitchFamily="18" charset="0"/>
              </a:rPr>
              <a:t>Biennale</a:t>
            </a:r>
          </a:p>
          <a:p>
            <a:pPr algn="ctr"/>
            <a:r>
              <a:rPr lang="it-IT" sz="1500" dirty="0">
                <a:solidFill>
                  <a:schemeClr val="tx1">
                    <a:lumMod val="65000"/>
                    <a:lumOff val="35000"/>
                  </a:schemeClr>
                </a:solidFill>
                <a:latin typeface="Book Antiqua" panose="02040602050305030304" pitchFamily="18" charset="0"/>
              </a:rPr>
              <a:t>per servizi o forniture di importo pari o superiore ad € 40,000,00</a:t>
            </a:r>
          </a:p>
        </p:txBody>
      </p:sp>
    </p:spTree>
    <p:extLst>
      <p:ext uri="{BB962C8B-B14F-4D97-AF65-F5344CB8AC3E}">
        <p14:creationId xmlns:p14="http://schemas.microsoft.com/office/powerpoint/2010/main" val="739232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23 D.lgs. n. 50/2016</a:t>
            </a:r>
          </a:p>
        </p:txBody>
      </p:sp>
      <p:sp>
        <p:nvSpPr>
          <p:cNvPr id="9" name="CasellaDiTesto 8">
            <a:extLst>
              <a:ext uri="{FF2B5EF4-FFF2-40B4-BE49-F238E27FC236}">
                <a16:creationId xmlns:a16="http://schemas.microsoft.com/office/drawing/2014/main" id="{E917E74F-8CC5-4897-BB86-8C3C0879CE94}"/>
              </a:ext>
            </a:extLst>
          </p:cNvPr>
          <p:cNvSpPr txBox="1"/>
          <p:nvPr/>
        </p:nvSpPr>
        <p:spPr>
          <a:xfrm>
            <a:off x="1847850" y="194977"/>
            <a:ext cx="8496300" cy="369332"/>
          </a:xfrm>
          <a:prstGeom prst="rect">
            <a:avLst/>
          </a:prstGeom>
          <a:noFill/>
        </p:spPr>
        <p:txBody>
          <a:bodyPr wrap="square" rtlCol="0">
            <a:spAutoFit/>
          </a:bodyPr>
          <a:lstStyle/>
          <a:p>
            <a:pPr algn="ctr"/>
            <a:r>
              <a:rPr lang="it-IT" b="1" dirty="0">
                <a:solidFill>
                  <a:schemeClr val="tx1">
                    <a:lumMod val="65000"/>
                    <a:lumOff val="35000"/>
                  </a:schemeClr>
                </a:solidFill>
                <a:latin typeface="Bookman Old Style" panose="02050604050505020204" pitchFamily="18" charset="0"/>
              </a:rPr>
              <a:t>LA PROGETTAZIONE</a:t>
            </a:r>
          </a:p>
        </p:txBody>
      </p:sp>
      <p:sp>
        <p:nvSpPr>
          <p:cNvPr id="14" name="Rettangolo 13">
            <a:extLst>
              <a:ext uri="{FF2B5EF4-FFF2-40B4-BE49-F238E27FC236}">
                <a16:creationId xmlns:a16="http://schemas.microsoft.com/office/drawing/2014/main" id="{BEAC4167-6C91-417C-8AF9-C33907EEF7E5}"/>
              </a:ext>
            </a:extLst>
          </p:cNvPr>
          <p:cNvSpPr/>
          <p:nvPr/>
        </p:nvSpPr>
        <p:spPr>
          <a:xfrm rot="5400000">
            <a:off x="2713959" y="-1151767"/>
            <a:ext cx="45721" cy="607017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0C69C2CE-E828-4571-BB1E-19E80F501C08}"/>
              </a:ext>
            </a:extLst>
          </p:cNvPr>
          <p:cNvSpPr txBox="1"/>
          <p:nvPr/>
        </p:nvSpPr>
        <p:spPr>
          <a:xfrm>
            <a:off x="430307" y="1899779"/>
            <a:ext cx="5665694" cy="323165"/>
          </a:xfrm>
          <a:prstGeom prst="rect">
            <a:avLst/>
          </a:prstGeom>
          <a:noFill/>
        </p:spPr>
        <p:txBody>
          <a:bodyPr wrap="square" rtlCol="0">
            <a:spAutoFit/>
          </a:bodyPr>
          <a:lstStyle/>
          <a:p>
            <a:r>
              <a:rPr lang="it-IT" sz="1500" dirty="0">
                <a:solidFill>
                  <a:schemeClr val="tx1">
                    <a:lumMod val="65000"/>
                    <a:lumOff val="35000"/>
                  </a:schemeClr>
                </a:solidFill>
                <a:latin typeface="Book Antiqua" panose="02040602050305030304" pitchFamily="18" charset="0"/>
              </a:rPr>
              <a:t>Ex progetto preliminare ai sensi dell’art. 93 D.lgs. n. 163/2006</a:t>
            </a:r>
          </a:p>
        </p:txBody>
      </p:sp>
      <p:sp>
        <p:nvSpPr>
          <p:cNvPr id="10" name="CasellaDiTesto 9">
            <a:extLst>
              <a:ext uri="{FF2B5EF4-FFF2-40B4-BE49-F238E27FC236}">
                <a16:creationId xmlns:a16="http://schemas.microsoft.com/office/drawing/2014/main" id="{046A26F1-ED0B-4E6D-AF35-438820D17BF9}"/>
              </a:ext>
            </a:extLst>
          </p:cNvPr>
          <p:cNvSpPr txBox="1"/>
          <p:nvPr/>
        </p:nvSpPr>
        <p:spPr>
          <a:xfrm>
            <a:off x="3055058" y="2859520"/>
            <a:ext cx="3491217" cy="369332"/>
          </a:xfrm>
          <a:prstGeom prst="rect">
            <a:avLst/>
          </a:prstGeom>
          <a:noFill/>
        </p:spPr>
        <p:txBody>
          <a:bodyPr wrap="square" rtlCol="0">
            <a:spAutoFit/>
          </a:bodyPr>
          <a:lstStyle/>
          <a:p>
            <a:pPr algn="ctr"/>
            <a:r>
              <a:rPr lang="it-IT" b="1" dirty="0">
                <a:solidFill>
                  <a:schemeClr val="tx1">
                    <a:lumMod val="65000"/>
                    <a:lumOff val="35000"/>
                  </a:schemeClr>
                </a:solidFill>
                <a:latin typeface="Book Antiqua" panose="02040602050305030304" pitchFamily="18" charset="0"/>
              </a:rPr>
              <a:t>Progetto definitivo</a:t>
            </a:r>
          </a:p>
        </p:txBody>
      </p:sp>
      <p:sp>
        <p:nvSpPr>
          <p:cNvPr id="13" name="Rettangolo 12">
            <a:extLst>
              <a:ext uri="{FF2B5EF4-FFF2-40B4-BE49-F238E27FC236}">
                <a16:creationId xmlns:a16="http://schemas.microsoft.com/office/drawing/2014/main" id="{91E1359A-B019-4E4B-8DE2-BAF23E502411}"/>
              </a:ext>
            </a:extLst>
          </p:cNvPr>
          <p:cNvSpPr/>
          <p:nvPr/>
        </p:nvSpPr>
        <p:spPr>
          <a:xfrm rot="5400000">
            <a:off x="2765311" y="237029"/>
            <a:ext cx="45721" cy="607017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ACC180D7-E2BA-433A-8797-FC69DC30F057}"/>
              </a:ext>
            </a:extLst>
          </p:cNvPr>
          <p:cNvSpPr/>
          <p:nvPr/>
        </p:nvSpPr>
        <p:spPr>
          <a:xfrm rot="5400000">
            <a:off x="2765311" y="1633849"/>
            <a:ext cx="45721" cy="607017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5158E01F-73F7-4DAE-A61C-676A884431C0}"/>
              </a:ext>
            </a:extLst>
          </p:cNvPr>
          <p:cNvSpPr txBox="1"/>
          <p:nvPr/>
        </p:nvSpPr>
        <p:spPr>
          <a:xfrm>
            <a:off x="3055057" y="4265290"/>
            <a:ext cx="3491217" cy="369332"/>
          </a:xfrm>
          <a:prstGeom prst="rect">
            <a:avLst/>
          </a:prstGeom>
          <a:noFill/>
        </p:spPr>
        <p:txBody>
          <a:bodyPr wrap="square" rtlCol="0">
            <a:spAutoFit/>
          </a:bodyPr>
          <a:lstStyle/>
          <a:p>
            <a:pPr algn="ctr"/>
            <a:r>
              <a:rPr lang="it-IT" b="1" dirty="0">
                <a:solidFill>
                  <a:schemeClr val="tx1">
                    <a:lumMod val="65000"/>
                    <a:lumOff val="35000"/>
                  </a:schemeClr>
                </a:solidFill>
                <a:latin typeface="Book Antiqua" panose="02040602050305030304" pitchFamily="18" charset="0"/>
              </a:rPr>
              <a:t>Progetto esecutivo</a:t>
            </a:r>
          </a:p>
        </p:txBody>
      </p:sp>
      <p:sp>
        <p:nvSpPr>
          <p:cNvPr id="18" name="CasellaDiTesto 17">
            <a:extLst>
              <a:ext uri="{FF2B5EF4-FFF2-40B4-BE49-F238E27FC236}">
                <a16:creationId xmlns:a16="http://schemas.microsoft.com/office/drawing/2014/main" id="{56B04670-BE7A-47BA-8C47-A7F35351D0B5}"/>
              </a:ext>
            </a:extLst>
          </p:cNvPr>
          <p:cNvSpPr txBox="1"/>
          <p:nvPr/>
        </p:nvSpPr>
        <p:spPr>
          <a:xfrm>
            <a:off x="950260" y="1497533"/>
            <a:ext cx="5596014" cy="369332"/>
          </a:xfrm>
          <a:prstGeom prst="rect">
            <a:avLst/>
          </a:prstGeom>
          <a:noFill/>
        </p:spPr>
        <p:txBody>
          <a:bodyPr wrap="square" rtlCol="0">
            <a:spAutoFit/>
          </a:bodyPr>
          <a:lstStyle/>
          <a:p>
            <a:pPr algn="ctr"/>
            <a:r>
              <a:rPr lang="it-IT" b="1" dirty="0">
                <a:solidFill>
                  <a:schemeClr val="tx1">
                    <a:lumMod val="65000"/>
                    <a:lumOff val="35000"/>
                  </a:schemeClr>
                </a:solidFill>
                <a:latin typeface="Book Antiqua" panose="02040602050305030304" pitchFamily="18" charset="0"/>
              </a:rPr>
              <a:t>Progetto di fattibilità tecnico-economica</a:t>
            </a:r>
          </a:p>
        </p:txBody>
      </p:sp>
      <p:sp>
        <p:nvSpPr>
          <p:cNvPr id="12" name="CasellaDiTesto 11">
            <a:extLst>
              <a:ext uri="{FF2B5EF4-FFF2-40B4-BE49-F238E27FC236}">
                <a16:creationId xmlns:a16="http://schemas.microsoft.com/office/drawing/2014/main" id="{E1B64C96-F931-4B0C-9A04-142A80B6F215}"/>
              </a:ext>
            </a:extLst>
          </p:cNvPr>
          <p:cNvSpPr txBox="1"/>
          <p:nvPr/>
        </p:nvSpPr>
        <p:spPr>
          <a:xfrm>
            <a:off x="9368832" y="3897883"/>
            <a:ext cx="2939708" cy="1061829"/>
          </a:xfrm>
          <a:prstGeom prst="rect">
            <a:avLst/>
          </a:prstGeom>
          <a:noFill/>
          <a:ln>
            <a:solidFill>
              <a:schemeClr val="tx1">
                <a:lumMod val="65000"/>
                <a:lumOff val="35000"/>
              </a:schemeClr>
            </a:solidFill>
          </a:ln>
        </p:spPr>
        <p:txBody>
          <a:bodyPr wrap="square" rtlCol="0">
            <a:spAutoFit/>
          </a:bodyPr>
          <a:lstStyle/>
          <a:p>
            <a:r>
              <a:rPr lang="it-IT" sz="1500" dirty="0">
                <a:solidFill>
                  <a:schemeClr val="tx1">
                    <a:lumMod val="65000"/>
                    <a:lumOff val="35000"/>
                  </a:schemeClr>
                </a:solidFill>
                <a:latin typeface="Book Antiqua" panose="02040602050305030304" pitchFamily="18" charset="0"/>
              </a:rPr>
              <a:t>Cfr. L.G. ANAC n. 1 – Affidamento degli incarichi di progettazione</a:t>
            </a:r>
          </a:p>
          <a:p>
            <a:endParaRPr lang="it-IT" dirty="0"/>
          </a:p>
        </p:txBody>
      </p:sp>
    </p:spTree>
    <p:extLst>
      <p:ext uri="{BB962C8B-B14F-4D97-AF65-F5344CB8AC3E}">
        <p14:creationId xmlns:p14="http://schemas.microsoft.com/office/powerpoint/2010/main" val="2538019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59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33681" y="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61665" y="5485197"/>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54884" y="26323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54884" y="3561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50829" y="583887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50829" y="593182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741459" y="35200"/>
            <a:ext cx="10775659" cy="5863144"/>
          </a:xfrm>
          <a:prstGeom prst="rect">
            <a:avLst/>
          </a:prstGeom>
          <a:noFill/>
        </p:spPr>
        <p:txBody>
          <a:bodyPr wrap="square" rtlCol="0">
            <a:spAutoFit/>
          </a:bodyPr>
          <a:lstStyle/>
          <a:p>
            <a:pPr algn="ctr"/>
            <a:r>
              <a:rPr lang="it-IT" b="1" dirty="0">
                <a:solidFill>
                  <a:schemeClr val="tx1">
                    <a:lumMod val="65000"/>
                    <a:lumOff val="35000"/>
                  </a:schemeClr>
                </a:solidFill>
                <a:latin typeface="Bookman Old Style" panose="02050604050505020204" pitchFamily="18" charset="0"/>
              </a:rPr>
              <a:t>L’APPALTO INTEGRATO</a:t>
            </a:r>
          </a:p>
          <a:p>
            <a:pPr algn="ctr"/>
            <a:endParaRPr lang="it-IT" b="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1</a:t>
            </a:r>
            <a:r>
              <a:rPr lang="it-IT" sz="1200" i="1" dirty="0">
                <a:solidFill>
                  <a:schemeClr val="tx1">
                    <a:lumMod val="65000"/>
                    <a:lumOff val="35000"/>
                  </a:schemeClr>
                </a:solidFill>
                <a:latin typeface="Bookman Old Style" panose="02050604050505020204" pitchFamily="18" charset="0"/>
              </a:rPr>
              <a:t>. Nell'aggiudicazione di appalti pubblici, le stazioni appaltanti utilizzano le procedure aperte o ristrette, previa pubblicazione di un bando o avviso di indizione di gara. Esse possono altresì utilizzare il partenariato per l'innovazione quando sussistono i presupposti previsti dall'articolo 65, la procedura competitiva con negoziazione e il dialogo competitivo quando sussistono i presupposti previsti dal comma 2 e la procedura negoziata senza previa pubblicazione di un bando di gara quando sussistono i presupposti previsti dall'articolo 63. Fatto salvo quanto previsto al comma 1-bis, gli appalti relativi ai lavori sono affidati, ponendo a base di gara il progetto esecutivo, il cui contenuto, come definito dall'articolo 23, comma 8, garantisce la rispondenza dell'opera ai requisiti di qualità predeterminati e il rispetto dei tempi e dei costi previsti. </a:t>
            </a:r>
            <a:r>
              <a:rPr lang="it-IT" sz="1200" b="1" i="1" dirty="0">
                <a:solidFill>
                  <a:schemeClr val="tx1">
                    <a:lumMod val="65000"/>
                    <a:lumOff val="35000"/>
                  </a:schemeClr>
                </a:solidFill>
                <a:latin typeface="Bookman Old Style" panose="02050604050505020204" pitchFamily="18" charset="0"/>
              </a:rPr>
              <a:t>E' vietato il ricorso all'affidamento congiunto della progettazione e dell'esecuzione di lavori ad esclusione dei casi di affidamento a contraente generale, finanza di progetto, affidamento in concessione, partenariato pubblico privato, contratto di disponibilità, locazione finanziaria, nonché delle opere di urbanizzazione a scomputo di cui all'articolo 1, comma 2, lettera e). Si applica l’articolo 216, comma 4-bis.</a:t>
            </a:r>
          </a:p>
          <a:p>
            <a:pPr algn="just"/>
            <a:r>
              <a:rPr lang="it-IT" sz="1200" b="1" u="sng" dirty="0">
                <a:solidFill>
                  <a:schemeClr val="tx1">
                    <a:lumMod val="65000"/>
                    <a:lumOff val="35000"/>
                  </a:schemeClr>
                </a:solidFill>
                <a:latin typeface="Bookman Old Style" panose="02050604050505020204" pitchFamily="18" charset="0"/>
              </a:rPr>
              <a:t>(il quarto periodo del comma è sospeso fino al 31 dicembre 2020 dall'art. 1, comma 1, lett. b), della legge n. 55 del 2019, nella parte in cui vieta il ricorso all’affidamento congiunto della progettazione e dell’esecuzione di lavori)</a:t>
            </a:r>
          </a:p>
          <a:p>
            <a:pPr algn="just"/>
            <a:endParaRPr lang="it-IT" sz="1200" b="1" u="sng"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1-bis. Le stazioni appaltanti possono ricorrere all’affidamento della progettazione esecutiva e dell’esecuzione di lavori sulla base del progetto definitivo dell’amministrazione aggiudicatrice </a:t>
            </a:r>
            <a:r>
              <a:rPr lang="it-IT" sz="1200" b="1" i="1" dirty="0">
                <a:solidFill>
                  <a:schemeClr val="tx1">
                    <a:lumMod val="65000"/>
                    <a:lumOff val="35000"/>
                  </a:schemeClr>
                </a:solidFill>
                <a:latin typeface="Bookman Old Style" panose="02050604050505020204" pitchFamily="18" charset="0"/>
              </a:rPr>
              <a:t>nei casi in cui l'elemento tecnologico o innovativo delle opere oggetto dell'appalto sia nettamente prevalente rispetto all'importo complessivo dei lavori</a:t>
            </a:r>
            <a:r>
              <a:rPr lang="it-IT" sz="1200" i="1" dirty="0">
                <a:solidFill>
                  <a:schemeClr val="tx1">
                    <a:lumMod val="65000"/>
                    <a:lumOff val="35000"/>
                  </a:schemeClr>
                </a:solidFill>
                <a:latin typeface="Bookman Old Style" panose="02050604050505020204" pitchFamily="18" charset="0"/>
              </a:rPr>
              <a:t>. I requisiti minimi per lo svolgimento della progettazione oggetto del contratto sono previsti nei documenti di gara nel rispetto del presente codice e del regolamento di cui all’articolo 216, comma 27-octies; detti requisiti sono posseduti dalle imprese attestate per prestazioni di sola costruzione attraverso un progettista raggruppato o indicato in sede di offerta, in grado di dimostrarli, scelto tra i soggetti di cui all’articolo 46, comma 1; le imprese attestate per prestazioni di progettazione e costruzione documentano i requisiti per lo svolgimento della progettazione esecutiva laddove i predetti requisiti non siano dimostrati dal proprio staff di progettazione.</a:t>
            </a:r>
          </a:p>
          <a:p>
            <a:pPr algn="just"/>
            <a:r>
              <a:rPr lang="it-IT" sz="1200" i="1" dirty="0">
                <a:solidFill>
                  <a:schemeClr val="tx1">
                    <a:lumMod val="65000"/>
                    <a:lumOff val="35000"/>
                  </a:schemeClr>
                </a:solidFill>
                <a:latin typeface="Bookman Old Style" panose="02050604050505020204" pitchFamily="18" charset="0"/>
              </a:rPr>
              <a:t>(comma così modificato dall'art. 1, comma 20, lett. m), della legge n. 55 del 2019)</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1-ter. </a:t>
            </a:r>
            <a:r>
              <a:rPr lang="it-IT" sz="1200" b="1" i="1" dirty="0">
                <a:solidFill>
                  <a:schemeClr val="tx1">
                    <a:lumMod val="65000"/>
                    <a:lumOff val="35000"/>
                  </a:schemeClr>
                </a:solidFill>
                <a:latin typeface="Bookman Old Style" panose="02050604050505020204" pitchFamily="18" charset="0"/>
              </a:rPr>
              <a:t>Il ricorso agli affidamenti di cui al comma 1-bis deve essere motivato </a:t>
            </a:r>
            <a:r>
              <a:rPr lang="it-IT" sz="1200" i="1" dirty="0">
                <a:solidFill>
                  <a:schemeClr val="tx1">
                    <a:lumMod val="65000"/>
                    <a:lumOff val="35000"/>
                  </a:schemeClr>
                </a:solidFill>
                <a:latin typeface="Bookman Old Style" panose="02050604050505020204" pitchFamily="18" charset="0"/>
              </a:rPr>
              <a:t>nella determina a contrarre. Tale determina chiarisce, altresì, in modo puntuale la rilevanza dei presupposti tecnici ed oggettivi che consentono il ricorso all'affidamento congiunto e l'effettiva incidenza sui tempi della realizzazione delle opere in caso di affidamento separato di lavori e progettazione.</a:t>
            </a:r>
          </a:p>
          <a:p>
            <a:pPr algn="just"/>
            <a:endParaRPr lang="it-IT" sz="1200" i="1" dirty="0">
              <a:solidFill>
                <a:schemeClr val="tx1">
                  <a:lumMod val="65000"/>
                  <a:lumOff val="35000"/>
                </a:schemeClr>
              </a:solidFill>
              <a:latin typeface="Bookman Old Style" panose="02050604050505020204" pitchFamily="18" charset="0"/>
            </a:endParaRPr>
          </a:p>
          <a:p>
            <a:pPr algn="just"/>
            <a:endParaRPr lang="it-IT" sz="1200" i="1"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7264276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231BCED6-E0F8-4E01-9E2B-6989473620EE}"/>
              </a:ext>
            </a:extLst>
          </p:cNvPr>
          <p:cNvSpPr txBox="1"/>
          <p:nvPr/>
        </p:nvSpPr>
        <p:spPr>
          <a:xfrm>
            <a:off x="5067299" y="3550051"/>
            <a:ext cx="3642505" cy="1323439"/>
          </a:xfrm>
          <a:prstGeom prst="rect">
            <a:avLst/>
          </a:prstGeom>
          <a:noFill/>
        </p:spPr>
        <p:txBody>
          <a:bodyPr wrap="square" rtlCol="0">
            <a:spAutoFit/>
          </a:bodyPr>
          <a:lstStyle/>
          <a:p>
            <a:pPr algn="ctr"/>
            <a:r>
              <a:rPr lang="it-IT" sz="3000" b="1" dirty="0">
                <a:solidFill>
                  <a:schemeClr val="tx1">
                    <a:lumMod val="65000"/>
                    <a:lumOff val="35000"/>
                  </a:schemeClr>
                </a:solidFill>
                <a:latin typeface="Bookman Old Style" panose="02050604050505020204" pitchFamily="18" charset="0"/>
              </a:rPr>
              <a:t>LA LEX SPECIALIS</a:t>
            </a:r>
          </a:p>
          <a:p>
            <a:endParaRPr lang="it-IT" sz="2000" dirty="0">
              <a:solidFill>
                <a:schemeClr val="tx1">
                  <a:lumMod val="65000"/>
                  <a:lumOff val="35000"/>
                </a:schemeClr>
              </a:solidFill>
              <a:latin typeface="Bookman Old Style" panose="02050604050505020204" pitchFamily="18" charset="0"/>
            </a:endParaRPr>
          </a:p>
        </p:txBody>
      </p:sp>
      <p:sp>
        <p:nvSpPr>
          <p:cNvPr id="5" name="CasellaDiTesto 4">
            <a:extLst>
              <a:ext uri="{FF2B5EF4-FFF2-40B4-BE49-F238E27FC236}">
                <a16:creationId xmlns:a16="http://schemas.microsoft.com/office/drawing/2014/main" id="{814F6DF0-1B8A-43F7-B37C-71093E700F9B}"/>
              </a:ext>
            </a:extLst>
          </p:cNvPr>
          <p:cNvSpPr txBox="1"/>
          <p:nvPr/>
        </p:nvSpPr>
        <p:spPr>
          <a:xfrm>
            <a:off x="1628776" y="3130674"/>
            <a:ext cx="3250900"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6.2</a:t>
            </a:r>
          </a:p>
        </p:txBody>
      </p:sp>
      <p:sp>
        <p:nvSpPr>
          <p:cNvPr id="6" name="Google Shape;6432;p43">
            <a:extLst>
              <a:ext uri="{FF2B5EF4-FFF2-40B4-BE49-F238E27FC236}">
                <a16:creationId xmlns:a16="http://schemas.microsoft.com/office/drawing/2014/main" id="{FA5DC5C7-DD79-471E-B575-2092A5CEC0F9}"/>
              </a:ext>
            </a:extLst>
          </p:cNvPr>
          <p:cNvSpPr/>
          <p:nvPr/>
        </p:nvSpPr>
        <p:spPr>
          <a:xfrm>
            <a:off x="5650082" y="1751284"/>
            <a:ext cx="891836" cy="849740"/>
          </a:xfrm>
          <a:custGeom>
            <a:avLst/>
            <a:gdLst/>
            <a:ahLst/>
            <a:cxnLst/>
            <a:rect l="l" t="t" r="r" b="b"/>
            <a:pathLst>
              <a:path w="10996" h="12691" extrusionOk="0">
                <a:moveTo>
                  <a:pt x="6050" y="820"/>
                </a:moveTo>
                <a:lnTo>
                  <a:pt x="6050" y="1639"/>
                </a:lnTo>
                <a:lnTo>
                  <a:pt x="5199" y="1639"/>
                </a:lnTo>
                <a:lnTo>
                  <a:pt x="5199" y="820"/>
                </a:lnTo>
                <a:close/>
                <a:moveTo>
                  <a:pt x="9358" y="2458"/>
                </a:moveTo>
                <a:lnTo>
                  <a:pt x="9358" y="8255"/>
                </a:lnTo>
                <a:lnTo>
                  <a:pt x="1923" y="8255"/>
                </a:lnTo>
                <a:lnTo>
                  <a:pt x="1923" y="2458"/>
                </a:lnTo>
                <a:close/>
                <a:moveTo>
                  <a:pt x="9767" y="9074"/>
                </a:moveTo>
                <a:cubicBezTo>
                  <a:pt x="10019" y="9074"/>
                  <a:pt x="10177" y="9295"/>
                  <a:pt x="10208" y="9515"/>
                </a:cubicBezTo>
                <a:cubicBezTo>
                  <a:pt x="10177" y="9704"/>
                  <a:pt x="10051" y="9830"/>
                  <a:pt x="9893" y="9925"/>
                </a:cubicBezTo>
                <a:cubicBezTo>
                  <a:pt x="9862" y="9940"/>
                  <a:pt x="9893" y="9948"/>
                  <a:pt x="9594" y="9948"/>
                </a:cubicBezTo>
                <a:cubicBezTo>
                  <a:pt x="9295" y="9948"/>
                  <a:pt x="8665" y="9940"/>
                  <a:pt x="7310" y="9925"/>
                </a:cubicBezTo>
                <a:lnTo>
                  <a:pt x="1513" y="9925"/>
                </a:lnTo>
                <a:cubicBezTo>
                  <a:pt x="1324" y="9925"/>
                  <a:pt x="1166" y="9799"/>
                  <a:pt x="1103" y="9641"/>
                </a:cubicBezTo>
                <a:cubicBezTo>
                  <a:pt x="1040" y="9358"/>
                  <a:pt x="1229" y="9074"/>
                  <a:pt x="1513" y="9074"/>
                </a:cubicBezTo>
                <a:close/>
                <a:moveTo>
                  <a:pt x="4790" y="1"/>
                </a:moveTo>
                <a:cubicBezTo>
                  <a:pt x="4538" y="1"/>
                  <a:pt x="4348" y="190"/>
                  <a:pt x="4348" y="379"/>
                </a:cubicBezTo>
                <a:lnTo>
                  <a:pt x="4348" y="1639"/>
                </a:lnTo>
                <a:lnTo>
                  <a:pt x="1419" y="1639"/>
                </a:lnTo>
                <a:cubicBezTo>
                  <a:pt x="1198" y="1639"/>
                  <a:pt x="1040" y="1828"/>
                  <a:pt x="1040" y="2080"/>
                </a:cubicBezTo>
                <a:lnTo>
                  <a:pt x="1040" y="8349"/>
                </a:lnTo>
                <a:cubicBezTo>
                  <a:pt x="788" y="8413"/>
                  <a:pt x="568" y="8570"/>
                  <a:pt x="410" y="8791"/>
                </a:cubicBezTo>
                <a:cubicBezTo>
                  <a:pt x="1" y="9358"/>
                  <a:pt x="158" y="10145"/>
                  <a:pt x="725" y="10555"/>
                </a:cubicBezTo>
                <a:cubicBezTo>
                  <a:pt x="914" y="10649"/>
                  <a:pt x="1166" y="10744"/>
                  <a:pt x="1419" y="10744"/>
                </a:cubicBezTo>
                <a:lnTo>
                  <a:pt x="3277" y="10744"/>
                </a:lnTo>
                <a:lnTo>
                  <a:pt x="2679" y="12067"/>
                </a:lnTo>
                <a:cubicBezTo>
                  <a:pt x="2616" y="12288"/>
                  <a:pt x="2679" y="12508"/>
                  <a:pt x="2836" y="12634"/>
                </a:cubicBezTo>
                <a:cubicBezTo>
                  <a:pt x="2913" y="12673"/>
                  <a:pt x="2987" y="12691"/>
                  <a:pt x="3057" y="12691"/>
                </a:cubicBezTo>
                <a:cubicBezTo>
                  <a:pt x="3214" y="12691"/>
                  <a:pt x="3347" y="12598"/>
                  <a:pt x="3435" y="12445"/>
                </a:cubicBezTo>
                <a:lnTo>
                  <a:pt x="4159" y="10744"/>
                </a:lnTo>
                <a:lnTo>
                  <a:pt x="5136" y="10744"/>
                </a:lnTo>
                <a:lnTo>
                  <a:pt x="5136" y="12225"/>
                </a:lnTo>
                <a:cubicBezTo>
                  <a:pt x="5136" y="12445"/>
                  <a:pt x="5294" y="12634"/>
                  <a:pt x="5483" y="12666"/>
                </a:cubicBezTo>
                <a:cubicBezTo>
                  <a:pt x="5501" y="12668"/>
                  <a:pt x="5520" y="12669"/>
                  <a:pt x="5538" y="12669"/>
                </a:cubicBezTo>
                <a:cubicBezTo>
                  <a:pt x="5766" y="12669"/>
                  <a:pt x="5955" y="12492"/>
                  <a:pt x="5955" y="12288"/>
                </a:cubicBezTo>
                <a:lnTo>
                  <a:pt x="5955" y="10744"/>
                </a:lnTo>
                <a:lnTo>
                  <a:pt x="6932" y="10744"/>
                </a:lnTo>
                <a:lnTo>
                  <a:pt x="7657" y="12382"/>
                </a:lnTo>
                <a:cubicBezTo>
                  <a:pt x="7708" y="12538"/>
                  <a:pt x="7888" y="12651"/>
                  <a:pt x="8056" y="12651"/>
                </a:cubicBezTo>
                <a:cubicBezTo>
                  <a:pt x="8092" y="12651"/>
                  <a:pt x="8127" y="12645"/>
                  <a:pt x="8161" y="12634"/>
                </a:cubicBezTo>
                <a:cubicBezTo>
                  <a:pt x="8413" y="12540"/>
                  <a:pt x="8507" y="12256"/>
                  <a:pt x="8444" y="12067"/>
                </a:cubicBezTo>
                <a:lnTo>
                  <a:pt x="7846" y="10744"/>
                </a:lnTo>
                <a:lnTo>
                  <a:pt x="9704" y="10744"/>
                </a:lnTo>
                <a:cubicBezTo>
                  <a:pt x="10366" y="10744"/>
                  <a:pt x="10965" y="10177"/>
                  <a:pt x="10965" y="9484"/>
                </a:cubicBezTo>
                <a:cubicBezTo>
                  <a:pt x="10996" y="8980"/>
                  <a:pt x="10681" y="8507"/>
                  <a:pt x="10177" y="8349"/>
                </a:cubicBezTo>
                <a:lnTo>
                  <a:pt x="10177" y="2080"/>
                </a:lnTo>
                <a:cubicBezTo>
                  <a:pt x="10177" y="1828"/>
                  <a:pt x="9988" y="1639"/>
                  <a:pt x="9736" y="1639"/>
                </a:cubicBezTo>
                <a:lnTo>
                  <a:pt x="6869" y="1639"/>
                </a:lnTo>
                <a:lnTo>
                  <a:pt x="6869" y="379"/>
                </a:lnTo>
                <a:cubicBezTo>
                  <a:pt x="6869" y="158"/>
                  <a:pt x="6680" y="1"/>
                  <a:pt x="6428" y="1"/>
                </a:cubicBezTo>
                <a:close/>
              </a:path>
            </a:pathLst>
          </a:custGeom>
          <a:solidFill>
            <a:schemeClr val="tx1">
              <a:lumMod val="65000"/>
              <a:lumOff val="35000"/>
            </a:schemeClr>
          </a:solid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22981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T.A.R. Catanzaro, Sez. I, 26 marzo 2020, n. 504</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86738" y="165735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781179" y="4158547"/>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201827" y="192058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201827" y="20135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670343" y="451222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670343" y="460517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261586" y="1818598"/>
            <a:ext cx="9643417" cy="2677656"/>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RUOLO DEGLI ATTI – SOLUZIONE DEI CONTRASTI</a:t>
            </a:r>
          </a:p>
          <a:p>
            <a:pPr algn="ctr"/>
            <a:endParaRPr lang="it-IT" sz="1500" b="1" dirty="0">
              <a:solidFill>
                <a:schemeClr val="tx1">
                  <a:lumMod val="65000"/>
                  <a:lumOff val="35000"/>
                </a:schemeClr>
              </a:solidFill>
              <a:latin typeface="Bookman Old Style" panose="02050604050505020204" pitchFamily="18" charset="0"/>
            </a:endParaRPr>
          </a:p>
          <a:p>
            <a:pPr algn="ctr"/>
            <a:endParaRPr lang="it-IT" sz="1500" b="1" dirty="0">
              <a:solidFill>
                <a:schemeClr val="tx1">
                  <a:lumMod val="65000"/>
                  <a:lumOff val="35000"/>
                </a:schemeClr>
              </a:solidFill>
              <a:latin typeface="Bookman Old Style" panose="02050604050505020204" pitchFamily="18" charset="0"/>
            </a:endParaRPr>
          </a:p>
          <a:p>
            <a:pPr algn="ctr"/>
            <a:endParaRPr lang="it-IT" sz="1500" b="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Ed invero, quanto ai rapporti tra le varie fonti che concorrono alla disciplina della gara, è noto che il </a:t>
            </a:r>
            <a:r>
              <a:rPr lang="it-IT" sz="1200" b="1" i="1" dirty="0">
                <a:solidFill>
                  <a:schemeClr val="tx1">
                    <a:lumMod val="65000"/>
                    <a:lumOff val="35000"/>
                  </a:schemeClr>
                </a:solidFill>
                <a:latin typeface="Bookman Old Style" panose="02050604050505020204" pitchFamily="18" charset="0"/>
              </a:rPr>
              <a:t>bando</a:t>
            </a:r>
            <a:r>
              <a:rPr lang="it-IT" sz="1200" i="1" dirty="0">
                <a:solidFill>
                  <a:schemeClr val="tx1">
                    <a:lumMod val="65000"/>
                    <a:lumOff val="35000"/>
                  </a:schemeClr>
                </a:solidFill>
                <a:latin typeface="Bookman Old Style" panose="02050604050505020204" pitchFamily="18" charset="0"/>
              </a:rPr>
              <a:t>, il </a:t>
            </a:r>
            <a:r>
              <a:rPr lang="it-IT" sz="1200" b="1" i="1" dirty="0">
                <a:solidFill>
                  <a:schemeClr val="tx1">
                    <a:lumMod val="65000"/>
                    <a:lumOff val="35000"/>
                  </a:schemeClr>
                </a:solidFill>
                <a:latin typeface="Bookman Old Style" panose="02050604050505020204" pitchFamily="18" charset="0"/>
              </a:rPr>
              <a:t>disciplinare</a:t>
            </a:r>
            <a:r>
              <a:rPr lang="it-IT" sz="1200" i="1" dirty="0">
                <a:solidFill>
                  <a:schemeClr val="tx1">
                    <a:lumMod val="65000"/>
                    <a:lumOff val="35000"/>
                  </a:schemeClr>
                </a:solidFill>
                <a:latin typeface="Bookman Old Style" panose="02050604050505020204" pitchFamily="18" charset="0"/>
              </a:rPr>
              <a:t> ed il </a:t>
            </a:r>
            <a:r>
              <a:rPr lang="it-IT" sz="1200" b="1" i="1" dirty="0">
                <a:solidFill>
                  <a:schemeClr val="tx1">
                    <a:lumMod val="65000"/>
                    <a:lumOff val="35000"/>
                  </a:schemeClr>
                </a:solidFill>
                <a:latin typeface="Bookman Old Style" panose="02050604050505020204" pitchFamily="18" charset="0"/>
              </a:rPr>
              <a:t>capitolato speciale </a:t>
            </a:r>
            <a:r>
              <a:rPr lang="it-IT" sz="1200" i="1" dirty="0">
                <a:solidFill>
                  <a:schemeClr val="tx1">
                    <a:lumMod val="65000"/>
                    <a:lumOff val="35000"/>
                  </a:schemeClr>
                </a:solidFill>
                <a:latin typeface="Bookman Old Style" panose="02050604050505020204" pitchFamily="18" charset="0"/>
              </a:rPr>
              <a:t>d’appalto hanno ciascuno una propria </a:t>
            </a:r>
            <a:r>
              <a:rPr lang="it-IT" sz="1200" b="1" i="1" dirty="0">
                <a:solidFill>
                  <a:schemeClr val="tx1">
                    <a:lumMod val="65000"/>
                    <a:lumOff val="35000"/>
                  </a:schemeClr>
                </a:solidFill>
                <a:latin typeface="Bookman Old Style" panose="02050604050505020204" pitchFamily="18" charset="0"/>
              </a:rPr>
              <a:t>autonoma</a:t>
            </a:r>
            <a:r>
              <a:rPr lang="it-IT" sz="1200" i="1" dirty="0">
                <a:solidFill>
                  <a:schemeClr val="tx1">
                    <a:lumMod val="65000"/>
                    <a:lumOff val="35000"/>
                  </a:schemeClr>
                </a:solidFill>
                <a:latin typeface="Bookman Old Style" panose="02050604050505020204" pitchFamily="18" charset="0"/>
              </a:rPr>
              <a:t> e peculiare </a:t>
            </a:r>
            <a:r>
              <a:rPr lang="it-IT" sz="1200" b="1" i="1" dirty="0">
                <a:solidFill>
                  <a:schemeClr val="tx1">
                    <a:lumMod val="65000"/>
                    <a:lumOff val="35000"/>
                  </a:schemeClr>
                </a:solidFill>
                <a:latin typeface="Bookman Old Style" panose="02050604050505020204" pitchFamily="18" charset="0"/>
              </a:rPr>
              <a:t>funzione</a:t>
            </a:r>
            <a:r>
              <a:rPr lang="it-IT" sz="1200" i="1" dirty="0">
                <a:solidFill>
                  <a:schemeClr val="tx1">
                    <a:lumMod val="65000"/>
                    <a:lumOff val="35000"/>
                  </a:schemeClr>
                </a:solidFill>
                <a:latin typeface="Bookman Old Style" panose="02050604050505020204" pitchFamily="18" charset="0"/>
              </a:rPr>
              <a:t> nell’economia della procedura </a:t>
            </a:r>
            <a:r>
              <a:rPr lang="it-IT" sz="1200" b="1" i="1" dirty="0">
                <a:solidFill>
                  <a:schemeClr val="tx1">
                    <a:lumMod val="65000"/>
                    <a:lumOff val="35000"/>
                  </a:schemeClr>
                </a:solidFill>
                <a:latin typeface="Bookman Old Style" panose="02050604050505020204" pitchFamily="18" charset="0"/>
              </a:rPr>
              <a:t>(il primo fissando le regole della gara, il secondo disciplinando il procedimento di gara ed il terzo integrando, eventualmente, le disposizioni del bando, di norma in relazione agli aspetti tecnici, anche in funzione dell’assumendo vincolo contrattuale</a:t>
            </a:r>
            <a:r>
              <a:rPr lang="it-IT" sz="1200" i="1" dirty="0">
                <a:solidFill>
                  <a:schemeClr val="tx1">
                    <a:lumMod val="65000"/>
                    <a:lumOff val="35000"/>
                  </a:schemeClr>
                </a:solidFill>
                <a:latin typeface="Bookman Old Style" panose="02050604050505020204" pitchFamily="18" charset="0"/>
              </a:rPr>
              <a:t>: cfr. ex </a:t>
            </a:r>
            <a:r>
              <a:rPr lang="it-IT" sz="1200" i="1" dirty="0" err="1">
                <a:solidFill>
                  <a:schemeClr val="tx1">
                    <a:lumMod val="65000"/>
                    <a:lumOff val="35000"/>
                  </a:schemeClr>
                </a:solidFill>
                <a:latin typeface="Bookman Old Style" panose="02050604050505020204" pitchFamily="18" charset="0"/>
              </a:rPr>
              <a:t>multis</a:t>
            </a:r>
            <a:r>
              <a:rPr lang="it-IT" sz="1200" i="1" dirty="0">
                <a:solidFill>
                  <a:schemeClr val="tx1">
                    <a:lumMod val="65000"/>
                    <a:lumOff val="35000"/>
                  </a:schemeClr>
                </a:solidFill>
                <a:latin typeface="Bookman Old Style" panose="02050604050505020204" pitchFamily="18" charset="0"/>
              </a:rPr>
              <a:t> T.A.R. Venezia, sez. I, 9.5.2018, n. 489).</a:t>
            </a:r>
          </a:p>
          <a:p>
            <a:pPr algn="just"/>
            <a:r>
              <a:rPr lang="it-IT" sz="1200" i="1" dirty="0">
                <a:solidFill>
                  <a:schemeClr val="tx1">
                    <a:lumMod val="65000"/>
                    <a:lumOff val="35000"/>
                  </a:schemeClr>
                </a:solidFill>
                <a:latin typeface="Bookman Old Style" panose="02050604050505020204" pitchFamily="18" charset="0"/>
              </a:rPr>
              <a:t>Nondimeno, tra i ridetti atti esiste una </a:t>
            </a:r>
            <a:r>
              <a:rPr lang="it-IT" sz="1200" b="1" i="1" u="sng" dirty="0">
                <a:solidFill>
                  <a:schemeClr val="tx1">
                    <a:lumMod val="65000"/>
                    <a:lumOff val="35000"/>
                  </a:schemeClr>
                </a:solidFill>
                <a:latin typeface="Bookman Old Style" panose="02050604050505020204" pitchFamily="18" charset="0"/>
              </a:rPr>
              <a:t>gerarchia differenziata</a:t>
            </a:r>
            <a:r>
              <a:rPr lang="it-IT" sz="1200" i="1" dirty="0">
                <a:solidFill>
                  <a:schemeClr val="tx1">
                    <a:lumMod val="65000"/>
                    <a:lumOff val="35000"/>
                  </a:schemeClr>
                </a:solidFill>
                <a:latin typeface="Bookman Old Style" panose="02050604050505020204" pitchFamily="18" charset="0"/>
              </a:rPr>
              <a:t>, con </a:t>
            </a:r>
            <a:r>
              <a:rPr lang="it-IT" sz="1200" b="1" i="1" u="sng" dirty="0">
                <a:solidFill>
                  <a:schemeClr val="tx1">
                    <a:lumMod val="65000"/>
                    <a:lumOff val="35000"/>
                  </a:schemeClr>
                </a:solidFill>
                <a:latin typeface="Bookman Old Style" panose="02050604050505020204" pitchFamily="18" charset="0"/>
              </a:rPr>
              <a:t>prevalenza del contenuto del bando di gara</a:t>
            </a:r>
            <a:r>
              <a:rPr lang="it-IT" sz="1200" i="1" dirty="0">
                <a:solidFill>
                  <a:schemeClr val="tx1">
                    <a:lumMod val="65000"/>
                    <a:lumOff val="35000"/>
                  </a:schemeClr>
                </a:solidFill>
                <a:latin typeface="Bookman Old Style" panose="02050604050505020204" pitchFamily="18" charset="0"/>
              </a:rPr>
              <a:t>, mentre le disposizioni del capitolato speciale possono soltanto integrare, ma non modificare le prime (cfr., ex </a:t>
            </a:r>
            <a:r>
              <a:rPr lang="it-IT" sz="1200" i="1" dirty="0" err="1">
                <a:solidFill>
                  <a:schemeClr val="tx1">
                    <a:lumMod val="65000"/>
                    <a:lumOff val="35000"/>
                  </a:schemeClr>
                </a:solidFill>
                <a:latin typeface="Bookman Old Style" panose="02050604050505020204" pitchFamily="18" charset="0"/>
              </a:rPr>
              <a:t>multis</a:t>
            </a:r>
            <a:r>
              <a:rPr lang="it-IT" sz="1200" i="1" dirty="0">
                <a:solidFill>
                  <a:schemeClr val="tx1">
                    <a:lumMod val="65000"/>
                    <a:lumOff val="35000"/>
                  </a:schemeClr>
                </a:solidFill>
                <a:latin typeface="Bookman Old Style" panose="02050604050505020204" pitchFamily="18" charset="0"/>
              </a:rPr>
              <a:t>, Consiglio di Stato, Sez. V, 9 ottobre 2015, n. 4684, con i precedenti ivi richiamati; T.A.R. Veneto, Sez. I, n. 1163/2016).</a:t>
            </a:r>
          </a:p>
          <a:p>
            <a:pPr algn="ctr"/>
            <a:endParaRPr lang="it-IT" sz="1200" dirty="0">
              <a:solidFill>
                <a:schemeClr val="tx1">
                  <a:lumMod val="65000"/>
                  <a:lumOff val="35000"/>
                </a:schemeClr>
              </a:solidFill>
              <a:latin typeface="Bookman Old Style" panose="02050604050505020204" pitchFamily="18" charset="0"/>
            </a:endParaRPr>
          </a:p>
        </p:txBody>
      </p:sp>
      <p:grpSp>
        <p:nvGrpSpPr>
          <p:cNvPr id="13" name="Google Shape;8913;p74">
            <a:extLst>
              <a:ext uri="{FF2B5EF4-FFF2-40B4-BE49-F238E27FC236}">
                <a16:creationId xmlns:a16="http://schemas.microsoft.com/office/drawing/2014/main" id="{53859B86-F46F-4E7A-87FB-C9848C8133E1}"/>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5CBF0881-F5B4-4AC3-9346-0C4C81F20EBF}"/>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FD043CA9-FCEB-4D65-9883-4AA24FF0A8A0}"/>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9199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3"/>
          <p:cNvPicPr preferRelativeResize="0"/>
          <p:nvPr/>
        </p:nvPicPr>
        <p:blipFill rotWithShape="1">
          <a:blip r:embed="rId3">
            <a:alphaModFix/>
          </a:blip>
          <a:srcRect l="651" t="1526" r="661"/>
          <a:stretch/>
        </p:blipFill>
        <p:spPr>
          <a:xfrm>
            <a:off x="-26899" y="0"/>
            <a:ext cx="12218964" cy="6861568"/>
          </a:xfrm>
          <a:prstGeom prst="rect">
            <a:avLst/>
          </a:prstGeom>
          <a:noFill/>
          <a:ln>
            <a:noFill/>
          </a:ln>
        </p:spPr>
      </p:pic>
      <p:sp>
        <p:nvSpPr>
          <p:cNvPr id="206" name="Google Shape;206;p33"/>
          <p:cNvSpPr txBox="1">
            <a:spLocks noGrp="1"/>
          </p:cNvSpPr>
          <p:nvPr>
            <p:ph type="subTitle" idx="1"/>
          </p:nvPr>
        </p:nvSpPr>
        <p:spPr>
          <a:xfrm>
            <a:off x="1246221" y="3192433"/>
            <a:ext cx="4183618" cy="393600"/>
          </a:xfrm>
          <a:prstGeom prst="rect">
            <a:avLst/>
          </a:prstGeom>
        </p:spPr>
        <p:txBody>
          <a:bodyPr spcFirstLastPara="1" vert="horz" wrap="square" lIns="121900" tIns="121900" rIns="121900" bIns="121900" rtlCol="0" anchor="b" anchorCtr="0">
            <a:noAutofit/>
          </a:bodyPr>
          <a:lstStyle/>
          <a:p>
            <a:pPr marL="0" indent="0">
              <a:spcAft>
                <a:spcPts val="2133"/>
              </a:spcAft>
            </a:pPr>
            <a:r>
              <a:rPr lang="it-IT" sz="2400" b="1" dirty="0">
                <a:solidFill>
                  <a:schemeClr val="bg1"/>
                </a:solidFill>
                <a:latin typeface="Bookman Old Style" panose="02050604050505020204" pitchFamily="18" charset="0"/>
              </a:rPr>
              <a:t>Fonti comunitarie</a:t>
            </a:r>
            <a:endParaRPr sz="2400" b="1" dirty="0">
              <a:solidFill>
                <a:schemeClr val="bg1"/>
              </a:solidFill>
              <a:latin typeface="Bookman Old Style" panose="02050604050505020204" pitchFamily="18" charset="0"/>
            </a:endParaRPr>
          </a:p>
        </p:txBody>
      </p:sp>
      <p:sp>
        <p:nvSpPr>
          <p:cNvPr id="207" name="Google Shape;207;p33"/>
          <p:cNvSpPr/>
          <p:nvPr/>
        </p:nvSpPr>
        <p:spPr>
          <a:xfrm>
            <a:off x="6146733" y="-56800"/>
            <a:ext cx="6045200" cy="6898400"/>
          </a:xfrm>
          <a:prstGeom prst="rect">
            <a:avLst/>
          </a:prstGeom>
          <a:solidFill>
            <a:srgbClr val="F3F3F3">
              <a:alpha val="72320"/>
            </a:srgbClr>
          </a:solidFill>
          <a:ln>
            <a:noFill/>
          </a:ln>
        </p:spPr>
        <p:txBody>
          <a:bodyPr spcFirstLastPara="1" wrap="square" lIns="121900" tIns="121900" rIns="121900" bIns="121900" anchor="ctr" anchorCtr="0">
            <a:noAutofit/>
          </a:bodyPr>
          <a:lstStyle/>
          <a:p>
            <a:endParaRPr sz="2400"/>
          </a:p>
        </p:txBody>
      </p:sp>
      <p:sp>
        <p:nvSpPr>
          <p:cNvPr id="208" name="Google Shape;208;p33"/>
          <p:cNvSpPr txBox="1">
            <a:spLocks noGrp="1"/>
          </p:cNvSpPr>
          <p:nvPr>
            <p:ph type="subTitle" idx="4"/>
          </p:nvPr>
        </p:nvSpPr>
        <p:spPr>
          <a:xfrm>
            <a:off x="7161720" y="3429000"/>
            <a:ext cx="3836400" cy="1897144"/>
          </a:xfrm>
          <a:prstGeom prst="rect">
            <a:avLst/>
          </a:prstGeom>
        </p:spPr>
        <p:txBody>
          <a:bodyPr spcFirstLastPara="1" vert="horz" wrap="square" lIns="121900" tIns="121900" rIns="121900" bIns="121900" rtlCol="0" anchor="t" anchorCtr="0">
            <a:noAutofit/>
          </a:bodyPr>
          <a:lstStyle/>
          <a:p>
            <a:pPr marL="457200" indent="-457200">
              <a:buFont typeface="+mj-lt"/>
              <a:buAutoNum type="arabicPeriod"/>
            </a:pPr>
            <a:r>
              <a:rPr lang="it-IT" sz="1400" dirty="0">
                <a:latin typeface="Bookman Old Style" panose="02050604050505020204" pitchFamily="18" charset="0"/>
                <a:ea typeface="DM Serif Display"/>
                <a:cs typeface="DM Serif Display"/>
                <a:sym typeface="DM Serif Display"/>
              </a:rPr>
              <a:t>D.lgs. 18 aprile 2016, n. 50 («Codice dei contratti pubblici»);</a:t>
            </a:r>
          </a:p>
          <a:p>
            <a:pPr marL="457200" indent="-457200">
              <a:buFont typeface="+mj-lt"/>
              <a:buAutoNum type="arabicPeriod"/>
            </a:pPr>
            <a:r>
              <a:rPr lang="it-IT" sz="1400" dirty="0">
                <a:latin typeface="Bookman Old Style" panose="02050604050505020204" pitchFamily="18" charset="0"/>
                <a:ea typeface="DM Serif Display"/>
                <a:cs typeface="DM Serif Display"/>
                <a:sym typeface="DM Serif Display"/>
              </a:rPr>
              <a:t>Linee guida A.N.A.C.</a:t>
            </a:r>
          </a:p>
          <a:p>
            <a:pPr marL="457200" indent="-457200">
              <a:buFont typeface="+mj-lt"/>
              <a:buAutoNum type="arabicPeriod"/>
            </a:pPr>
            <a:r>
              <a:rPr lang="it-IT" sz="1400" dirty="0">
                <a:latin typeface="Bookman Old Style" panose="02050604050505020204" pitchFamily="18" charset="0"/>
                <a:ea typeface="DM Serif Display"/>
                <a:cs typeface="DM Serif Display"/>
                <a:sym typeface="DM Serif Display"/>
              </a:rPr>
              <a:t>D.P.R. 5 ottobre 2010, n. 207;</a:t>
            </a:r>
          </a:p>
          <a:p>
            <a:pPr marL="457200" indent="-457200">
              <a:buFont typeface="+mj-lt"/>
              <a:buAutoNum type="arabicPeriod"/>
            </a:pPr>
            <a:r>
              <a:rPr lang="it-IT" sz="1400" dirty="0">
                <a:latin typeface="Bookman Old Style" panose="02050604050505020204" pitchFamily="18" charset="0"/>
                <a:ea typeface="DM Serif Display"/>
                <a:cs typeface="DM Serif Display"/>
                <a:sym typeface="DM Serif Display"/>
              </a:rPr>
              <a:t>Regolamento unico (</a:t>
            </a:r>
            <a:r>
              <a:rPr lang="it-IT" sz="1400" i="1" dirty="0">
                <a:latin typeface="Bookman Old Style" panose="02050604050505020204" pitchFamily="18" charset="0"/>
                <a:ea typeface="DM Serif Display"/>
                <a:cs typeface="DM Serif Display"/>
                <a:sym typeface="DM Serif Display"/>
              </a:rPr>
              <a:t>in fieri</a:t>
            </a:r>
            <a:r>
              <a:rPr lang="it-IT" sz="1400" dirty="0">
                <a:latin typeface="Bookman Old Style" panose="02050604050505020204" pitchFamily="18" charset="0"/>
                <a:ea typeface="DM Serif Display"/>
                <a:cs typeface="DM Serif Display"/>
                <a:sym typeface="DM Serif Display"/>
              </a:rPr>
              <a:t>);</a:t>
            </a:r>
          </a:p>
          <a:p>
            <a:pPr marL="457200" indent="-457200">
              <a:buFont typeface="+mj-lt"/>
              <a:buAutoNum type="arabicPeriod"/>
            </a:pPr>
            <a:r>
              <a:rPr lang="it-IT" sz="1400" dirty="0">
                <a:latin typeface="Bookman Old Style" panose="02050604050505020204" pitchFamily="18" charset="0"/>
                <a:ea typeface="DM Serif Display"/>
                <a:cs typeface="DM Serif Display"/>
                <a:sym typeface="DM Serif Display"/>
              </a:rPr>
              <a:t>R.D. 18 novembre 1923, n. 2440;</a:t>
            </a:r>
          </a:p>
          <a:p>
            <a:pPr marL="457200" indent="-457200">
              <a:buFont typeface="+mj-lt"/>
              <a:buAutoNum type="arabicPeriod"/>
            </a:pPr>
            <a:r>
              <a:rPr lang="it-IT" sz="1400" dirty="0">
                <a:latin typeface="Bookman Old Style" panose="02050604050505020204" pitchFamily="18" charset="0"/>
                <a:ea typeface="DM Serif Display"/>
                <a:cs typeface="DM Serif Display"/>
                <a:sym typeface="DM Serif Display"/>
              </a:rPr>
              <a:t>D.lgs. 2 luglio 2010, n. 104 (codice del processo amministrativo) </a:t>
            </a:r>
          </a:p>
        </p:txBody>
      </p:sp>
      <p:sp>
        <p:nvSpPr>
          <p:cNvPr id="209" name="Google Shape;209;p33"/>
          <p:cNvSpPr txBox="1">
            <a:spLocks noGrp="1"/>
          </p:cNvSpPr>
          <p:nvPr>
            <p:ph type="subTitle" idx="2"/>
          </p:nvPr>
        </p:nvSpPr>
        <p:spPr>
          <a:xfrm>
            <a:off x="1246221" y="3429000"/>
            <a:ext cx="3836400" cy="2971800"/>
          </a:xfrm>
          <a:prstGeom prst="rect">
            <a:avLst/>
          </a:prstGeom>
        </p:spPr>
        <p:txBody>
          <a:bodyPr spcFirstLastPara="1" vert="horz" wrap="square" lIns="121900" tIns="121900" rIns="121900" bIns="121900" rtlCol="0" anchor="t" anchorCtr="0">
            <a:noAutofit/>
          </a:bodyPr>
          <a:lstStyle/>
          <a:p>
            <a:pPr marL="0" indent="0"/>
            <a:r>
              <a:rPr lang="it-IT" sz="1800" dirty="0">
                <a:solidFill>
                  <a:schemeClr val="bg1"/>
                </a:solidFill>
                <a:latin typeface="Bookman Old Style" panose="02050604050505020204" pitchFamily="18" charset="0"/>
                <a:ea typeface="DM Serif Display"/>
                <a:cs typeface="DM Serif Display"/>
                <a:sym typeface="DM Serif Display"/>
              </a:rPr>
              <a:t>Direttive: </a:t>
            </a:r>
          </a:p>
          <a:p>
            <a:pPr marL="0" indent="0"/>
            <a:r>
              <a:rPr lang="it-IT" sz="1800" dirty="0">
                <a:solidFill>
                  <a:schemeClr val="bg1"/>
                </a:solidFill>
                <a:latin typeface="Bookman Old Style" panose="02050604050505020204" pitchFamily="18" charset="0"/>
                <a:ea typeface="DM Serif Display"/>
                <a:cs typeface="DM Serif Display"/>
                <a:sym typeface="DM Serif Display"/>
              </a:rPr>
              <a:t>UE/23/2014</a:t>
            </a:r>
          </a:p>
          <a:p>
            <a:pPr marL="0" indent="0"/>
            <a:r>
              <a:rPr lang="it-IT" sz="1800" dirty="0">
                <a:solidFill>
                  <a:schemeClr val="bg1"/>
                </a:solidFill>
                <a:latin typeface="Bookman Old Style" panose="02050604050505020204" pitchFamily="18" charset="0"/>
                <a:ea typeface="DM Serif Display"/>
                <a:cs typeface="DM Serif Display"/>
                <a:sym typeface="DM Serif Display"/>
              </a:rPr>
              <a:t>UE/24/2014;</a:t>
            </a:r>
          </a:p>
          <a:p>
            <a:pPr marL="0" indent="0"/>
            <a:r>
              <a:rPr lang="it-IT" sz="1800" dirty="0">
                <a:solidFill>
                  <a:schemeClr val="bg1"/>
                </a:solidFill>
                <a:latin typeface="Bookman Old Style" panose="02050604050505020204" pitchFamily="18" charset="0"/>
                <a:ea typeface="DM Serif Display"/>
                <a:cs typeface="DM Serif Display"/>
                <a:sym typeface="DM Serif Display"/>
              </a:rPr>
              <a:t>UE/25/2014;</a:t>
            </a:r>
          </a:p>
          <a:p>
            <a:pPr marL="0" indent="0"/>
            <a:r>
              <a:rPr lang="it-IT" sz="1800" dirty="0">
                <a:solidFill>
                  <a:schemeClr val="bg1"/>
                </a:solidFill>
                <a:latin typeface="Bookman Old Style" panose="02050604050505020204" pitchFamily="18" charset="0"/>
                <a:ea typeface="DM Serif Display"/>
                <a:cs typeface="DM Serif Display"/>
                <a:sym typeface="DM Serif Display"/>
              </a:rPr>
              <a:t>Sentenze della Corte di giustizia</a:t>
            </a:r>
          </a:p>
          <a:p>
            <a:pPr marL="0" indent="0">
              <a:spcBef>
                <a:spcPts val="2133"/>
              </a:spcBef>
              <a:spcAft>
                <a:spcPts val="2133"/>
              </a:spcAft>
            </a:pPr>
            <a:endParaRPr dirty="0">
              <a:solidFill>
                <a:srgbClr val="F3F3F3"/>
              </a:solidFill>
            </a:endParaRPr>
          </a:p>
        </p:txBody>
      </p:sp>
      <p:sp>
        <p:nvSpPr>
          <p:cNvPr id="210" name="Google Shape;210;p33"/>
          <p:cNvSpPr txBox="1">
            <a:spLocks noGrp="1"/>
          </p:cNvSpPr>
          <p:nvPr>
            <p:ph type="subTitle" idx="3"/>
          </p:nvPr>
        </p:nvSpPr>
        <p:spPr>
          <a:xfrm>
            <a:off x="7161720" y="3192433"/>
            <a:ext cx="3836400" cy="393600"/>
          </a:xfrm>
          <a:prstGeom prst="rect">
            <a:avLst/>
          </a:prstGeom>
        </p:spPr>
        <p:txBody>
          <a:bodyPr spcFirstLastPara="1" vert="horz" wrap="square" lIns="121900" tIns="121900" rIns="121900" bIns="121900" rtlCol="0" anchor="b" anchorCtr="0">
            <a:noAutofit/>
          </a:bodyPr>
          <a:lstStyle/>
          <a:p>
            <a:pPr marL="0" indent="0">
              <a:spcAft>
                <a:spcPts val="2133"/>
              </a:spcAft>
            </a:pPr>
            <a:r>
              <a:rPr lang="it-IT" sz="2400" b="1" dirty="0">
                <a:latin typeface="Bookman Old Style" panose="02050604050505020204" pitchFamily="18" charset="0"/>
              </a:rPr>
              <a:t>Fonti nazionali</a:t>
            </a:r>
            <a:endParaRPr sz="2400" b="1" dirty="0">
              <a:latin typeface="Bookman Old Style" panose="020506040505050202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Cons. di Stato, Sez. III, 30 ottobre 2019, n. 7446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649029" y="76266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781179" y="4158547"/>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39536" y="102589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39536" y="111884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670343" y="451222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670343" y="460517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307580" y="1271718"/>
            <a:ext cx="9643417" cy="3185487"/>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PRINCIPIO DELL’AUTOVINCOLO</a:t>
            </a:r>
          </a:p>
          <a:p>
            <a:pPr algn="ctr"/>
            <a:endParaRPr lang="it-IT" sz="1500" b="1" dirty="0">
              <a:solidFill>
                <a:schemeClr val="tx1">
                  <a:lumMod val="65000"/>
                  <a:lumOff val="35000"/>
                </a:schemeClr>
              </a:solidFill>
              <a:latin typeface="Bookman Old Style" panose="02050604050505020204" pitchFamily="18" charset="0"/>
            </a:endParaRPr>
          </a:p>
          <a:p>
            <a:pPr algn="ctr"/>
            <a:endParaRPr lang="it-IT" sz="1500" b="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Non si vuol negare, ovviamente, la pacifica vigenza del </a:t>
            </a:r>
            <a:r>
              <a:rPr lang="it-IT" sz="1200" b="1" i="1" u="sng" dirty="0">
                <a:solidFill>
                  <a:schemeClr val="tx1">
                    <a:lumMod val="65000"/>
                    <a:lumOff val="35000"/>
                  </a:schemeClr>
                </a:solidFill>
                <a:latin typeface="Bookman Old Style" panose="02050604050505020204" pitchFamily="18" charset="0"/>
              </a:rPr>
              <a:t>principio per il quale quando l’Amministrazione, nell’esercizio del proprio potere discrezionale decide di </a:t>
            </a:r>
            <a:r>
              <a:rPr lang="it-IT" sz="1200" b="1" i="1" u="sng" dirty="0" err="1">
                <a:solidFill>
                  <a:schemeClr val="tx1">
                    <a:lumMod val="65000"/>
                    <a:lumOff val="35000"/>
                  </a:schemeClr>
                </a:solidFill>
                <a:latin typeface="Bookman Old Style" panose="02050604050505020204" pitchFamily="18" charset="0"/>
              </a:rPr>
              <a:t>autovincolarsi</a:t>
            </a:r>
            <a:r>
              <a:rPr lang="it-IT" sz="1200" b="1" i="1" u="sng" dirty="0">
                <a:solidFill>
                  <a:schemeClr val="tx1">
                    <a:lumMod val="65000"/>
                    <a:lumOff val="35000"/>
                  </a:schemeClr>
                </a:solidFill>
                <a:latin typeface="Bookman Old Style" panose="02050604050505020204" pitchFamily="18" charset="0"/>
              </a:rPr>
              <a:t>, stabilendo le regole poste a presidio del futuro espletamento di una determinata potestà, la stessa è tenuta all’osservanza di quelle prescrizioni</a:t>
            </a:r>
            <a:r>
              <a:rPr lang="it-IT" sz="1200" i="1" dirty="0">
                <a:solidFill>
                  <a:schemeClr val="tx1">
                    <a:lumMod val="65000"/>
                    <a:lumOff val="35000"/>
                  </a:schemeClr>
                </a:solidFill>
                <a:latin typeface="Bookman Old Style" panose="02050604050505020204" pitchFamily="18" charset="0"/>
              </a:rPr>
              <a:t>, con la duplice conseguenza che: </a:t>
            </a:r>
          </a:p>
          <a:p>
            <a:pPr algn="just"/>
            <a:endParaRPr lang="it-IT" sz="1200" i="1" dirty="0">
              <a:solidFill>
                <a:schemeClr val="tx1">
                  <a:lumMod val="65000"/>
                  <a:lumOff val="35000"/>
                </a:schemeClr>
              </a:solidFill>
              <a:latin typeface="Bookman Old Style" panose="02050604050505020204" pitchFamily="18" charset="0"/>
            </a:endParaRPr>
          </a:p>
          <a:p>
            <a:pPr marL="228600" indent="-228600" algn="just">
              <a:buAutoNum type="alphaLcParenR"/>
            </a:pPr>
            <a:r>
              <a:rPr lang="it-IT" sz="1200" i="1" dirty="0">
                <a:solidFill>
                  <a:schemeClr val="tx1">
                    <a:lumMod val="65000"/>
                    <a:lumOff val="35000"/>
                  </a:schemeClr>
                </a:solidFill>
                <a:latin typeface="Bookman Old Style" panose="02050604050505020204" pitchFamily="18" charset="0"/>
              </a:rPr>
              <a:t>è impedita la successiva disapplicazione; </a:t>
            </a:r>
          </a:p>
          <a:p>
            <a:pPr algn="just"/>
            <a:r>
              <a:rPr lang="it-IT" sz="1200" i="1" dirty="0">
                <a:solidFill>
                  <a:schemeClr val="tx1">
                    <a:lumMod val="65000"/>
                    <a:lumOff val="35000"/>
                  </a:schemeClr>
                </a:solidFill>
                <a:latin typeface="Bookman Old Style" panose="02050604050505020204" pitchFamily="18" charset="0"/>
              </a:rPr>
              <a:t>b) </a:t>
            </a:r>
            <a:r>
              <a:rPr lang="it-IT" sz="1200" b="1" i="1" u="sng" dirty="0">
                <a:solidFill>
                  <a:schemeClr val="tx1">
                    <a:lumMod val="65000"/>
                    <a:lumOff val="35000"/>
                  </a:schemeClr>
                </a:solidFill>
                <a:latin typeface="Bookman Old Style" panose="02050604050505020204" pitchFamily="18" charset="0"/>
              </a:rPr>
              <a:t>la violazione dell’</a:t>
            </a:r>
            <a:r>
              <a:rPr lang="it-IT" sz="1200" b="1" i="1" u="sng" dirty="0" err="1">
                <a:solidFill>
                  <a:schemeClr val="tx1">
                    <a:lumMod val="65000"/>
                    <a:lumOff val="35000"/>
                  </a:schemeClr>
                </a:solidFill>
                <a:latin typeface="Bookman Old Style" panose="02050604050505020204" pitchFamily="18" charset="0"/>
              </a:rPr>
              <a:t>autovincolo</a:t>
            </a:r>
            <a:r>
              <a:rPr lang="it-IT" sz="1200" b="1" i="1" u="sng" dirty="0">
                <a:solidFill>
                  <a:schemeClr val="tx1">
                    <a:lumMod val="65000"/>
                    <a:lumOff val="35000"/>
                  </a:schemeClr>
                </a:solidFill>
                <a:latin typeface="Bookman Old Style" panose="02050604050505020204" pitchFamily="18" charset="0"/>
              </a:rPr>
              <a:t> determina l’illegittimità delle successive determinazioni </a:t>
            </a:r>
            <a:r>
              <a:rPr lang="it-IT" sz="1200" i="1" dirty="0">
                <a:solidFill>
                  <a:schemeClr val="tx1">
                    <a:lumMod val="65000"/>
                    <a:lumOff val="35000"/>
                  </a:schemeClr>
                </a:solidFill>
                <a:latin typeface="Bookman Old Style" panose="02050604050505020204" pitchFamily="18" charset="0"/>
              </a:rPr>
              <a:t>(Cons. Stato Sez. V Sent., 17/07/2017, n. 3502). </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Né quello, che ne costituisce corollario, per il quale </a:t>
            </a:r>
            <a:r>
              <a:rPr lang="it-IT" sz="1200" b="1" i="1" dirty="0">
                <a:solidFill>
                  <a:schemeClr val="tx1">
                    <a:lumMod val="65000"/>
                    <a:lumOff val="35000"/>
                  </a:schemeClr>
                </a:solidFill>
                <a:latin typeface="Bookman Old Style" panose="02050604050505020204" pitchFamily="18" charset="0"/>
              </a:rPr>
              <a:t>la </a:t>
            </a:r>
            <a:r>
              <a:rPr lang="it-IT" sz="1200" b="1" i="1" dirty="0" err="1">
                <a:solidFill>
                  <a:schemeClr val="tx1">
                    <a:lumMod val="65000"/>
                    <a:lumOff val="35000"/>
                  </a:schemeClr>
                </a:solidFill>
                <a:latin typeface="Bookman Old Style" panose="02050604050505020204" pitchFamily="18" charset="0"/>
              </a:rPr>
              <a:t>lex</a:t>
            </a:r>
            <a:r>
              <a:rPr lang="it-IT" sz="1200" b="1" i="1" dirty="0">
                <a:solidFill>
                  <a:schemeClr val="tx1">
                    <a:lumMod val="65000"/>
                    <a:lumOff val="35000"/>
                  </a:schemeClr>
                </a:solidFill>
                <a:latin typeface="Bookman Old Style" panose="02050604050505020204" pitchFamily="18" charset="0"/>
              </a:rPr>
              <a:t> </a:t>
            </a:r>
            <a:r>
              <a:rPr lang="it-IT" sz="1200" b="1" i="1" dirty="0" err="1">
                <a:solidFill>
                  <a:schemeClr val="tx1">
                    <a:lumMod val="65000"/>
                    <a:lumOff val="35000"/>
                  </a:schemeClr>
                </a:solidFill>
                <a:latin typeface="Bookman Old Style" panose="02050604050505020204" pitchFamily="18" charset="0"/>
              </a:rPr>
              <a:t>specialis</a:t>
            </a:r>
            <a:r>
              <a:rPr lang="it-IT" sz="1200" b="1" i="1" dirty="0">
                <a:solidFill>
                  <a:schemeClr val="tx1">
                    <a:lumMod val="65000"/>
                    <a:lumOff val="35000"/>
                  </a:schemeClr>
                </a:solidFill>
                <a:latin typeface="Bookman Old Style" panose="02050604050505020204" pitchFamily="18" charset="0"/>
              </a:rPr>
              <a:t> deve essere interpretato in termini strettamente letterali, con la conseguenza che le regole in esso contenute vincolano rigidamente l’operato dell’amministrazione pubblica</a:t>
            </a:r>
            <a:r>
              <a:rPr lang="it-IT" sz="1200" i="1" dirty="0">
                <a:solidFill>
                  <a:schemeClr val="tx1">
                    <a:lumMod val="65000"/>
                    <a:lumOff val="35000"/>
                  </a:schemeClr>
                </a:solidFill>
                <a:latin typeface="Bookman Old Style" panose="02050604050505020204" pitchFamily="18" charset="0"/>
              </a:rPr>
              <a:t>, obbligata alla loro applicazione senza alcun margine di discrezionalità, in ragione sia dei principi dell’affidamento e di tutela della parità di trattamento tra i concorrenti, che sarebbero pregiudicati ove si consentisse la modifica delle regole di gara cristallizzate nella </a:t>
            </a:r>
            <a:r>
              <a:rPr lang="it-IT" sz="1200" i="1" dirty="0" err="1">
                <a:solidFill>
                  <a:schemeClr val="tx1">
                    <a:lumMod val="65000"/>
                    <a:lumOff val="35000"/>
                  </a:schemeClr>
                </a:solidFill>
                <a:latin typeface="Bookman Old Style" panose="02050604050505020204" pitchFamily="18" charset="0"/>
              </a:rPr>
              <a:t>lex</a:t>
            </a:r>
            <a:r>
              <a:rPr lang="it-IT" sz="1200" i="1" dirty="0">
                <a:solidFill>
                  <a:schemeClr val="tx1">
                    <a:lumMod val="65000"/>
                    <a:lumOff val="35000"/>
                  </a:schemeClr>
                </a:solidFill>
                <a:latin typeface="Bookman Old Style" panose="02050604050505020204" pitchFamily="18" charset="0"/>
              </a:rPr>
              <a:t> </a:t>
            </a:r>
            <a:r>
              <a:rPr lang="it-IT" sz="1200" i="1" dirty="0" err="1">
                <a:solidFill>
                  <a:schemeClr val="tx1">
                    <a:lumMod val="65000"/>
                    <a:lumOff val="35000"/>
                  </a:schemeClr>
                </a:solidFill>
                <a:latin typeface="Bookman Old Style" panose="02050604050505020204" pitchFamily="18" charset="0"/>
              </a:rPr>
              <a:t>specialis</a:t>
            </a:r>
            <a:r>
              <a:rPr lang="it-IT" sz="1200" i="1" dirty="0">
                <a:solidFill>
                  <a:schemeClr val="tx1">
                    <a:lumMod val="65000"/>
                    <a:lumOff val="35000"/>
                  </a:schemeClr>
                </a:solidFill>
                <a:latin typeface="Bookman Old Style" panose="02050604050505020204" pitchFamily="18" charset="0"/>
              </a:rPr>
              <a:t> medesima (Cons. Stato Sez. IV, 19/02/2019, n. 1148).</a:t>
            </a:r>
            <a:endParaRPr lang="it-IT" sz="1200" dirty="0">
              <a:solidFill>
                <a:schemeClr val="tx1">
                  <a:lumMod val="65000"/>
                  <a:lumOff val="35000"/>
                </a:schemeClr>
              </a:solidFill>
              <a:latin typeface="Bookman Old Style" panose="02050604050505020204" pitchFamily="18" charset="0"/>
            </a:endParaRPr>
          </a:p>
        </p:txBody>
      </p:sp>
      <p:grpSp>
        <p:nvGrpSpPr>
          <p:cNvPr id="13" name="Google Shape;8913;p74">
            <a:extLst>
              <a:ext uri="{FF2B5EF4-FFF2-40B4-BE49-F238E27FC236}">
                <a16:creationId xmlns:a16="http://schemas.microsoft.com/office/drawing/2014/main" id="{7358B6AD-F0AA-4F97-96E8-267630756D39}"/>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12E78344-E554-43F1-8FF0-C6230D7C3ED9}"/>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D09456C8-EA9A-464B-8365-28856109D069}"/>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192186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T.A.R. Venezia, Sez. I, 25 novembre 2019, n. 1277</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55386" y="271962"/>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74855" y="5342909"/>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33179" y="53519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33179" y="62814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64019" y="56965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64019" y="57895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379012" y="590800"/>
            <a:ext cx="9643417" cy="5078313"/>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CHIARIMENTI</a:t>
            </a:r>
          </a:p>
          <a:p>
            <a:pPr algn="ctr"/>
            <a:endParaRPr lang="it-IT" sz="1500" b="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In primo luogo va osservato che, in termini generali, le informazioni rilasciate dall’Amministrazione in sede di chiarimenti hanno una </a:t>
            </a:r>
            <a:r>
              <a:rPr lang="it-IT" sz="1200" b="1" i="1" dirty="0">
                <a:solidFill>
                  <a:schemeClr val="tx1">
                    <a:lumMod val="65000"/>
                    <a:lumOff val="35000"/>
                  </a:schemeClr>
                </a:solidFill>
                <a:latin typeface="Bookman Old Style" panose="02050604050505020204" pitchFamily="18" charset="0"/>
              </a:rPr>
              <a:t>mera funzione di illustrazione delle regole già formate predisposte dalla disciplina </a:t>
            </a:r>
            <a:r>
              <a:rPr lang="it-IT" sz="1200" i="1" dirty="0">
                <a:solidFill>
                  <a:schemeClr val="tx1">
                    <a:lumMod val="65000"/>
                    <a:lumOff val="35000"/>
                  </a:schemeClr>
                </a:solidFill>
                <a:latin typeface="Bookman Old Style" panose="02050604050505020204" pitchFamily="18" charset="0"/>
              </a:rPr>
              <a:t>di gara, </a:t>
            </a:r>
            <a:r>
              <a:rPr lang="it-IT" sz="1200" b="1" i="1" u="sng" dirty="0">
                <a:solidFill>
                  <a:schemeClr val="tx1">
                    <a:lumMod val="65000"/>
                    <a:lumOff val="35000"/>
                  </a:schemeClr>
                </a:solidFill>
                <a:latin typeface="Bookman Old Style" panose="02050604050505020204" pitchFamily="18" charset="0"/>
              </a:rPr>
              <a:t>senza alcuna incidenza in termini di modificazione delle condizioni di gara</a:t>
            </a:r>
            <a:r>
              <a:rPr lang="it-IT" sz="1200" i="1" dirty="0">
                <a:solidFill>
                  <a:schemeClr val="tx1">
                    <a:lumMod val="65000"/>
                    <a:lumOff val="35000"/>
                  </a:schemeClr>
                </a:solidFill>
                <a:latin typeface="Bookman Old Style" panose="02050604050505020204" pitchFamily="18" charset="0"/>
              </a:rPr>
              <a:t>: sicché </a:t>
            </a:r>
            <a:r>
              <a:rPr lang="it-IT" sz="1200" b="1" i="1" u="sng" dirty="0">
                <a:solidFill>
                  <a:schemeClr val="tx1">
                    <a:lumMod val="65000"/>
                    <a:lumOff val="35000"/>
                  </a:schemeClr>
                </a:solidFill>
                <a:latin typeface="Bookman Old Style" panose="02050604050505020204" pitchFamily="18" charset="0"/>
              </a:rPr>
              <a:t>le regole della </a:t>
            </a:r>
            <a:r>
              <a:rPr lang="it-IT" sz="1200" b="1" i="1" u="sng" dirty="0" err="1">
                <a:solidFill>
                  <a:schemeClr val="tx1">
                    <a:lumMod val="65000"/>
                    <a:lumOff val="35000"/>
                  </a:schemeClr>
                </a:solidFill>
                <a:latin typeface="Bookman Old Style" panose="02050604050505020204" pitchFamily="18" charset="0"/>
              </a:rPr>
              <a:t>lex</a:t>
            </a:r>
            <a:r>
              <a:rPr lang="it-IT" sz="1200" b="1" i="1" u="sng" dirty="0">
                <a:solidFill>
                  <a:schemeClr val="tx1">
                    <a:lumMod val="65000"/>
                    <a:lumOff val="35000"/>
                  </a:schemeClr>
                </a:solidFill>
                <a:latin typeface="Bookman Old Style" panose="02050604050505020204" pitchFamily="18" charset="0"/>
              </a:rPr>
              <a:t> </a:t>
            </a:r>
            <a:r>
              <a:rPr lang="it-IT" sz="1200" b="1" i="1" u="sng" dirty="0" err="1">
                <a:solidFill>
                  <a:schemeClr val="tx1">
                    <a:lumMod val="65000"/>
                    <a:lumOff val="35000"/>
                  </a:schemeClr>
                </a:solidFill>
                <a:latin typeface="Bookman Old Style" panose="02050604050505020204" pitchFamily="18" charset="0"/>
              </a:rPr>
              <a:t>specialis</a:t>
            </a:r>
            <a:r>
              <a:rPr lang="it-IT" sz="1200" b="1" i="1" u="sng" dirty="0">
                <a:solidFill>
                  <a:schemeClr val="tx1">
                    <a:lumMod val="65000"/>
                    <a:lumOff val="35000"/>
                  </a:schemeClr>
                </a:solidFill>
                <a:latin typeface="Bookman Old Style" panose="02050604050505020204" pitchFamily="18" charset="0"/>
              </a:rPr>
              <a:t> vincolano rigidamente l’operato dell’Amministrazione</a:t>
            </a:r>
            <a:r>
              <a:rPr lang="it-IT" sz="1200" i="1" dirty="0">
                <a:solidFill>
                  <a:schemeClr val="tx1">
                    <a:lumMod val="65000"/>
                    <a:lumOff val="35000"/>
                  </a:schemeClr>
                </a:solidFill>
                <a:latin typeface="Bookman Old Style" panose="02050604050505020204" pitchFamily="18" charset="0"/>
              </a:rPr>
              <a:t>, obbligata alla loro applicazione senza alcun margine di discrezionalità, in forza del principio di tutela della par condicio dei concorrenti che sarebbe pregiudicata ove si consentisse la modifica delle regole di gara nel corso della procedura.</a:t>
            </a:r>
          </a:p>
          <a:p>
            <a:pPr algn="just"/>
            <a:r>
              <a:rPr lang="it-IT" sz="1200" i="1" dirty="0">
                <a:solidFill>
                  <a:schemeClr val="tx1">
                    <a:lumMod val="65000"/>
                    <a:lumOff val="35000"/>
                  </a:schemeClr>
                </a:solidFill>
                <a:latin typeface="Bookman Old Style" panose="02050604050505020204" pitchFamily="18" charset="0"/>
              </a:rPr>
              <a:t>Sul punto è, invero, pacifico l’orientamento della giurisprudenza amministrativa il quale </a:t>
            </a:r>
            <a:r>
              <a:rPr lang="it-IT" sz="1200" b="1" i="1" u="sng" dirty="0">
                <a:solidFill>
                  <a:schemeClr val="tx1">
                    <a:lumMod val="65000"/>
                    <a:lumOff val="35000"/>
                  </a:schemeClr>
                </a:solidFill>
                <a:latin typeface="Bookman Old Style" panose="02050604050505020204" pitchFamily="18" charset="0"/>
              </a:rPr>
              <a:t>esclude che l’Amministrazione, a mezzo di chiarimenti auto interpretativi, possa modificare o integrare la disciplina di gara, pervenendo ad una sostanziale disapplicazione della </a:t>
            </a:r>
            <a:r>
              <a:rPr lang="it-IT" sz="1200" b="1" i="1" u="sng" dirty="0" err="1">
                <a:solidFill>
                  <a:schemeClr val="tx1">
                    <a:lumMod val="65000"/>
                    <a:lumOff val="35000"/>
                  </a:schemeClr>
                </a:solidFill>
                <a:latin typeface="Bookman Old Style" panose="02050604050505020204" pitchFamily="18" charset="0"/>
              </a:rPr>
              <a:t>lex</a:t>
            </a:r>
            <a:r>
              <a:rPr lang="it-IT" sz="1200" b="1" i="1" u="sng" dirty="0">
                <a:solidFill>
                  <a:schemeClr val="tx1">
                    <a:lumMod val="65000"/>
                    <a:lumOff val="35000"/>
                  </a:schemeClr>
                </a:solidFill>
                <a:latin typeface="Bookman Old Style" panose="02050604050505020204" pitchFamily="18" charset="0"/>
              </a:rPr>
              <a:t> </a:t>
            </a:r>
            <a:r>
              <a:rPr lang="it-IT" sz="1200" b="1" i="1" u="sng" dirty="0" err="1">
                <a:solidFill>
                  <a:schemeClr val="tx1">
                    <a:lumMod val="65000"/>
                    <a:lumOff val="35000"/>
                  </a:schemeClr>
                </a:solidFill>
                <a:latin typeface="Bookman Old Style" panose="02050604050505020204" pitchFamily="18" charset="0"/>
              </a:rPr>
              <a:t>specialis</a:t>
            </a:r>
            <a:r>
              <a:rPr lang="it-IT" sz="1200" b="1" i="1" u="sng" dirty="0">
                <a:solidFill>
                  <a:schemeClr val="tx1">
                    <a:lumMod val="65000"/>
                    <a:lumOff val="35000"/>
                  </a:schemeClr>
                </a:solidFill>
                <a:latin typeface="Bookman Old Style" panose="02050604050505020204" pitchFamily="18" charset="0"/>
              </a:rPr>
              <a:t> della procedura. </a:t>
            </a:r>
            <a:r>
              <a:rPr lang="it-IT" sz="1200" b="1" i="1" dirty="0">
                <a:solidFill>
                  <a:schemeClr val="tx1">
                    <a:lumMod val="65000"/>
                    <a:lumOff val="35000"/>
                  </a:schemeClr>
                </a:solidFill>
                <a:latin typeface="Bookman Old Style" panose="02050604050505020204" pitchFamily="18" charset="0"/>
              </a:rPr>
              <a:t>I chiarimenti sono infatti ammissibili soltanto nella misura in cui rivestano una finalità interpretativa, contribuendo, con un’operazione di mera ermeneutica del testo, a renderne chiaro e comprensibile il significato o la ratio; tale ammissibilità va invece esclusa allorquando, mediante l’attività interpretativa, si giunga ad attribuire ad una disposizione del bando un significato ed un portata diversa o maggiore rispetto a quella che risulta dal testo, così violando il rigoroso principio del rispetto formale della </a:t>
            </a:r>
            <a:r>
              <a:rPr lang="it-IT" sz="1200" b="1" i="1" dirty="0" err="1">
                <a:solidFill>
                  <a:schemeClr val="tx1">
                    <a:lumMod val="65000"/>
                    <a:lumOff val="35000"/>
                  </a:schemeClr>
                </a:solidFill>
                <a:latin typeface="Bookman Old Style" panose="02050604050505020204" pitchFamily="18" charset="0"/>
              </a:rPr>
              <a:t>lex</a:t>
            </a:r>
            <a:r>
              <a:rPr lang="it-IT" sz="1200" b="1" i="1" dirty="0">
                <a:solidFill>
                  <a:schemeClr val="tx1">
                    <a:lumMod val="65000"/>
                    <a:lumOff val="35000"/>
                  </a:schemeClr>
                </a:solidFill>
                <a:latin typeface="Bookman Old Style" panose="02050604050505020204" pitchFamily="18" charset="0"/>
              </a:rPr>
              <a:t> </a:t>
            </a:r>
            <a:r>
              <a:rPr lang="it-IT" sz="1200" b="1" i="1" dirty="0" err="1">
                <a:solidFill>
                  <a:schemeClr val="tx1">
                    <a:lumMod val="65000"/>
                    <a:lumOff val="35000"/>
                  </a:schemeClr>
                </a:solidFill>
                <a:latin typeface="Bookman Old Style" panose="02050604050505020204" pitchFamily="18" charset="0"/>
              </a:rPr>
              <a:t>specialis</a:t>
            </a:r>
            <a:r>
              <a:rPr lang="it-IT" sz="1200" b="1" i="1" dirty="0">
                <a:solidFill>
                  <a:schemeClr val="tx1">
                    <a:lumMod val="65000"/>
                    <a:lumOff val="35000"/>
                  </a:schemeClr>
                </a:solidFill>
                <a:latin typeface="Bookman Old Style" panose="02050604050505020204" pitchFamily="18" charset="0"/>
              </a:rPr>
              <a:t>, posto a presidio dei principi di par condicio </a:t>
            </a:r>
            <a:r>
              <a:rPr lang="it-IT" sz="1200" b="1" i="1" dirty="0" err="1">
                <a:solidFill>
                  <a:schemeClr val="tx1">
                    <a:lumMod val="65000"/>
                    <a:lumOff val="35000"/>
                  </a:schemeClr>
                </a:solidFill>
                <a:latin typeface="Bookman Old Style" panose="02050604050505020204" pitchFamily="18" charset="0"/>
              </a:rPr>
              <a:t>competitorum</a:t>
            </a:r>
            <a:r>
              <a:rPr lang="it-IT" sz="1200" b="1" i="1" dirty="0">
                <a:solidFill>
                  <a:schemeClr val="tx1">
                    <a:lumMod val="65000"/>
                    <a:lumOff val="35000"/>
                  </a:schemeClr>
                </a:solidFill>
                <a:latin typeface="Bookman Old Style" panose="02050604050505020204" pitchFamily="18" charset="0"/>
              </a:rPr>
              <a:t>, nonché di legalità, trasparenza, buon andamento e imparzialità dell’azione amministrativa di cui all’art. 97 Cost..</a:t>
            </a:r>
          </a:p>
          <a:p>
            <a:pPr algn="just"/>
            <a:r>
              <a:rPr lang="it-IT" sz="1500" b="1" i="1" u="sng" dirty="0">
                <a:solidFill>
                  <a:schemeClr val="tx1">
                    <a:lumMod val="65000"/>
                    <a:lumOff val="35000"/>
                  </a:schemeClr>
                </a:solidFill>
                <a:latin typeface="Bookman Old Style" panose="02050604050505020204" pitchFamily="18" charset="0"/>
              </a:rPr>
              <a:t>Le uniche fonti della procedura di gara sono, infatti, costituite dal bando di gara, dal capitolato e dal disciplinare, unitamente agli eventuali allegati;</a:t>
            </a:r>
            <a:r>
              <a:rPr lang="it-IT" sz="1200" i="1" dirty="0">
                <a:solidFill>
                  <a:schemeClr val="tx1">
                    <a:lumMod val="65000"/>
                    <a:lumOff val="35000"/>
                  </a:schemeClr>
                </a:solidFill>
                <a:latin typeface="Bookman Old Style" panose="02050604050505020204" pitchFamily="18" charset="0"/>
              </a:rPr>
              <a:t> ne consegue che i chiarimenti auto-interpretativi della stazione appaltante non possono né modificarle, né integrarle, né rappresentarne un’inammissibile interpretazione autentica; dette fonti devono essere interpretate ed applicate per quello che oggettivamente prescrivono, senza che possano acquisire rilevanza atti interpretativi postumi della stazione appaltante. Soltanto nelle ipotesi in cui non sia ravvisabile un conflitto tra le delucidazioni fornite dall’Amministrazione ed il tenore delle clausole chiarite, le relative precisazioni contenute nei chiarimenti resi dalla stazione appaltante costituiscono una sorta di interpretazione autentica; nondimeno, esse non possono in alcun a caso integrare la </a:t>
            </a:r>
            <a:r>
              <a:rPr lang="it-IT" sz="1200" i="1" dirty="0" err="1">
                <a:solidFill>
                  <a:schemeClr val="tx1">
                    <a:lumMod val="65000"/>
                    <a:lumOff val="35000"/>
                  </a:schemeClr>
                </a:solidFill>
                <a:latin typeface="Bookman Old Style" panose="02050604050505020204" pitchFamily="18" charset="0"/>
              </a:rPr>
              <a:t>lex</a:t>
            </a:r>
            <a:r>
              <a:rPr lang="it-IT" sz="1200" i="1" dirty="0">
                <a:solidFill>
                  <a:schemeClr val="tx1">
                    <a:lumMod val="65000"/>
                    <a:lumOff val="35000"/>
                  </a:schemeClr>
                </a:solidFill>
                <a:latin typeface="Bookman Old Style" panose="02050604050505020204" pitchFamily="18" charset="0"/>
              </a:rPr>
              <a:t> </a:t>
            </a:r>
            <a:r>
              <a:rPr lang="it-IT" sz="1200" i="1" dirty="0" err="1">
                <a:solidFill>
                  <a:schemeClr val="tx1">
                    <a:lumMod val="65000"/>
                    <a:lumOff val="35000"/>
                  </a:schemeClr>
                </a:solidFill>
                <a:latin typeface="Bookman Old Style" panose="02050604050505020204" pitchFamily="18" charset="0"/>
              </a:rPr>
              <a:t>specialis</a:t>
            </a:r>
            <a:r>
              <a:rPr lang="it-IT" sz="1200" i="1" dirty="0">
                <a:solidFill>
                  <a:schemeClr val="tx1">
                    <a:lumMod val="65000"/>
                    <a:lumOff val="35000"/>
                  </a:schemeClr>
                </a:solidFill>
                <a:latin typeface="Bookman Old Style" panose="02050604050505020204" pitchFamily="18" charset="0"/>
              </a:rPr>
              <a:t> ed essere vincolanti per la commissione giudicatrice (cfr. Cons. Stato, sez. III, 28 giugno 2019, n. 4459).</a:t>
            </a:r>
            <a:endParaRPr lang="it-IT" sz="1200" dirty="0">
              <a:solidFill>
                <a:schemeClr val="tx1">
                  <a:lumMod val="65000"/>
                  <a:lumOff val="35000"/>
                </a:schemeClr>
              </a:solidFill>
              <a:latin typeface="Bookman Old Style" panose="02050604050505020204" pitchFamily="18" charset="0"/>
            </a:endParaRPr>
          </a:p>
        </p:txBody>
      </p:sp>
      <p:grpSp>
        <p:nvGrpSpPr>
          <p:cNvPr id="13" name="Google Shape;8913;p74">
            <a:extLst>
              <a:ext uri="{FF2B5EF4-FFF2-40B4-BE49-F238E27FC236}">
                <a16:creationId xmlns:a16="http://schemas.microsoft.com/office/drawing/2014/main" id="{5343ECDA-A185-42BB-827B-249CFD4C7E21}"/>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3BD77501-F2AC-411A-B921-D69234FE348A}"/>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96306F67-D953-439C-9EC9-57AB3B0CCBAF}"/>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16355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28938" y="5126609"/>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18102" y="54802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18102" y="55732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605654" y="1112259"/>
            <a:ext cx="9232675" cy="4031873"/>
          </a:xfrm>
          <a:prstGeom prst="rect">
            <a:avLst/>
          </a:prstGeom>
          <a:noFill/>
        </p:spPr>
        <p:txBody>
          <a:bodyPr wrap="square" rtlCol="0">
            <a:spAutoFit/>
          </a:bodyPr>
          <a:lstStyle/>
          <a:p>
            <a:pPr algn="ctr"/>
            <a:r>
              <a:rPr lang="it-IT" sz="1600" b="1" dirty="0">
                <a:solidFill>
                  <a:schemeClr val="tx1">
                    <a:lumMod val="65000"/>
                    <a:lumOff val="35000"/>
                  </a:schemeClr>
                </a:solidFill>
                <a:latin typeface="Bookman Old Style" panose="02050604050505020204" pitchFamily="18" charset="0"/>
              </a:rPr>
              <a:t>CRITERI ERMENEUTICI</a:t>
            </a:r>
          </a:p>
          <a:p>
            <a:r>
              <a:rPr lang="it-IT" sz="1200" i="1" dirty="0">
                <a:solidFill>
                  <a:schemeClr val="tx1">
                    <a:lumMod val="65000"/>
                    <a:lumOff val="35000"/>
                  </a:schemeClr>
                </a:solidFill>
                <a:latin typeface="Bookman Old Style" panose="02050604050505020204" pitchFamily="18" charset="0"/>
              </a:rPr>
              <a:t>“È questa la conclusione che l’attenta lettura del testo impone, nell’osservanza dei canoni ermeneutici dell’interpretazione letterale e sistematica di cui agli artt. 1362 e 1363 Cod. civ., pacificamente applicabili all’attività interpretativa relativa alla </a:t>
            </a:r>
            <a:r>
              <a:rPr lang="it-IT" sz="1200" i="1" dirty="0" err="1">
                <a:solidFill>
                  <a:schemeClr val="tx1">
                    <a:lumMod val="65000"/>
                    <a:lumOff val="35000"/>
                  </a:schemeClr>
                </a:solidFill>
                <a:latin typeface="Bookman Old Style" panose="02050604050505020204" pitchFamily="18" charset="0"/>
              </a:rPr>
              <a:t>lex</a:t>
            </a:r>
            <a:r>
              <a:rPr lang="it-IT" sz="1200" i="1" dirty="0">
                <a:solidFill>
                  <a:schemeClr val="tx1">
                    <a:lumMod val="65000"/>
                    <a:lumOff val="35000"/>
                  </a:schemeClr>
                </a:solidFill>
                <a:latin typeface="Bookman Old Style" panose="02050604050505020204" pitchFamily="18" charset="0"/>
              </a:rPr>
              <a:t> </a:t>
            </a:r>
            <a:r>
              <a:rPr lang="it-IT" sz="1200" i="1" dirty="0" err="1">
                <a:solidFill>
                  <a:schemeClr val="tx1">
                    <a:lumMod val="65000"/>
                    <a:lumOff val="35000"/>
                  </a:schemeClr>
                </a:solidFill>
                <a:latin typeface="Bookman Old Style" panose="02050604050505020204" pitchFamily="18" charset="0"/>
              </a:rPr>
              <a:t>specialis</a:t>
            </a:r>
            <a:r>
              <a:rPr lang="it-IT" sz="1200" i="1" dirty="0">
                <a:solidFill>
                  <a:schemeClr val="tx1">
                    <a:lumMod val="65000"/>
                    <a:lumOff val="35000"/>
                  </a:schemeClr>
                </a:solidFill>
                <a:latin typeface="Bookman Old Style" panose="02050604050505020204" pitchFamily="18" charset="0"/>
              </a:rPr>
              <a:t> di gara (Cons. Stato, VI, 24 settembre 2019, n. 6378; III, 18 settembre 2019, n. 6212; V, 13 settembre 2018, n. 5360; 7 agosto 2018, n. 4849; 7 maggio 2018, n. 2687; III, 18 giugno 2018, n. 3715).”.</a:t>
            </a:r>
          </a:p>
          <a:p>
            <a:endParaRPr lang="it-IT" sz="1200" i="1" dirty="0">
              <a:solidFill>
                <a:schemeClr val="tx1">
                  <a:lumMod val="65000"/>
                  <a:lumOff val="35000"/>
                </a:schemeClr>
              </a:solidFill>
              <a:latin typeface="Bookman Old Style" panose="02050604050505020204" pitchFamily="18" charset="0"/>
            </a:endParaRPr>
          </a:p>
          <a:p>
            <a:pPr algn="ctr"/>
            <a:r>
              <a:rPr lang="it-IT" sz="1200" dirty="0">
                <a:solidFill>
                  <a:schemeClr val="tx1">
                    <a:lumMod val="65000"/>
                    <a:lumOff val="35000"/>
                  </a:schemeClr>
                </a:solidFill>
                <a:latin typeface="Bookman Old Style" panose="02050604050505020204" pitchFamily="18" charset="0"/>
              </a:rPr>
              <a:t>(Cons. di Stato, Sez. V, 30 dicembre 2019, n. 8915)</a:t>
            </a:r>
          </a:p>
          <a:p>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«Si è in particolare precisato, con specifico riferimento alle gare pubbliche, che, nell'interpretazione delle disposizioni che regolano i presupposti, lo svolgimento e la conclusione della gara - contenute nel bando o nella lettera di invito e nei loro allegati (capitolati, convenzioni, ecc.) e costituenti nel loro insieme, la </a:t>
            </a:r>
            <a:r>
              <a:rPr lang="it-IT" sz="1200" i="1" dirty="0" err="1">
                <a:solidFill>
                  <a:schemeClr val="tx1">
                    <a:lumMod val="65000"/>
                    <a:lumOff val="35000"/>
                  </a:schemeClr>
                </a:solidFill>
                <a:latin typeface="Bookman Old Style" panose="02050604050505020204" pitchFamily="18" charset="0"/>
              </a:rPr>
              <a:t>lex</a:t>
            </a:r>
            <a:r>
              <a:rPr lang="it-IT" sz="1200" i="1" dirty="0">
                <a:solidFill>
                  <a:schemeClr val="tx1">
                    <a:lumMod val="65000"/>
                    <a:lumOff val="35000"/>
                  </a:schemeClr>
                </a:solidFill>
                <a:latin typeface="Bookman Old Style" panose="02050604050505020204" pitchFamily="18" charset="0"/>
              </a:rPr>
              <a:t> </a:t>
            </a:r>
            <a:r>
              <a:rPr lang="it-IT" sz="1200" i="1" dirty="0" err="1">
                <a:solidFill>
                  <a:schemeClr val="tx1">
                    <a:lumMod val="65000"/>
                    <a:lumOff val="35000"/>
                  </a:schemeClr>
                </a:solidFill>
                <a:latin typeface="Bookman Old Style" panose="02050604050505020204" pitchFamily="18" charset="0"/>
              </a:rPr>
              <a:t>specialis</a:t>
            </a:r>
            <a:r>
              <a:rPr lang="it-IT" sz="1200" i="1" dirty="0">
                <a:solidFill>
                  <a:schemeClr val="tx1">
                    <a:lumMod val="65000"/>
                    <a:lumOff val="35000"/>
                  </a:schemeClr>
                </a:solidFill>
                <a:latin typeface="Bookman Old Style" panose="02050604050505020204" pitchFamily="18" charset="0"/>
              </a:rPr>
              <a:t> di gara - un corretto rapporto tra la P.A. ed il privato, rispettoso dei principi di imparzialità e di buon andamento, nonché del dovere di buona fede delle parti nello svolgimento delle trattative (art. 1337 c.c.), impone di dare una lettura della stessa </a:t>
            </a:r>
            <a:r>
              <a:rPr lang="it-IT" sz="1200" i="1" dirty="0" err="1">
                <a:solidFill>
                  <a:schemeClr val="tx1">
                    <a:lumMod val="65000"/>
                    <a:lumOff val="35000"/>
                  </a:schemeClr>
                </a:solidFill>
                <a:latin typeface="Bookman Old Style" panose="02050604050505020204" pitchFamily="18" charset="0"/>
              </a:rPr>
              <a:t>lex</a:t>
            </a:r>
            <a:r>
              <a:rPr lang="it-IT" sz="1200" i="1" dirty="0">
                <a:solidFill>
                  <a:schemeClr val="tx1">
                    <a:lumMod val="65000"/>
                    <a:lumOff val="35000"/>
                  </a:schemeClr>
                </a:solidFill>
                <a:latin typeface="Bookman Old Style" panose="02050604050505020204" pitchFamily="18" charset="0"/>
              </a:rPr>
              <a:t> </a:t>
            </a:r>
            <a:r>
              <a:rPr lang="it-IT" sz="1200" i="1" dirty="0" err="1">
                <a:solidFill>
                  <a:schemeClr val="tx1">
                    <a:lumMod val="65000"/>
                    <a:lumOff val="35000"/>
                  </a:schemeClr>
                </a:solidFill>
                <a:latin typeface="Bookman Old Style" panose="02050604050505020204" pitchFamily="18" charset="0"/>
              </a:rPr>
              <a:t>specialis</a:t>
            </a:r>
            <a:r>
              <a:rPr lang="it-IT" sz="1200" i="1" dirty="0">
                <a:solidFill>
                  <a:schemeClr val="tx1">
                    <a:lumMod val="65000"/>
                    <a:lumOff val="35000"/>
                  </a:schemeClr>
                </a:solidFill>
                <a:latin typeface="Bookman Old Style" panose="02050604050505020204" pitchFamily="18" charset="0"/>
              </a:rPr>
              <a:t> idonea a tutelare l'affidamento degli interessati, interpretandola per ciò che essa dice espressamente e dispensando il concorrente dal ricostruire, con indagini ermeneutiche integrative, ulteriori ed inespressi significati. Ne segue che, ove - come nel caso qui in esame - il dato testuale presenti evidenti ambiguità, dovrà essere scelto dall'interprete il significato più favorevole all'ammissione del candidato: se, quindi, la formulazione letterale della </a:t>
            </a:r>
            <a:r>
              <a:rPr lang="it-IT" sz="1200" i="1" dirty="0" err="1">
                <a:solidFill>
                  <a:schemeClr val="tx1">
                    <a:lumMod val="65000"/>
                    <a:lumOff val="35000"/>
                  </a:schemeClr>
                </a:solidFill>
                <a:latin typeface="Bookman Old Style" panose="02050604050505020204" pitchFamily="18" charset="0"/>
              </a:rPr>
              <a:t>lex</a:t>
            </a:r>
            <a:r>
              <a:rPr lang="it-IT" sz="1200" i="1" dirty="0">
                <a:solidFill>
                  <a:schemeClr val="tx1">
                    <a:lumMod val="65000"/>
                    <a:lumOff val="35000"/>
                  </a:schemeClr>
                </a:solidFill>
                <a:latin typeface="Bookman Old Style" panose="02050604050505020204" pitchFamily="18" charset="0"/>
              </a:rPr>
              <a:t> </a:t>
            </a:r>
            <a:r>
              <a:rPr lang="it-IT" sz="1200" i="1" dirty="0" err="1">
                <a:solidFill>
                  <a:schemeClr val="tx1">
                    <a:lumMod val="65000"/>
                    <a:lumOff val="35000"/>
                  </a:schemeClr>
                </a:solidFill>
                <a:latin typeface="Bookman Old Style" panose="02050604050505020204" pitchFamily="18" charset="0"/>
              </a:rPr>
              <a:t>specialis</a:t>
            </a:r>
            <a:r>
              <a:rPr lang="it-IT" sz="1200" i="1" dirty="0">
                <a:solidFill>
                  <a:schemeClr val="tx1">
                    <a:lumMod val="65000"/>
                    <a:lumOff val="35000"/>
                  </a:schemeClr>
                </a:solidFill>
                <a:latin typeface="Bookman Old Style" panose="02050604050505020204" pitchFamily="18" charset="0"/>
              </a:rPr>
              <a:t> lascia spazi interpretativi, andrà prescelta l'interpretazione volta a favorire la massima partecipazione alla procedura (cfr. </a:t>
            </a:r>
            <a:r>
              <a:rPr lang="it-IT" sz="1200" i="1" dirty="0" err="1">
                <a:solidFill>
                  <a:schemeClr val="tx1">
                    <a:lumMod val="65000"/>
                    <a:lumOff val="35000"/>
                  </a:schemeClr>
                </a:solidFill>
                <a:latin typeface="Bookman Old Style" panose="02050604050505020204" pitchFamily="18" charset="0"/>
              </a:rPr>
              <a:t>C.d.S</a:t>
            </a:r>
            <a:r>
              <a:rPr lang="it-IT" sz="1200" i="1" dirty="0">
                <a:solidFill>
                  <a:schemeClr val="tx1">
                    <a:lumMod val="65000"/>
                    <a:lumOff val="35000"/>
                  </a:schemeClr>
                </a:solidFill>
                <a:latin typeface="Bookman Old Style" panose="02050604050505020204" pitchFamily="18" charset="0"/>
              </a:rPr>
              <a:t>., Sez. V, 22 settembre 2015, n. 4430; T.A.R. Veneto, Sez. I, 20 ottobre 2016, n. 1163).</a:t>
            </a:r>
          </a:p>
          <a:p>
            <a:endParaRPr lang="it-IT" sz="1200" i="1" dirty="0">
              <a:solidFill>
                <a:schemeClr val="tx1">
                  <a:lumMod val="65000"/>
                  <a:lumOff val="35000"/>
                </a:schemeClr>
              </a:solidFill>
              <a:latin typeface="Bookman Old Style" panose="02050604050505020204" pitchFamily="18" charset="0"/>
            </a:endParaRPr>
          </a:p>
          <a:p>
            <a:pPr algn="ctr"/>
            <a:r>
              <a:rPr lang="it-IT" sz="1200" dirty="0">
                <a:solidFill>
                  <a:schemeClr val="tx1">
                    <a:lumMod val="65000"/>
                    <a:lumOff val="35000"/>
                  </a:schemeClr>
                </a:solidFill>
                <a:latin typeface="Bookman Old Style" panose="02050604050505020204" pitchFamily="18" charset="0"/>
              </a:rPr>
              <a:t>(T.A.R. Napoli, sez. V, 22 gennaio 2020, n. 301)</a:t>
            </a:r>
          </a:p>
        </p:txBody>
      </p:sp>
    </p:spTree>
    <p:extLst>
      <p:ext uri="{BB962C8B-B14F-4D97-AF65-F5344CB8AC3E}">
        <p14:creationId xmlns:p14="http://schemas.microsoft.com/office/powerpoint/2010/main" val="20925428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T.A.R. Torino, sez. I, 13 gennaio 2020, n. 34</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10538" y="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838329" y="540072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278027" y="26323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278027" y="3561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727493" y="575440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727493" y="584735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338907" y="123445"/>
            <a:ext cx="9643417" cy="6001643"/>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PRINCIPIO DEL FAVOR PARTECIPATIONIS</a:t>
            </a:r>
          </a:p>
          <a:p>
            <a:pPr algn="just"/>
            <a:r>
              <a:rPr lang="it-IT" sz="1200" i="1" dirty="0">
                <a:solidFill>
                  <a:schemeClr val="tx1">
                    <a:lumMod val="65000"/>
                    <a:lumOff val="35000"/>
                  </a:schemeClr>
                </a:solidFill>
                <a:latin typeface="Bookman Old Style" panose="02050604050505020204" pitchFamily="18" charset="0"/>
              </a:rPr>
              <a:t>Ora, il Consiglio di Stato ha chiarito che gli atti di gara vanno interpretati anzitutto in modo letterale.</a:t>
            </a:r>
          </a:p>
          <a:p>
            <a:pPr algn="just"/>
            <a:r>
              <a:rPr lang="it-IT" sz="1200" i="1" dirty="0">
                <a:solidFill>
                  <a:schemeClr val="tx1">
                    <a:lumMod val="65000"/>
                    <a:lumOff val="35000"/>
                  </a:schemeClr>
                </a:solidFill>
                <a:latin typeface="Bookman Old Style" panose="02050604050505020204" pitchFamily="18" charset="0"/>
              </a:rPr>
              <a:t>Più nello specifico il Consiglio di Stato ha affermato che “…, </a:t>
            </a:r>
            <a:r>
              <a:rPr lang="it-IT" sz="1200" i="1" dirty="0" err="1">
                <a:solidFill>
                  <a:schemeClr val="tx1">
                    <a:lumMod val="65000"/>
                    <a:lumOff val="35000"/>
                  </a:schemeClr>
                </a:solidFill>
                <a:latin typeface="Bookman Old Style" panose="02050604050505020204" pitchFamily="18" charset="0"/>
              </a:rPr>
              <a:t>perché</a:t>
            </a:r>
            <a:r>
              <a:rPr lang="it-IT" sz="1200" b="1" i="1" dirty="0" err="1">
                <a:solidFill>
                  <a:schemeClr val="tx1">
                    <a:lumMod val="65000"/>
                    <a:lumOff val="35000"/>
                  </a:schemeClr>
                </a:solidFill>
                <a:latin typeface="Bookman Old Style" panose="02050604050505020204" pitchFamily="18" charset="0"/>
              </a:rPr>
              <a:t>l'interpretazione</a:t>
            </a:r>
            <a:r>
              <a:rPr lang="it-IT" sz="1200" b="1" i="1" dirty="0">
                <a:solidFill>
                  <a:schemeClr val="tx1">
                    <a:lumMod val="65000"/>
                    <a:lumOff val="35000"/>
                  </a:schemeClr>
                </a:solidFill>
                <a:latin typeface="Bookman Old Style" panose="02050604050505020204" pitchFamily="18" charset="0"/>
              </a:rPr>
              <a:t> degli atti amministrativi, ivi compreso il bando “de quo”, soggiace alle stesse regole dettate dall'art. 1362 e ss. c.c. per l'interpretazione dei contratti, tra le quali assume carattere preminente quella collegata all'interpretazione </a:t>
            </a:r>
            <a:r>
              <a:rPr lang="it-IT" sz="1200" b="1" i="1" u="sng" dirty="0">
                <a:solidFill>
                  <a:schemeClr val="tx1">
                    <a:lumMod val="65000"/>
                    <a:lumOff val="35000"/>
                  </a:schemeClr>
                </a:solidFill>
                <a:latin typeface="Bookman Old Style" panose="02050604050505020204" pitchFamily="18" charset="0"/>
              </a:rPr>
              <a:t>letterale</a:t>
            </a:r>
            <a:r>
              <a:rPr lang="it-IT" sz="1200" b="1" i="1" dirty="0">
                <a:solidFill>
                  <a:schemeClr val="tx1">
                    <a:lumMod val="65000"/>
                    <a:lumOff val="35000"/>
                  </a:schemeClr>
                </a:solidFill>
                <a:latin typeface="Bookman Old Style" panose="02050604050505020204" pitchFamily="18" charset="0"/>
              </a:rPr>
              <a:t>, in quanto compatibile con il provvedimento amministrativo</a:t>
            </a:r>
            <a:r>
              <a:rPr lang="it-IT" sz="1200" i="1" dirty="0">
                <a:solidFill>
                  <a:schemeClr val="tx1">
                    <a:lumMod val="65000"/>
                    <a:lumOff val="35000"/>
                  </a:schemeClr>
                </a:solidFill>
                <a:latin typeface="Bookman Old Style" panose="02050604050505020204" pitchFamily="18" charset="0"/>
              </a:rPr>
              <a:t> gli effetti degli atti amministrativi devono essere individuati solo in base a ciò che il destinatario può ragionevolmente intendere, </a:t>
            </a:r>
            <a:r>
              <a:rPr lang="it-IT" sz="1200" b="1" i="1" dirty="0">
                <a:solidFill>
                  <a:schemeClr val="tx1">
                    <a:lumMod val="65000"/>
                    <a:lumOff val="35000"/>
                  </a:schemeClr>
                </a:solidFill>
                <a:latin typeface="Bookman Old Style" panose="02050604050505020204" pitchFamily="18" charset="0"/>
              </a:rPr>
              <a:t>anche in ragione del principio costituzionale di buon andamento</a:t>
            </a:r>
            <a:r>
              <a:rPr lang="it-IT" sz="1200" i="1" dirty="0">
                <a:solidFill>
                  <a:schemeClr val="tx1">
                    <a:lumMod val="65000"/>
                    <a:lumOff val="35000"/>
                  </a:schemeClr>
                </a:solidFill>
                <a:latin typeface="Bookman Old Style" panose="02050604050505020204" pitchFamily="18" charset="0"/>
              </a:rPr>
              <a:t>, </a:t>
            </a:r>
            <a:r>
              <a:rPr lang="it-IT" sz="1200" b="1" i="1" u="sng" dirty="0">
                <a:solidFill>
                  <a:schemeClr val="tx1">
                    <a:lumMod val="65000"/>
                    <a:lumOff val="35000"/>
                  </a:schemeClr>
                </a:solidFill>
                <a:latin typeface="Bookman Old Style" panose="02050604050505020204" pitchFamily="18" charset="0"/>
              </a:rPr>
              <a:t>che impone alla P.A. di operare in modo chiaro e lineare, tale da fornire ai cittadini regole di condotte certe e sicure, soprattutto quando da esse possano derivare conseguenze negative” </a:t>
            </a:r>
            <a:r>
              <a:rPr lang="it-IT" sz="1200" i="1" dirty="0">
                <a:solidFill>
                  <a:schemeClr val="tx1">
                    <a:lumMod val="65000"/>
                    <a:lumOff val="35000"/>
                  </a:schemeClr>
                </a:solidFill>
                <a:latin typeface="Bookman Old Style" panose="02050604050505020204" pitchFamily="18" charset="0"/>
              </a:rPr>
              <a:t>(così, tra le tante, Cons. Stato, V, 13 gennaio 2014 n. 72); con la conseguenza che “</a:t>
            </a:r>
            <a:r>
              <a:rPr lang="it-IT" sz="1200" b="1" i="1" dirty="0">
                <a:solidFill>
                  <a:schemeClr val="tx1">
                    <a:lumMod val="65000"/>
                    <a:lumOff val="35000"/>
                  </a:schemeClr>
                </a:solidFill>
                <a:latin typeface="Bookman Old Style" panose="02050604050505020204" pitchFamily="18" charset="0"/>
              </a:rPr>
              <a:t>la dovuta prevalenza da attribuire alle espressioni letterali, se chiare, contenute nel bando esclude ogni ulteriore procedimento ermeneutico per rintracciare pretesi significati ulteriori e preclude ogni un’estensione analogica </a:t>
            </a:r>
            <a:r>
              <a:rPr lang="it-IT" sz="1200" i="1" dirty="0">
                <a:solidFill>
                  <a:schemeClr val="tx1">
                    <a:lumMod val="65000"/>
                    <a:lumOff val="35000"/>
                  </a:schemeClr>
                </a:solidFill>
                <a:latin typeface="Bookman Old Style" panose="02050604050505020204" pitchFamily="18" charset="0"/>
              </a:rPr>
              <a:t>intesa ad evidenziare significati inespressi e impliciti, che rischierebbe di vulnerare l'affidamento dei partecipanti, la par condicio dei concorrenti e l'esigenza della più ampia partecipazione; mentre invece le ragioni immanenti, di matrice </a:t>
            </a:r>
            <a:r>
              <a:rPr lang="it-IT" sz="1200" i="1" dirty="0" err="1">
                <a:solidFill>
                  <a:schemeClr val="tx1">
                    <a:lumMod val="65000"/>
                    <a:lumOff val="35000"/>
                  </a:schemeClr>
                </a:solidFill>
                <a:latin typeface="Bookman Old Style" panose="02050604050505020204" pitchFamily="18" charset="0"/>
              </a:rPr>
              <a:t>eurounitaria</a:t>
            </a:r>
            <a:r>
              <a:rPr lang="it-IT" sz="1200" i="1" dirty="0">
                <a:solidFill>
                  <a:schemeClr val="tx1">
                    <a:lumMod val="65000"/>
                    <a:lumOff val="35000"/>
                  </a:schemeClr>
                </a:solidFill>
                <a:latin typeface="Bookman Old Style" panose="02050604050505020204" pitchFamily="18" charset="0"/>
              </a:rPr>
              <a:t>, di garanzia della concorrenza che presiedono al settore delle commesse pubbliche vogliono favorire la massima partecipazione delle imprese alla selezione, perché attraverso la massima partecipazione è raggiungibile il miglior risultato non solo per il mercato in sé, ma per la stessa amministrazione appaltante (cfr. Cons. Stato, V, 15 luglio 2013, n. 3811)” (così Cons. Stato, V, 12 settembre 2017, n. 4307)” (Cons. Stato, sez. V, 7 agosto 2018, n. 4849).</a:t>
            </a:r>
          </a:p>
          <a:p>
            <a:pPr algn="just"/>
            <a:r>
              <a:rPr lang="it-IT" sz="1200" i="1" dirty="0">
                <a:solidFill>
                  <a:schemeClr val="tx1">
                    <a:lumMod val="65000"/>
                    <a:lumOff val="35000"/>
                  </a:schemeClr>
                </a:solidFill>
                <a:latin typeface="Bookman Old Style" panose="02050604050505020204" pitchFamily="18" charset="0"/>
              </a:rPr>
              <a:t>Se poi residuano margini di opinabilità nell’interpretazione di una clausola del bando, questo Tribunale ha già avuto modo di affermare che “</a:t>
            </a:r>
            <a:r>
              <a:rPr lang="it-IT" sz="1200" b="1" i="1" dirty="0">
                <a:solidFill>
                  <a:schemeClr val="tx1">
                    <a:lumMod val="65000"/>
                    <a:lumOff val="35000"/>
                  </a:schemeClr>
                </a:solidFill>
                <a:latin typeface="Bookman Old Style" panose="02050604050505020204" pitchFamily="18" charset="0"/>
              </a:rPr>
              <a:t>In presenza di clausole di un bando o di un disciplinare ambigue o contraddittorie, deve essere privilegiata l'interpretazione favorevole all'ammissione alla gara invece che quella che tenda all'esclusione di un concorrente, in ossequio al </a:t>
            </a:r>
            <a:r>
              <a:rPr lang="it-IT" sz="1200" b="1" i="1" u="sng" dirty="0">
                <a:solidFill>
                  <a:schemeClr val="tx1">
                    <a:lumMod val="65000"/>
                    <a:lumOff val="35000"/>
                  </a:schemeClr>
                </a:solidFill>
                <a:latin typeface="Bookman Old Style" panose="02050604050505020204" pitchFamily="18" charset="0"/>
              </a:rPr>
              <a:t>canone del favor </a:t>
            </a:r>
            <a:r>
              <a:rPr lang="it-IT" sz="1200" b="1" i="1" u="sng" dirty="0" err="1">
                <a:solidFill>
                  <a:schemeClr val="tx1">
                    <a:lumMod val="65000"/>
                    <a:lumOff val="35000"/>
                  </a:schemeClr>
                </a:solidFill>
                <a:latin typeface="Bookman Old Style" panose="02050604050505020204" pitchFamily="18" charset="0"/>
              </a:rPr>
              <a:t>partecipationis</a:t>
            </a:r>
            <a:r>
              <a:rPr lang="it-IT" sz="1200" i="1" dirty="0">
                <a:solidFill>
                  <a:schemeClr val="tx1">
                    <a:lumMod val="65000"/>
                    <a:lumOff val="35000"/>
                  </a:schemeClr>
                </a:solidFill>
                <a:latin typeface="Bookman Old Style" panose="02050604050505020204" pitchFamily="18" charset="0"/>
              </a:rPr>
              <a:t>, che sottende anche l'interesse pubblico al massimo dispiegarsi del confronto concorrenziale, inteso all'individuazione dell'offerta maggiormente vantaggiosa e conveniente per l'Amministrazione appaltante, dovendo in difetto affermarsi l'illegittimità dell'esclusione dalla gara pronunciata in applicazione di disposizioni di </a:t>
            </a:r>
            <a:r>
              <a:rPr lang="it-IT" sz="1200" i="1" dirty="0" err="1">
                <a:solidFill>
                  <a:schemeClr val="tx1">
                    <a:lumMod val="65000"/>
                    <a:lumOff val="35000"/>
                  </a:schemeClr>
                </a:solidFill>
                <a:latin typeface="Bookman Old Style" panose="02050604050505020204" pitchFamily="18" charset="0"/>
              </a:rPr>
              <a:t>lex</a:t>
            </a:r>
            <a:r>
              <a:rPr lang="it-IT" sz="1200" i="1" dirty="0">
                <a:solidFill>
                  <a:schemeClr val="tx1">
                    <a:lumMod val="65000"/>
                    <a:lumOff val="35000"/>
                  </a:schemeClr>
                </a:solidFill>
                <a:latin typeface="Bookman Old Style" panose="02050604050505020204" pitchFamily="18" charset="0"/>
              </a:rPr>
              <a:t> </a:t>
            </a:r>
            <a:r>
              <a:rPr lang="it-IT" sz="1200" i="1" dirty="0" err="1">
                <a:solidFill>
                  <a:schemeClr val="tx1">
                    <a:lumMod val="65000"/>
                    <a:lumOff val="35000"/>
                  </a:schemeClr>
                </a:solidFill>
                <a:latin typeface="Bookman Old Style" panose="02050604050505020204" pitchFamily="18" charset="0"/>
              </a:rPr>
              <a:t>specialis</a:t>
            </a:r>
            <a:r>
              <a:rPr lang="it-IT" sz="1200" i="1" dirty="0">
                <a:solidFill>
                  <a:schemeClr val="tx1">
                    <a:lumMod val="65000"/>
                    <a:lumOff val="35000"/>
                  </a:schemeClr>
                </a:solidFill>
                <a:latin typeface="Bookman Old Style" panose="02050604050505020204" pitchFamily="18" charset="0"/>
              </a:rPr>
              <a:t> che, sebbene corredate dell'espressa comminatoria di esclusione, evidenziano tratti di ambiguità, incertezza o contraddittorietà” (T.A.R. Torino, sez. I, 30 novembre 2009 n. 3190 richiamata da T.A.R. Piemonte, sez. II, 8 luglio 2016, n. 987).</a:t>
            </a:r>
          </a:p>
          <a:p>
            <a:pPr algn="just"/>
            <a:r>
              <a:rPr lang="it-IT" sz="1200" i="1" dirty="0">
                <a:solidFill>
                  <a:schemeClr val="tx1">
                    <a:lumMod val="65000"/>
                    <a:lumOff val="35000"/>
                  </a:schemeClr>
                </a:solidFill>
                <a:latin typeface="Bookman Old Style" panose="02050604050505020204" pitchFamily="18" charset="0"/>
              </a:rPr>
              <a:t>Pertanto, alla luce del tenore letterale del capitolato, della giurisprudenza in tema di interpretazione degli atti di gara improntata al favor </a:t>
            </a:r>
            <a:r>
              <a:rPr lang="it-IT" sz="1200" i="1" dirty="0" err="1">
                <a:solidFill>
                  <a:schemeClr val="tx1">
                    <a:lumMod val="65000"/>
                    <a:lumOff val="35000"/>
                  </a:schemeClr>
                </a:solidFill>
                <a:latin typeface="Bookman Old Style" panose="02050604050505020204" pitchFamily="18" charset="0"/>
              </a:rPr>
              <a:t>partecipationis</a:t>
            </a:r>
            <a:r>
              <a:rPr lang="it-IT" sz="1200" i="1" dirty="0">
                <a:solidFill>
                  <a:schemeClr val="tx1">
                    <a:lumMod val="65000"/>
                    <a:lumOff val="35000"/>
                  </a:schemeClr>
                </a:solidFill>
                <a:latin typeface="Bookman Old Style" panose="02050604050505020204" pitchFamily="18" charset="0"/>
              </a:rPr>
              <a:t>, della precisazione di cui all’art. 15 del disciplinare nonché del </a:t>
            </a:r>
            <a:r>
              <a:rPr lang="it-IT" sz="1200" b="1" i="1" u="sng" dirty="0">
                <a:solidFill>
                  <a:schemeClr val="tx1">
                    <a:lumMod val="65000"/>
                    <a:lumOff val="35000"/>
                  </a:schemeClr>
                </a:solidFill>
                <a:latin typeface="Bookman Old Style" panose="02050604050505020204" pitchFamily="18" charset="0"/>
              </a:rPr>
              <a:t>principio della massima partecipazione </a:t>
            </a:r>
            <a:r>
              <a:rPr lang="it-IT" sz="1200" i="1" dirty="0">
                <a:solidFill>
                  <a:schemeClr val="tx1">
                    <a:lumMod val="65000"/>
                    <a:lumOff val="35000"/>
                  </a:schemeClr>
                </a:solidFill>
                <a:latin typeface="Bookman Old Style" panose="02050604050505020204" pitchFamily="18" charset="0"/>
              </a:rPr>
              <a:t>alle gare pubbliche, si ritiene che la censura sintetizzata al punto a) di questa sentenza non colga nel segno e che la condotta della Stazione appaltante non possa ritenersi viziata per non aver escluso la </a:t>
            </a:r>
            <a:r>
              <a:rPr lang="it-IT" sz="1200" i="1" dirty="0" err="1">
                <a:solidFill>
                  <a:schemeClr val="tx1">
                    <a:lumMod val="65000"/>
                    <a:lumOff val="35000"/>
                  </a:schemeClr>
                </a:solidFill>
                <a:latin typeface="Bookman Old Style" panose="02050604050505020204" pitchFamily="18" charset="0"/>
              </a:rPr>
              <a:t>controinteressata</a:t>
            </a:r>
            <a:r>
              <a:rPr lang="it-IT" sz="1200" i="1" dirty="0">
                <a:solidFill>
                  <a:schemeClr val="tx1">
                    <a:lumMod val="65000"/>
                    <a:lumOff val="35000"/>
                  </a:schemeClr>
                </a:solidFill>
                <a:latin typeface="Bookman Old Style" panose="02050604050505020204" pitchFamily="18" charset="0"/>
              </a:rPr>
              <a:t> perché le attività dei prodotti erano state documentate da un Ente non accreditato </a:t>
            </a:r>
            <a:r>
              <a:rPr lang="it-IT" sz="1200" i="1" dirty="0" err="1">
                <a:solidFill>
                  <a:schemeClr val="tx1">
                    <a:lumMod val="65000"/>
                    <a:lumOff val="35000"/>
                  </a:schemeClr>
                </a:solidFill>
                <a:latin typeface="Bookman Old Style" panose="02050604050505020204" pitchFamily="18" charset="0"/>
              </a:rPr>
              <a:t>Accredia</a:t>
            </a:r>
            <a:r>
              <a:rPr lang="it-IT" sz="1200" i="1" dirty="0">
                <a:solidFill>
                  <a:schemeClr val="tx1">
                    <a:lumMod val="65000"/>
                    <a:lumOff val="35000"/>
                  </a:schemeClr>
                </a:solidFill>
                <a:latin typeface="Bookman Old Style" panose="02050604050505020204" pitchFamily="18" charset="0"/>
              </a:rPr>
              <a:t>.</a:t>
            </a:r>
          </a:p>
          <a:p>
            <a:pPr algn="ctr"/>
            <a:r>
              <a:rPr lang="it-IT" sz="1200" dirty="0">
                <a:solidFill>
                  <a:schemeClr val="tx1">
                    <a:lumMod val="65000"/>
                    <a:lumOff val="35000"/>
                  </a:schemeClr>
                </a:solidFill>
                <a:latin typeface="Bookman Old Style" panose="02050604050505020204" pitchFamily="18" charset="0"/>
              </a:rPr>
              <a:t>)</a:t>
            </a:r>
          </a:p>
        </p:txBody>
      </p:sp>
      <p:grpSp>
        <p:nvGrpSpPr>
          <p:cNvPr id="13" name="Google Shape;8913;p74">
            <a:extLst>
              <a:ext uri="{FF2B5EF4-FFF2-40B4-BE49-F238E27FC236}">
                <a16:creationId xmlns:a16="http://schemas.microsoft.com/office/drawing/2014/main" id="{A0731C82-4D60-45AC-A5DC-9C756AAEC147}"/>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FEEFB392-C1C0-4E37-999D-7CB4371D7F18}"/>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BF05C812-3141-44D4-B6FC-8ADD935C1EB5}"/>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666871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219451" y="6083009"/>
            <a:ext cx="5850842" cy="369332"/>
          </a:xfrm>
          <a:prstGeom prst="rect">
            <a:avLst/>
          </a:prstGeom>
          <a:noFill/>
        </p:spPr>
        <p:txBody>
          <a:bodyPr wrap="square" rtlCol="0">
            <a:spAutoFit/>
          </a:bodyPr>
          <a:lstStyle/>
          <a:p>
            <a:pPr algn="ctr"/>
            <a:r>
              <a:rPr lang="it-IT" dirty="0">
                <a:solidFill>
                  <a:schemeClr val="tx1">
                    <a:lumMod val="75000"/>
                    <a:lumOff val="25000"/>
                  </a:schemeClr>
                </a:solidFill>
              </a:rPr>
              <a:t>T.A.R. Roma, Sez. III-quater, 6 dicembre 2018, n. 11828</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586738" y="20812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058524" y="5339404"/>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201827" y="47135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201827" y="56430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947688" y="569308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947688" y="578603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415107" y="445605"/>
            <a:ext cx="9643417" cy="5355312"/>
          </a:xfrm>
          <a:prstGeom prst="rect">
            <a:avLst/>
          </a:prstGeom>
          <a:noFill/>
        </p:spPr>
        <p:txBody>
          <a:bodyPr wrap="square" rtlCol="0">
            <a:spAutoFit/>
          </a:bodyPr>
          <a:lstStyle/>
          <a:p>
            <a:pPr algn="ctr"/>
            <a:r>
              <a:rPr lang="it-IT" sz="1500" b="1" dirty="0">
                <a:solidFill>
                  <a:schemeClr val="tx1">
                    <a:lumMod val="65000"/>
                    <a:lumOff val="35000"/>
                  </a:schemeClr>
                </a:solidFill>
                <a:latin typeface="Bookman Old Style" panose="02050604050505020204" pitchFamily="18" charset="0"/>
              </a:rPr>
              <a:t>CLAUSOLE ESCLUDENTI – ONERE DI IMMEDIATA IMPUGNAZIONE</a:t>
            </a:r>
          </a:p>
          <a:p>
            <a:pPr algn="ctr"/>
            <a:endParaRPr lang="it-IT" sz="1500" b="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Nel premettere che per giurisprudenza costante sulla materia il bando va impugnato in via immediata quando contenga clausole escludenti, ma previa presentazione della domanda di partecipazione (cfr. TAR Lazio, Roma, sezione II , 27 giugno 2018, n. 7150, sezione I ter, 16 giugno 2018, n. 6738), mentre, quando non contenga clausole escludenti va impugnato dall’offerente unitamente all’atto conclusivo della procedura (Consiglio di Stato, sezione V, 5 settembre 2018, n. 5202), nel caso in esame le clausole analizzate da parte ricorrente non possono essere considerate immediatamente escludenti e tali da non consentire alla compagnia assicuratrice una congrua proposizione dell’offerta.</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E tanto anche a mente dei principi espressi dal Consiglio di Stato, che, con l’Adunanza Plenaria del 26 aprile 2018, n. 4, a seguito della entrata in vigore del Codice degli Appalti di cui al d.lgs. 18 aprile 2016, n. 50 ha ribadito quanto già sostenuto con le precedenti pronunce di cui </a:t>
            </a:r>
            <a:r>
              <a:rPr lang="it-IT" sz="1200" i="1" dirty="0" err="1">
                <a:solidFill>
                  <a:schemeClr val="tx1">
                    <a:lumMod val="65000"/>
                    <a:lumOff val="35000"/>
                  </a:schemeClr>
                </a:solidFill>
                <a:latin typeface="Bookman Old Style" panose="02050604050505020204" pitchFamily="18" charset="0"/>
              </a:rPr>
              <a:t>all’Ad</a:t>
            </a:r>
            <a:r>
              <a:rPr lang="it-IT" sz="1200" i="1" dirty="0">
                <a:solidFill>
                  <a:schemeClr val="tx1">
                    <a:lumMod val="65000"/>
                    <a:lumOff val="35000"/>
                  </a:schemeClr>
                </a:solidFill>
                <a:latin typeface="Bookman Old Style" panose="02050604050505020204" pitchFamily="18" charset="0"/>
              </a:rPr>
              <a:t>. </a:t>
            </a:r>
            <a:r>
              <a:rPr lang="it-IT" sz="1200" i="1" dirty="0" err="1">
                <a:solidFill>
                  <a:schemeClr val="tx1">
                    <a:lumMod val="65000"/>
                    <a:lumOff val="35000"/>
                  </a:schemeClr>
                </a:solidFill>
                <a:latin typeface="Bookman Old Style" panose="02050604050505020204" pitchFamily="18" charset="0"/>
              </a:rPr>
              <a:t>Pl</a:t>
            </a:r>
            <a:r>
              <a:rPr lang="it-IT" sz="1200" i="1" dirty="0">
                <a:solidFill>
                  <a:schemeClr val="tx1">
                    <a:lumMod val="65000"/>
                    <a:lumOff val="35000"/>
                  </a:schemeClr>
                </a:solidFill>
                <a:latin typeface="Bookman Old Style" panose="02050604050505020204" pitchFamily="18" charset="0"/>
              </a:rPr>
              <a:t>. 29 gennaio 2003, n. 1 e </a:t>
            </a:r>
            <a:r>
              <a:rPr lang="it-IT" sz="1200" i="1" dirty="0" err="1">
                <a:solidFill>
                  <a:schemeClr val="tx1">
                    <a:lumMod val="65000"/>
                    <a:lumOff val="35000"/>
                  </a:schemeClr>
                </a:solidFill>
                <a:latin typeface="Bookman Old Style" panose="02050604050505020204" pitchFamily="18" charset="0"/>
              </a:rPr>
              <a:t>all’Ad</a:t>
            </a:r>
            <a:r>
              <a:rPr lang="it-IT" sz="1200" i="1" dirty="0">
                <a:solidFill>
                  <a:schemeClr val="tx1">
                    <a:lumMod val="65000"/>
                    <a:lumOff val="35000"/>
                  </a:schemeClr>
                </a:solidFill>
                <a:latin typeface="Bookman Old Style" panose="02050604050505020204" pitchFamily="18" charset="0"/>
              </a:rPr>
              <a:t>. </a:t>
            </a:r>
            <a:r>
              <a:rPr lang="it-IT" sz="1200" i="1" dirty="0" err="1">
                <a:solidFill>
                  <a:schemeClr val="tx1">
                    <a:lumMod val="65000"/>
                    <a:lumOff val="35000"/>
                  </a:schemeClr>
                </a:solidFill>
                <a:latin typeface="Bookman Old Style" panose="02050604050505020204" pitchFamily="18" charset="0"/>
              </a:rPr>
              <a:t>Pl</a:t>
            </a:r>
            <a:r>
              <a:rPr lang="it-IT" sz="1200" i="1" dirty="0">
                <a:solidFill>
                  <a:schemeClr val="tx1">
                    <a:lumMod val="65000"/>
                    <a:lumOff val="35000"/>
                  </a:schemeClr>
                </a:solidFill>
                <a:latin typeface="Bookman Old Style" panose="02050604050505020204" pitchFamily="18" charset="0"/>
              </a:rPr>
              <a:t>. 7 aprile 2011, n. 4, così riassunte:</a:t>
            </a:r>
          </a:p>
          <a:p>
            <a:pPr algn="just"/>
            <a:endParaRPr lang="it-IT" sz="1200" i="1" dirty="0">
              <a:solidFill>
                <a:schemeClr val="tx1">
                  <a:lumMod val="65000"/>
                  <a:lumOff val="35000"/>
                </a:schemeClr>
              </a:solidFill>
              <a:latin typeface="Bookman Old Style" panose="02050604050505020204" pitchFamily="18" charset="0"/>
            </a:endParaRPr>
          </a:p>
          <a:p>
            <a:pPr marL="228600" indent="-228600" algn="just">
              <a:buAutoNum type="alphaLcParenR"/>
            </a:pPr>
            <a:r>
              <a:rPr lang="it-IT" sz="1200" i="1" dirty="0">
                <a:solidFill>
                  <a:schemeClr val="tx1">
                    <a:lumMod val="65000"/>
                    <a:lumOff val="35000"/>
                  </a:schemeClr>
                </a:solidFill>
                <a:latin typeface="Bookman Old Style" panose="02050604050505020204" pitchFamily="18" charset="0"/>
              </a:rPr>
              <a:t>la regola generale è quella per cui soltanto colui che ha partecipato alla gara è legittimato ad impugnare l’esito della medesima, essendo l’unico soggetto titolare di una posizione differenziata;</a:t>
            </a:r>
          </a:p>
          <a:p>
            <a:pPr marL="228600" indent="-228600" algn="just">
              <a:buAutoNum type="alphaLcParenR"/>
            </a:pPr>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b) i bandi di gara e di concorso e le lettere di invito vanno normalmente impugnati unitamente agli atti che di essi fanno applicazione, dal momento che sono questi ultimi ad identificare in concreto il soggetto leso dal provvedimento ed a rendere attuale e concreta la lesione della situazione soggettiva dell’interessato;</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c) possono essere tuttavia enucleate alcune eccezioni a tale principio generale, individuandosi taluni casi in cui deve essere impugnato immediatamente il bando di gara, nonché particolari fattispecie in cui a tale impugnazione immediata deve ritenersi legittimato anche colui che non ha proposto la domanda di partecipazione.</a:t>
            </a:r>
          </a:p>
          <a:p>
            <a:pPr algn="just"/>
            <a:endParaRPr lang="it-IT" sz="12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L’Adunanza Plenaria n. 9 del 25 febbraio 2014 ha osservato pure che “chi volontariamente e liberamente si è astenuto dal partecipare ad una selezione non è dunque legittimato a chiederne l’annullamento ancorché vanti un interesse di fatto a che la competizione – per lui res inter </a:t>
            </a:r>
            <a:r>
              <a:rPr lang="it-IT" sz="1200" i="1" dirty="0" err="1">
                <a:solidFill>
                  <a:schemeClr val="tx1">
                    <a:lumMod val="65000"/>
                    <a:lumOff val="35000"/>
                  </a:schemeClr>
                </a:solidFill>
                <a:latin typeface="Bookman Old Style" panose="02050604050505020204" pitchFamily="18" charset="0"/>
              </a:rPr>
              <a:t>alios</a:t>
            </a:r>
            <a:r>
              <a:rPr lang="it-IT" sz="1200" i="1" dirty="0">
                <a:solidFill>
                  <a:schemeClr val="tx1">
                    <a:lumMod val="65000"/>
                    <a:lumOff val="35000"/>
                  </a:schemeClr>
                </a:solidFill>
                <a:latin typeface="Bookman Old Style" panose="02050604050505020204" pitchFamily="18" charset="0"/>
              </a:rPr>
              <a:t> acta – venga nuovamente bandita”.</a:t>
            </a:r>
          </a:p>
          <a:p>
            <a:pPr algn="ctr"/>
            <a:endParaRPr lang="it-IT" sz="1200" dirty="0">
              <a:solidFill>
                <a:schemeClr val="tx1">
                  <a:lumMod val="65000"/>
                  <a:lumOff val="35000"/>
                </a:schemeClr>
              </a:solidFill>
              <a:latin typeface="Bookman Old Style" panose="02050604050505020204" pitchFamily="18" charset="0"/>
            </a:endParaRPr>
          </a:p>
        </p:txBody>
      </p:sp>
      <p:grpSp>
        <p:nvGrpSpPr>
          <p:cNvPr id="13" name="Google Shape;8913;p74">
            <a:extLst>
              <a:ext uri="{FF2B5EF4-FFF2-40B4-BE49-F238E27FC236}">
                <a16:creationId xmlns:a16="http://schemas.microsoft.com/office/drawing/2014/main" id="{E2213B6B-9762-4CFA-B0A6-10BD718D004E}"/>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2BC8E061-CF4D-46C5-A966-1806C130E85E}"/>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EDFD5FAE-88A6-45A3-9905-960FD1AC61D3}"/>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713824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060912" y="6083009"/>
            <a:ext cx="6009381" cy="369332"/>
          </a:xfrm>
          <a:prstGeom prst="rect">
            <a:avLst/>
          </a:prstGeom>
          <a:noFill/>
        </p:spPr>
        <p:txBody>
          <a:bodyPr wrap="square" rtlCol="0">
            <a:spAutoFit/>
          </a:bodyPr>
          <a:lstStyle/>
          <a:p>
            <a:pPr algn="ctr"/>
            <a:r>
              <a:rPr lang="it-IT" dirty="0">
                <a:solidFill>
                  <a:schemeClr val="tx1">
                    <a:lumMod val="75000"/>
                    <a:lumOff val="25000"/>
                  </a:schemeClr>
                </a:solidFill>
              </a:rPr>
              <a:t>T.A.R. Roma, Sez. III-quater, 6 dicembre 2018, n. 11828</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305107" y="123309"/>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93872" y="5468504"/>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83458" y="38654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83458" y="47949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2083036" y="582218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2083036" y="591513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C9C156ED-7B4A-433A-95E6-3C89152D5A41}"/>
              </a:ext>
            </a:extLst>
          </p:cNvPr>
          <p:cNvSpPr txBox="1"/>
          <p:nvPr/>
        </p:nvSpPr>
        <p:spPr>
          <a:xfrm>
            <a:off x="1057275" y="123309"/>
            <a:ext cx="10306050" cy="6370975"/>
          </a:xfrm>
          <a:prstGeom prst="rect">
            <a:avLst/>
          </a:prstGeom>
          <a:noFill/>
        </p:spPr>
        <p:txBody>
          <a:bodyPr wrap="square" rtlCol="0">
            <a:spAutoFit/>
          </a:bodyPr>
          <a:lstStyle/>
          <a:p>
            <a:pPr algn="just"/>
            <a:r>
              <a:rPr lang="it-IT" sz="1200" i="1" dirty="0">
                <a:solidFill>
                  <a:schemeClr val="tx1">
                    <a:lumMod val="65000"/>
                    <a:lumOff val="35000"/>
                  </a:schemeClr>
                </a:solidFill>
                <a:latin typeface="Bookman Old Style" panose="02050604050505020204" pitchFamily="18" charset="0"/>
              </a:rPr>
              <a:t>Nella stessa è stato pure precisato che a tale regola generale può derogarsi, per esigenze di ampliamento della tutela della concorrenza, solamente in tre tassative ipotesi e, cioè, quando:</a:t>
            </a:r>
          </a:p>
          <a:p>
            <a:pPr algn="just"/>
            <a:r>
              <a:rPr lang="it-IT" sz="1200" i="1" dirty="0">
                <a:solidFill>
                  <a:schemeClr val="tx1">
                    <a:lumMod val="65000"/>
                    <a:lumOff val="35000"/>
                  </a:schemeClr>
                </a:solidFill>
                <a:latin typeface="Bookman Old Style" panose="02050604050505020204" pitchFamily="18" charset="0"/>
              </a:rPr>
              <a:t>I) si contesti in radice l’indizione della gara;</a:t>
            </a:r>
          </a:p>
          <a:p>
            <a:pPr algn="just"/>
            <a:r>
              <a:rPr lang="it-IT" sz="1200" i="1" dirty="0">
                <a:solidFill>
                  <a:schemeClr val="tx1">
                    <a:lumMod val="65000"/>
                    <a:lumOff val="35000"/>
                  </a:schemeClr>
                </a:solidFill>
                <a:latin typeface="Bookman Old Style" panose="02050604050505020204" pitchFamily="18" charset="0"/>
              </a:rPr>
              <a:t>II) si contesti che una gara sia mancata, avendo l’amministrazione disposto l’affidamento in via diretta del contratto;</a:t>
            </a:r>
          </a:p>
          <a:p>
            <a:pPr algn="just"/>
            <a:r>
              <a:rPr lang="it-IT" sz="1200" i="1" dirty="0">
                <a:solidFill>
                  <a:schemeClr val="tx1">
                    <a:lumMod val="65000"/>
                    <a:lumOff val="35000"/>
                  </a:schemeClr>
                </a:solidFill>
                <a:latin typeface="Bookman Old Style" panose="02050604050505020204" pitchFamily="18" charset="0"/>
              </a:rPr>
              <a:t>III) si impugnino direttamente le clausole del bando assumendo che le stesse siano immediatamente escludenti.</a:t>
            </a:r>
          </a:p>
          <a:p>
            <a:pPr algn="just"/>
            <a:r>
              <a:rPr lang="it-IT" sz="1200" i="1" dirty="0">
                <a:solidFill>
                  <a:schemeClr val="tx1">
                    <a:lumMod val="65000"/>
                    <a:lumOff val="35000"/>
                  </a:schemeClr>
                </a:solidFill>
                <a:latin typeface="Bookman Old Style" panose="02050604050505020204" pitchFamily="18" charset="0"/>
              </a:rPr>
              <a:t>La giurisprudenza ha, quindi, avuto modo di chiarire che devono essere fatte rientrare nel </a:t>
            </a:r>
            <a:r>
              <a:rPr lang="it-IT" sz="1200" i="1" dirty="0" err="1">
                <a:solidFill>
                  <a:schemeClr val="tx1">
                    <a:lumMod val="65000"/>
                    <a:lumOff val="35000"/>
                  </a:schemeClr>
                </a:solidFill>
                <a:latin typeface="Bookman Old Style" panose="02050604050505020204" pitchFamily="18" charset="0"/>
              </a:rPr>
              <a:t>genus</a:t>
            </a:r>
            <a:r>
              <a:rPr lang="it-IT" sz="1200" i="1" dirty="0">
                <a:solidFill>
                  <a:schemeClr val="tx1">
                    <a:lumMod val="65000"/>
                    <a:lumOff val="35000"/>
                  </a:schemeClr>
                </a:solidFill>
                <a:latin typeface="Bookman Old Style" panose="02050604050505020204" pitchFamily="18" charset="0"/>
              </a:rPr>
              <a:t> delle “clausole immediatamente escludenti” le fattispecie di:</a:t>
            </a:r>
          </a:p>
          <a:p>
            <a:pPr algn="just"/>
            <a:r>
              <a:rPr lang="it-IT" sz="1200" i="1" dirty="0">
                <a:solidFill>
                  <a:schemeClr val="tx1">
                    <a:lumMod val="65000"/>
                    <a:lumOff val="35000"/>
                  </a:schemeClr>
                </a:solidFill>
                <a:latin typeface="Bookman Old Style" panose="02050604050505020204" pitchFamily="18" charset="0"/>
              </a:rPr>
              <a:t>“a) clausole impositive, ai fini della partecipazione, </a:t>
            </a:r>
            <a:r>
              <a:rPr lang="it-IT" sz="1200" b="1" i="1" dirty="0">
                <a:solidFill>
                  <a:schemeClr val="tx1">
                    <a:lumMod val="65000"/>
                    <a:lumOff val="35000"/>
                  </a:schemeClr>
                </a:solidFill>
                <a:latin typeface="Bookman Old Style" panose="02050604050505020204" pitchFamily="18" charset="0"/>
              </a:rPr>
              <a:t>di oneri manifestamente incomprensibili o del tutto sproporzionati </a:t>
            </a:r>
            <a:r>
              <a:rPr lang="it-IT" sz="1200" i="1" dirty="0">
                <a:solidFill>
                  <a:schemeClr val="tx1">
                    <a:lumMod val="65000"/>
                    <a:lumOff val="35000"/>
                  </a:schemeClr>
                </a:solidFill>
                <a:latin typeface="Bookman Old Style" panose="02050604050505020204" pitchFamily="18" charset="0"/>
              </a:rPr>
              <a:t>per eccesso rispetto ai contenuti della procedura concorsuale (si veda Cons. Stato sez. IV, 7 novembre 2012, n. 5671);</a:t>
            </a:r>
          </a:p>
          <a:p>
            <a:pPr algn="just"/>
            <a:r>
              <a:rPr lang="it-IT" sz="1200" i="1" dirty="0">
                <a:solidFill>
                  <a:schemeClr val="tx1">
                    <a:lumMod val="65000"/>
                    <a:lumOff val="35000"/>
                  </a:schemeClr>
                </a:solidFill>
                <a:latin typeface="Bookman Old Style" panose="02050604050505020204" pitchFamily="18" charset="0"/>
              </a:rPr>
              <a:t>b) </a:t>
            </a:r>
            <a:r>
              <a:rPr lang="it-IT" sz="1200" b="1" i="1" dirty="0">
                <a:solidFill>
                  <a:schemeClr val="tx1">
                    <a:lumMod val="65000"/>
                    <a:lumOff val="35000"/>
                  </a:schemeClr>
                </a:solidFill>
                <a:latin typeface="Bookman Old Style" panose="02050604050505020204" pitchFamily="18" charset="0"/>
              </a:rPr>
              <a:t>regole che rendano la partecipazione incongruamente difficoltosa o addirittura impossibile </a:t>
            </a:r>
            <a:r>
              <a:rPr lang="it-IT" sz="1200" i="1" dirty="0">
                <a:solidFill>
                  <a:schemeClr val="tx1">
                    <a:lumMod val="65000"/>
                    <a:lumOff val="35000"/>
                  </a:schemeClr>
                </a:solidFill>
                <a:latin typeface="Bookman Old Style" panose="02050604050505020204" pitchFamily="18" charset="0"/>
              </a:rPr>
              <a:t>(così l’Adunanza plenaria n. 3 del 2001);</a:t>
            </a:r>
          </a:p>
          <a:p>
            <a:pPr algn="just"/>
            <a:r>
              <a:rPr lang="it-IT" sz="1200" i="1" dirty="0">
                <a:solidFill>
                  <a:schemeClr val="tx1">
                    <a:lumMod val="65000"/>
                    <a:lumOff val="35000"/>
                  </a:schemeClr>
                </a:solidFill>
                <a:latin typeface="Bookman Old Style" panose="02050604050505020204" pitchFamily="18" charset="0"/>
              </a:rPr>
              <a:t>c) </a:t>
            </a:r>
            <a:r>
              <a:rPr lang="it-IT" sz="1200" b="1" i="1" dirty="0">
                <a:solidFill>
                  <a:schemeClr val="tx1">
                    <a:lumMod val="65000"/>
                    <a:lumOff val="35000"/>
                  </a:schemeClr>
                </a:solidFill>
                <a:latin typeface="Bookman Old Style" panose="02050604050505020204" pitchFamily="18" charset="0"/>
              </a:rPr>
              <a:t>disposizioni abnormi o irragionevoli che rendano impossibile il calcolo di convenienza tecnica ed economica </a:t>
            </a:r>
            <a:r>
              <a:rPr lang="it-IT" sz="1200" i="1" dirty="0">
                <a:solidFill>
                  <a:schemeClr val="tx1">
                    <a:lumMod val="65000"/>
                    <a:lumOff val="35000"/>
                  </a:schemeClr>
                </a:solidFill>
                <a:latin typeface="Bookman Old Style" panose="02050604050505020204" pitchFamily="18" charset="0"/>
              </a:rPr>
              <a:t>ai fini della partecipazione alla gara; ovvero prevedano abbreviazioni irragionevoli dei termini per la presentazione dell’offerta (cfr. Cons. Stato sez. V, 24 febbraio 2003, n. 980);</a:t>
            </a:r>
          </a:p>
          <a:p>
            <a:pPr algn="just"/>
            <a:r>
              <a:rPr lang="it-IT" sz="1200" i="1" dirty="0">
                <a:solidFill>
                  <a:schemeClr val="tx1">
                    <a:lumMod val="65000"/>
                    <a:lumOff val="35000"/>
                  </a:schemeClr>
                </a:solidFill>
                <a:latin typeface="Bookman Old Style" panose="02050604050505020204" pitchFamily="18" charset="0"/>
              </a:rPr>
              <a:t>d) </a:t>
            </a:r>
            <a:r>
              <a:rPr lang="it-IT" sz="1200" b="1" i="1" dirty="0">
                <a:solidFill>
                  <a:schemeClr val="tx1">
                    <a:lumMod val="65000"/>
                    <a:lumOff val="35000"/>
                  </a:schemeClr>
                </a:solidFill>
                <a:latin typeface="Bookman Old Style" panose="02050604050505020204" pitchFamily="18" charset="0"/>
              </a:rPr>
              <a:t>condizioni negoziali che rendano il rapporto contrattuale eccessivamente oneroso e obiettivamente non conveniente </a:t>
            </a:r>
            <a:r>
              <a:rPr lang="it-IT" sz="1200" i="1" dirty="0">
                <a:solidFill>
                  <a:schemeClr val="tx1">
                    <a:lumMod val="65000"/>
                    <a:lumOff val="35000"/>
                  </a:schemeClr>
                </a:solidFill>
                <a:latin typeface="Bookman Old Style" panose="02050604050505020204" pitchFamily="18" charset="0"/>
              </a:rPr>
              <a:t>(cfr. Cons. Stato, Sez. V, 21 novembre 2011 n. 6135; Cons. Stato, sez. III, 23 gennaio 2015 n. 293);</a:t>
            </a:r>
          </a:p>
          <a:p>
            <a:pPr algn="just"/>
            <a:r>
              <a:rPr lang="it-IT" sz="1200" i="1" dirty="0">
                <a:solidFill>
                  <a:schemeClr val="tx1">
                    <a:lumMod val="65000"/>
                    <a:lumOff val="35000"/>
                  </a:schemeClr>
                </a:solidFill>
                <a:latin typeface="Bookman Old Style" panose="02050604050505020204" pitchFamily="18" charset="0"/>
              </a:rPr>
              <a:t>e) clausole impositive di obblighi contra </a:t>
            </a:r>
            <a:r>
              <a:rPr lang="it-IT" sz="1200" i="1" dirty="0" err="1">
                <a:solidFill>
                  <a:schemeClr val="tx1">
                    <a:lumMod val="65000"/>
                    <a:lumOff val="35000"/>
                  </a:schemeClr>
                </a:solidFill>
                <a:latin typeface="Bookman Old Style" panose="02050604050505020204" pitchFamily="18" charset="0"/>
              </a:rPr>
              <a:t>ius</a:t>
            </a:r>
            <a:r>
              <a:rPr lang="it-IT" sz="1200" i="1" dirty="0">
                <a:solidFill>
                  <a:schemeClr val="tx1">
                    <a:lumMod val="65000"/>
                    <a:lumOff val="35000"/>
                  </a:schemeClr>
                </a:solidFill>
                <a:latin typeface="Bookman Old Style" panose="02050604050505020204" pitchFamily="18" charset="0"/>
              </a:rPr>
              <a:t> (es. cauzione definitiva pari all’intero importo dell’appalto: Cons. Stato, sez. II, 19 febbraio 2003, n. 2222);</a:t>
            </a:r>
          </a:p>
          <a:p>
            <a:pPr algn="just"/>
            <a:r>
              <a:rPr lang="it-IT" sz="1200" i="1" dirty="0">
                <a:solidFill>
                  <a:schemeClr val="tx1">
                    <a:lumMod val="65000"/>
                    <a:lumOff val="35000"/>
                  </a:schemeClr>
                </a:solidFill>
                <a:latin typeface="Bookman Old Style" panose="02050604050505020204" pitchFamily="18" charset="0"/>
              </a:rPr>
              <a:t>f) bandi contenenti </a:t>
            </a:r>
            <a:r>
              <a:rPr lang="it-IT" sz="1200" b="1" i="1" dirty="0">
                <a:solidFill>
                  <a:schemeClr val="tx1">
                    <a:lumMod val="65000"/>
                    <a:lumOff val="35000"/>
                  </a:schemeClr>
                </a:solidFill>
                <a:latin typeface="Bookman Old Style" panose="02050604050505020204" pitchFamily="18" charset="0"/>
              </a:rPr>
              <a:t>gravi carenze nell’indicazione di dati essenziali per la formulazione dell’offerta </a:t>
            </a:r>
            <a:r>
              <a:rPr lang="it-IT" sz="1200" i="1" dirty="0">
                <a:solidFill>
                  <a:schemeClr val="tx1">
                    <a:lumMod val="65000"/>
                    <a:lumOff val="35000"/>
                  </a:schemeClr>
                </a:solidFill>
                <a:latin typeface="Bookman Old Style" panose="02050604050505020204" pitchFamily="18" charset="0"/>
              </a:rPr>
              <a:t>(come ad esempio quelli relativi al numero, qualifiche, mansioni, livelli retributivi e anzianità del personale destinato ad essere assorbiti dall’aggiudicatario), ovvero che presentino formule matematiche del tutto errate (come quelle per cui tutte le offerte conseguono comunque il punteggio di “0” </a:t>
            </a:r>
            <a:r>
              <a:rPr lang="it-IT" sz="1200" i="1" dirty="0" err="1">
                <a:solidFill>
                  <a:schemeClr val="tx1">
                    <a:lumMod val="65000"/>
                    <a:lumOff val="35000"/>
                  </a:schemeClr>
                </a:solidFill>
                <a:latin typeface="Bookman Old Style" panose="02050604050505020204" pitchFamily="18" charset="0"/>
              </a:rPr>
              <a:t>pt</a:t>
            </a:r>
            <a:r>
              <a:rPr lang="it-IT" sz="1200" i="1" dirty="0">
                <a:solidFill>
                  <a:schemeClr val="tx1">
                    <a:lumMod val="65000"/>
                    <a:lumOff val="35000"/>
                  </a:schemeClr>
                </a:solidFill>
                <a:latin typeface="Bookman Old Style" panose="02050604050505020204" pitchFamily="18" charset="0"/>
              </a:rPr>
              <a:t>.);</a:t>
            </a:r>
          </a:p>
          <a:p>
            <a:pPr algn="just"/>
            <a:r>
              <a:rPr lang="it-IT" sz="1200" i="1" dirty="0">
                <a:solidFill>
                  <a:schemeClr val="tx1">
                    <a:lumMod val="65000"/>
                    <a:lumOff val="35000"/>
                  </a:schemeClr>
                </a:solidFill>
                <a:latin typeface="Bookman Old Style" panose="02050604050505020204" pitchFamily="18" charset="0"/>
              </a:rPr>
              <a:t>g) atti di gara del tutto mancanti della prescritta indicazione nel bando di gara dei costi della sicurezza “non soggetti a ribasso” (cfr. Cons. Stato, sez. III, 3 ottobre 2011 n. 5421).” (individuazione elaborata da TAR Lazio sezione I ter, 16 giugno 2018, n. 6738).</a:t>
            </a:r>
          </a:p>
          <a:p>
            <a:pPr algn="just"/>
            <a:r>
              <a:rPr lang="it-IT" sz="1200" i="1" dirty="0">
                <a:solidFill>
                  <a:schemeClr val="tx1">
                    <a:lumMod val="65000"/>
                    <a:lumOff val="35000"/>
                  </a:schemeClr>
                </a:solidFill>
                <a:latin typeface="Bookman Old Style" panose="02050604050505020204" pitchFamily="18" charset="0"/>
              </a:rPr>
              <a:t>Infine l’Adunanza Plenaria n. 4/2018, in ordine alla deroga al principio della impugnazione delle clausole del bando immediatamente escludenti da parte dell’operatore economico che non abbia presentato domanda di partecipazione, nel ribadire il detto principio anche nella vigenza del nuovo Codice degli Appalti di cui al d.lgs. n. 50/2016, ha specificato che comunque, “anche con riferimento al vigente quadro legislativo, debba trovare persistente applicazione l’orientamento secondo il quale </a:t>
            </a:r>
            <a:r>
              <a:rPr lang="it-IT" sz="1200" b="1" i="1" dirty="0">
                <a:solidFill>
                  <a:schemeClr val="tx1">
                    <a:lumMod val="65000"/>
                    <a:lumOff val="35000"/>
                  </a:schemeClr>
                </a:solidFill>
                <a:latin typeface="Bookman Old Style" panose="02050604050505020204" pitchFamily="18" charset="0"/>
              </a:rPr>
              <a:t>le clausole non escludenti del bando vadano impugnate unitamente al provvedimento che rende attuale la lesione</a:t>
            </a:r>
            <a:r>
              <a:rPr lang="it-IT" sz="1200" i="1" dirty="0">
                <a:solidFill>
                  <a:schemeClr val="tx1">
                    <a:lumMod val="65000"/>
                    <a:lumOff val="35000"/>
                  </a:schemeClr>
                </a:solidFill>
                <a:latin typeface="Bookman Old Style" panose="02050604050505020204" pitchFamily="18" charset="0"/>
              </a:rPr>
              <a:t> (id est: aggiudicazione a terzi), considerato altresì che la postergazione della tutela avverso le clausole non escludenti del bando, al momento successivo ed eventuale della denegata aggiudicazione, secondo quanto già stabilito dalla decisione dell’Adunanza plenaria n. 1 del 2003, non si pone certamente in contrasto con il principio di concorrenza di matrice europea, perché non lo oblitera, ma lo adatta alla realtà dell’incedere del procedimento nella sua connessione con i tempi del processo.”</a:t>
            </a:r>
          </a:p>
          <a:p>
            <a:pPr algn="ctr"/>
            <a:endParaRPr lang="it-IT" sz="1200" dirty="0">
              <a:solidFill>
                <a:schemeClr val="tx1">
                  <a:lumMod val="65000"/>
                  <a:lumOff val="35000"/>
                </a:schemeClr>
              </a:solidFill>
              <a:latin typeface="Bookman Old Style" panose="02050604050505020204" pitchFamily="18" charset="0"/>
            </a:endParaRPr>
          </a:p>
        </p:txBody>
      </p:sp>
      <p:grpSp>
        <p:nvGrpSpPr>
          <p:cNvPr id="13" name="Google Shape;8913;p74">
            <a:extLst>
              <a:ext uri="{FF2B5EF4-FFF2-40B4-BE49-F238E27FC236}">
                <a16:creationId xmlns:a16="http://schemas.microsoft.com/office/drawing/2014/main" id="{AE40747D-6A5F-4A42-884B-4B36CDA9FF66}"/>
              </a:ext>
            </a:extLst>
          </p:cNvPr>
          <p:cNvGrpSpPr/>
          <p:nvPr/>
        </p:nvGrpSpPr>
        <p:grpSpPr>
          <a:xfrm>
            <a:off x="3156247" y="6083643"/>
            <a:ext cx="334346" cy="309716"/>
            <a:chOff x="4266025" y="3609275"/>
            <a:chExt cx="299325" cy="277275"/>
          </a:xfrm>
        </p:grpSpPr>
        <p:sp>
          <p:nvSpPr>
            <p:cNvPr id="14" name="Google Shape;8914;p74">
              <a:extLst>
                <a:ext uri="{FF2B5EF4-FFF2-40B4-BE49-F238E27FC236}">
                  <a16:creationId xmlns:a16="http://schemas.microsoft.com/office/drawing/2014/main" id="{F23B4575-094F-49E5-813B-4F93C12D4383}"/>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5;p74">
              <a:extLst>
                <a:ext uri="{FF2B5EF4-FFF2-40B4-BE49-F238E27FC236}">
                  <a16:creationId xmlns:a16="http://schemas.microsoft.com/office/drawing/2014/main" id="{8149B548-E628-403F-9599-8745ABA971FF}"/>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960853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231BCED6-E0F8-4E01-9E2B-6989473620EE}"/>
              </a:ext>
            </a:extLst>
          </p:cNvPr>
          <p:cNvSpPr txBox="1"/>
          <p:nvPr/>
        </p:nvSpPr>
        <p:spPr>
          <a:xfrm>
            <a:off x="5067299" y="3550051"/>
            <a:ext cx="3642505" cy="1785104"/>
          </a:xfrm>
          <a:prstGeom prst="rect">
            <a:avLst/>
          </a:prstGeom>
          <a:noFill/>
        </p:spPr>
        <p:txBody>
          <a:bodyPr wrap="square" rtlCol="0">
            <a:spAutoFit/>
          </a:bodyPr>
          <a:lstStyle/>
          <a:p>
            <a:pPr algn="ctr"/>
            <a:r>
              <a:rPr lang="it-IT" sz="3000" b="1" dirty="0">
                <a:solidFill>
                  <a:schemeClr val="tx1">
                    <a:lumMod val="65000"/>
                    <a:lumOff val="35000"/>
                  </a:schemeClr>
                </a:solidFill>
                <a:latin typeface="Bookman Old Style" panose="02050604050505020204" pitchFamily="18" charset="0"/>
              </a:rPr>
              <a:t>LE SOGLIE DI RILEVANZA COMUNITARIA</a:t>
            </a:r>
          </a:p>
          <a:p>
            <a:endParaRPr lang="it-IT" sz="2000" dirty="0">
              <a:solidFill>
                <a:schemeClr val="tx1">
                  <a:lumMod val="65000"/>
                  <a:lumOff val="35000"/>
                </a:schemeClr>
              </a:solidFill>
              <a:latin typeface="Bookman Old Style" panose="02050604050505020204" pitchFamily="18" charset="0"/>
            </a:endParaRPr>
          </a:p>
        </p:txBody>
      </p:sp>
      <p:sp>
        <p:nvSpPr>
          <p:cNvPr id="5" name="CasellaDiTesto 4">
            <a:extLst>
              <a:ext uri="{FF2B5EF4-FFF2-40B4-BE49-F238E27FC236}">
                <a16:creationId xmlns:a16="http://schemas.microsoft.com/office/drawing/2014/main" id="{814F6DF0-1B8A-43F7-B37C-71093E700F9B}"/>
              </a:ext>
            </a:extLst>
          </p:cNvPr>
          <p:cNvSpPr txBox="1"/>
          <p:nvPr/>
        </p:nvSpPr>
        <p:spPr>
          <a:xfrm>
            <a:off x="1628776" y="3130674"/>
            <a:ext cx="3250900"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6.3</a:t>
            </a:r>
          </a:p>
        </p:txBody>
      </p:sp>
      <p:grpSp>
        <p:nvGrpSpPr>
          <p:cNvPr id="7" name="Google Shape;7576;p46">
            <a:extLst>
              <a:ext uri="{FF2B5EF4-FFF2-40B4-BE49-F238E27FC236}">
                <a16:creationId xmlns:a16="http://schemas.microsoft.com/office/drawing/2014/main" id="{6DA11AEF-ADD8-4421-B02E-B604EC6FC4C3}"/>
              </a:ext>
            </a:extLst>
          </p:cNvPr>
          <p:cNvGrpSpPr/>
          <p:nvPr/>
        </p:nvGrpSpPr>
        <p:grpSpPr>
          <a:xfrm>
            <a:off x="5672407" y="1759026"/>
            <a:ext cx="847185" cy="803199"/>
            <a:chOff x="-15719925" y="2416825"/>
            <a:chExt cx="306400" cy="305600"/>
          </a:xfrm>
          <a:solidFill>
            <a:schemeClr val="tx1">
              <a:lumMod val="65000"/>
              <a:lumOff val="35000"/>
            </a:schemeClr>
          </a:solidFill>
        </p:grpSpPr>
        <p:sp>
          <p:nvSpPr>
            <p:cNvPr id="8" name="Google Shape;7577;p46">
              <a:extLst>
                <a:ext uri="{FF2B5EF4-FFF2-40B4-BE49-F238E27FC236}">
                  <a16:creationId xmlns:a16="http://schemas.microsoft.com/office/drawing/2014/main" id="{E3FEB395-92EF-43DE-A030-EBA5815EEE9C}"/>
                </a:ext>
              </a:extLst>
            </p:cNvPr>
            <p:cNvSpPr/>
            <p:nvPr/>
          </p:nvSpPr>
          <p:spPr>
            <a:xfrm>
              <a:off x="-15719925" y="2416825"/>
              <a:ext cx="306400" cy="305600"/>
            </a:xfrm>
            <a:custGeom>
              <a:avLst/>
              <a:gdLst/>
              <a:ahLst/>
              <a:cxnLst/>
              <a:rect l="l" t="t" r="r" b="b"/>
              <a:pathLst>
                <a:path w="12256" h="12224" extrusionOk="0">
                  <a:moveTo>
                    <a:pt x="6648" y="756"/>
                  </a:moveTo>
                  <a:lnTo>
                    <a:pt x="8002" y="3466"/>
                  </a:lnTo>
                  <a:cubicBezTo>
                    <a:pt x="8034" y="3560"/>
                    <a:pt x="8065" y="3592"/>
                    <a:pt x="8160" y="3623"/>
                  </a:cubicBezTo>
                  <a:lnTo>
                    <a:pt x="9451" y="4316"/>
                  </a:lnTo>
                  <a:lnTo>
                    <a:pt x="10617" y="7246"/>
                  </a:lnTo>
                  <a:lnTo>
                    <a:pt x="7845" y="7246"/>
                  </a:lnTo>
                  <a:lnTo>
                    <a:pt x="7215" y="5356"/>
                  </a:lnTo>
                  <a:cubicBezTo>
                    <a:pt x="7135" y="5198"/>
                    <a:pt x="6990" y="5128"/>
                    <a:pt x="6852" y="5128"/>
                  </a:cubicBezTo>
                  <a:cubicBezTo>
                    <a:pt x="6826" y="5128"/>
                    <a:pt x="6799" y="5130"/>
                    <a:pt x="6774" y="5135"/>
                  </a:cubicBezTo>
                  <a:cubicBezTo>
                    <a:pt x="6616" y="5167"/>
                    <a:pt x="6490" y="5419"/>
                    <a:pt x="6522" y="5576"/>
                  </a:cubicBezTo>
                  <a:lnTo>
                    <a:pt x="7089" y="7215"/>
                  </a:lnTo>
                  <a:lnTo>
                    <a:pt x="5167" y="7215"/>
                  </a:lnTo>
                  <a:lnTo>
                    <a:pt x="5797" y="4064"/>
                  </a:lnTo>
                  <a:cubicBezTo>
                    <a:pt x="5828" y="3875"/>
                    <a:pt x="5702" y="3686"/>
                    <a:pt x="5513" y="3623"/>
                  </a:cubicBezTo>
                  <a:cubicBezTo>
                    <a:pt x="5494" y="3620"/>
                    <a:pt x="5474" y="3618"/>
                    <a:pt x="5454" y="3618"/>
                  </a:cubicBezTo>
                  <a:cubicBezTo>
                    <a:pt x="5281" y="3618"/>
                    <a:pt x="5101" y="3737"/>
                    <a:pt x="5072" y="3907"/>
                  </a:cubicBezTo>
                  <a:lnTo>
                    <a:pt x="4411" y="7183"/>
                  </a:lnTo>
                  <a:lnTo>
                    <a:pt x="1607" y="7183"/>
                  </a:lnTo>
                  <a:lnTo>
                    <a:pt x="2142" y="4946"/>
                  </a:lnTo>
                  <a:lnTo>
                    <a:pt x="3466" y="4316"/>
                  </a:lnTo>
                  <a:cubicBezTo>
                    <a:pt x="3529" y="4253"/>
                    <a:pt x="3560" y="4222"/>
                    <a:pt x="3623" y="4159"/>
                  </a:cubicBezTo>
                  <a:lnTo>
                    <a:pt x="4253" y="2930"/>
                  </a:lnTo>
                  <a:lnTo>
                    <a:pt x="6175" y="2930"/>
                  </a:lnTo>
                  <a:cubicBezTo>
                    <a:pt x="6364" y="2930"/>
                    <a:pt x="6522" y="2772"/>
                    <a:pt x="6522" y="2583"/>
                  </a:cubicBezTo>
                  <a:cubicBezTo>
                    <a:pt x="6522" y="2363"/>
                    <a:pt x="6364" y="2205"/>
                    <a:pt x="6175" y="2205"/>
                  </a:cubicBezTo>
                  <a:lnTo>
                    <a:pt x="5230" y="2205"/>
                  </a:lnTo>
                  <a:lnTo>
                    <a:pt x="5702" y="756"/>
                  </a:lnTo>
                  <a:close/>
                  <a:moveTo>
                    <a:pt x="10397" y="7876"/>
                  </a:moveTo>
                  <a:lnTo>
                    <a:pt x="9830" y="8601"/>
                  </a:lnTo>
                  <a:lnTo>
                    <a:pt x="8916" y="8601"/>
                  </a:lnTo>
                  <a:cubicBezTo>
                    <a:pt x="8727" y="8601"/>
                    <a:pt x="8569" y="8758"/>
                    <a:pt x="8569" y="8947"/>
                  </a:cubicBezTo>
                  <a:cubicBezTo>
                    <a:pt x="8664" y="9199"/>
                    <a:pt x="8821" y="9357"/>
                    <a:pt x="9010" y="9357"/>
                  </a:cubicBezTo>
                  <a:lnTo>
                    <a:pt x="9357" y="9357"/>
                  </a:lnTo>
                  <a:lnTo>
                    <a:pt x="8821" y="10050"/>
                  </a:lnTo>
                  <a:lnTo>
                    <a:pt x="7561" y="10050"/>
                  </a:lnTo>
                  <a:cubicBezTo>
                    <a:pt x="7435" y="10050"/>
                    <a:pt x="7278" y="10145"/>
                    <a:pt x="7246" y="10239"/>
                  </a:cubicBezTo>
                  <a:lnTo>
                    <a:pt x="6616" y="11468"/>
                  </a:lnTo>
                  <a:lnTo>
                    <a:pt x="5576" y="11468"/>
                  </a:lnTo>
                  <a:lnTo>
                    <a:pt x="5041" y="10775"/>
                  </a:lnTo>
                  <a:lnTo>
                    <a:pt x="6080" y="10775"/>
                  </a:lnTo>
                  <a:cubicBezTo>
                    <a:pt x="6301" y="10775"/>
                    <a:pt x="6459" y="10617"/>
                    <a:pt x="6459" y="10397"/>
                  </a:cubicBezTo>
                  <a:cubicBezTo>
                    <a:pt x="6459" y="10208"/>
                    <a:pt x="6301" y="10050"/>
                    <a:pt x="6080" y="10050"/>
                  </a:cubicBezTo>
                  <a:lnTo>
                    <a:pt x="4474" y="10050"/>
                  </a:lnTo>
                  <a:lnTo>
                    <a:pt x="3529" y="8758"/>
                  </a:lnTo>
                  <a:cubicBezTo>
                    <a:pt x="3466" y="8664"/>
                    <a:pt x="3371" y="8601"/>
                    <a:pt x="3245" y="8601"/>
                  </a:cubicBezTo>
                  <a:lnTo>
                    <a:pt x="2048" y="8601"/>
                  </a:lnTo>
                  <a:lnTo>
                    <a:pt x="1670" y="7876"/>
                  </a:lnTo>
                  <a:close/>
                  <a:moveTo>
                    <a:pt x="5419" y="0"/>
                  </a:moveTo>
                  <a:cubicBezTo>
                    <a:pt x="5261" y="0"/>
                    <a:pt x="5135" y="126"/>
                    <a:pt x="5072" y="252"/>
                  </a:cubicBezTo>
                  <a:lnTo>
                    <a:pt x="4442" y="2174"/>
                  </a:lnTo>
                  <a:lnTo>
                    <a:pt x="3970" y="2174"/>
                  </a:lnTo>
                  <a:cubicBezTo>
                    <a:pt x="3844" y="2174"/>
                    <a:pt x="3686" y="2237"/>
                    <a:pt x="3655" y="2363"/>
                  </a:cubicBezTo>
                  <a:lnTo>
                    <a:pt x="2993" y="3718"/>
                  </a:lnTo>
                  <a:lnTo>
                    <a:pt x="1638" y="4379"/>
                  </a:lnTo>
                  <a:cubicBezTo>
                    <a:pt x="1575" y="4411"/>
                    <a:pt x="1481" y="4505"/>
                    <a:pt x="1449" y="4600"/>
                  </a:cubicBezTo>
                  <a:lnTo>
                    <a:pt x="819" y="7215"/>
                  </a:lnTo>
                  <a:lnTo>
                    <a:pt x="347" y="7215"/>
                  </a:lnTo>
                  <a:cubicBezTo>
                    <a:pt x="158" y="7215"/>
                    <a:pt x="0" y="7372"/>
                    <a:pt x="0" y="7561"/>
                  </a:cubicBezTo>
                  <a:cubicBezTo>
                    <a:pt x="0" y="7750"/>
                    <a:pt x="158" y="7908"/>
                    <a:pt x="347" y="7908"/>
                  </a:cubicBezTo>
                  <a:lnTo>
                    <a:pt x="851" y="7908"/>
                  </a:lnTo>
                  <a:lnTo>
                    <a:pt x="1481" y="9136"/>
                  </a:lnTo>
                  <a:cubicBezTo>
                    <a:pt x="1575" y="9262"/>
                    <a:pt x="1670" y="9325"/>
                    <a:pt x="1796" y="9325"/>
                  </a:cubicBezTo>
                  <a:lnTo>
                    <a:pt x="3056" y="9325"/>
                  </a:lnTo>
                  <a:lnTo>
                    <a:pt x="3623" y="10050"/>
                  </a:lnTo>
                  <a:lnTo>
                    <a:pt x="2552" y="10050"/>
                  </a:lnTo>
                  <a:cubicBezTo>
                    <a:pt x="2363" y="10050"/>
                    <a:pt x="2205" y="10208"/>
                    <a:pt x="2205" y="10397"/>
                  </a:cubicBezTo>
                  <a:cubicBezTo>
                    <a:pt x="2205" y="10617"/>
                    <a:pt x="2363" y="10775"/>
                    <a:pt x="2552" y="10775"/>
                  </a:cubicBezTo>
                  <a:lnTo>
                    <a:pt x="4159" y="10775"/>
                  </a:lnTo>
                  <a:lnTo>
                    <a:pt x="5104" y="12066"/>
                  </a:lnTo>
                  <a:cubicBezTo>
                    <a:pt x="5198" y="12129"/>
                    <a:pt x="5261" y="12224"/>
                    <a:pt x="5387" y="12224"/>
                  </a:cubicBezTo>
                  <a:lnTo>
                    <a:pt x="6805" y="12224"/>
                  </a:lnTo>
                  <a:cubicBezTo>
                    <a:pt x="6931" y="12224"/>
                    <a:pt x="7089" y="12129"/>
                    <a:pt x="7120" y="12035"/>
                  </a:cubicBezTo>
                  <a:lnTo>
                    <a:pt x="7750" y="10806"/>
                  </a:lnTo>
                  <a:lnTo>
                    <a:pt x="8979" y="10806"/>
                  </a:lnTo>
                  <a:cubicBezTo>
                    <a:pt x="9073" y="10806"/>
                    <a:pt x="9199" y="10775"/>
                    <a:pt x="9231" y="10649"/>
                  </a:cubicBezTo>
                  <a:lnTo>
                    <a:pt x="10176" y="9357"/>
                  </a:lnTo>
                  <a:lnTo>
                    <a:pt x="11184" y="9357"/>
                  </a:lnTo>
                  <a:cubicBezTo>
                    <a:pt x="11373" y="9357"/>
                    <a:pt x="11531" y="9199"/>
                    <a:pt x="11531" y="8979"/>
                  </a:cubicBezTo>
                  <a:cubicBezTo>
                    <a:pt x="11531" y="8790"/>
                    <a:pt x="11373" y="8632"/>
                    <a:pt x="11184" y="8632"/>
                  </a:cubicBezTo>
                  <a:lnTo>
                    <a:pt x="10775" y="8632"/>
                  </a:lnTo>
                  <a:lnTo>
                    <a:pt x="11342" y="7908"/>
                  </a:lnTo>
                  <a:lnTo>
                    <a:pt x="11877" y="7908"/>
                  </a:lnTo>
                  <a:cubicBezTo>
                    <a:pt x="12098" y="7908"/>
                    <a:pt x="12255" y="7750"/>
                    <a:pt x="12255" y="7561"/>
                  </a:cubicBezTo>
                  <a:cubicBezTo>
                    <a:pt x="12255" y="7372"/>
                    <a:pt x="12098" y="7215"/>
                    <a:pt x="11877" y="7215"/>
                  </a:cubicBezTo>
                  <a:lnTo>
                    <a:pt x="11373" y="7215"/>
                  </a:lnTo>
                  <a:lnTo>
                    <a:pt x="10019" y="3875"/>
                  </a:lnTo>
                  <a:cubicBezTo>
                    <a:pt x="9987" y="3781"/>
                    <a:pt x="9956" y="3718"/>
                    <a:pt x="9861" y="3655"/>
                  </a:cubicBezTo>
                  <a:lnTo>
                    <a:pt x="8538" y="2993"/>
                  </a:lnTo>
                  <a:lnTo>
                    <a:pt x="7152" y="189"/>
                  </a:lnTo>
                  <a:cubicBezTo>
                    <a:pt x="7089" y="95"/>
                    <a:pt x="6963" y="0"/>
                    <a:pt x="6837"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578;p46">
              <a:extLst>
                <a:ext uri="{FF2B5EF4-FFF2-40B4-BE49-F238E27FC236}">
                  <a16:creationId xmlns:a16="http://schemas.microsoft.com/office/drawing/2014/main" id="{9D6CE496-0F68-4A65-87DC-F81F674DE655}"/>
                </a:ext>
              </a:extLst>
            </p:cNvPr>
            <p:cNvSpPr/>
            <p:nvPr/>
          </p:nvSpPr>
          <p:spPr>
            <a:xfrm>
              <a:off x="-15467900" y="2686175"/>
              <a:ext cx="53575" cy="17350"/>
            </a:xfrm>
            <a:custGeom>
              <a:avLst/>
              <a:gdLst/>
              <a:ahLst/>
              <a:cxnLst/>
              <a:rect l="l" t="t" r="r" b="b"/>
              <a:pathLst>
                <a:path w="2143" h="694" extrusionOk="0">
                  <a:moveTo>
                    <a:pt x="347" y="1"/>
                  </a:moveTo>
                  <a:cubicBezTo>
                    <a:pt x="158" y="1"/>
                    <a:pt x="1" y="158"/>
                    <a:pt x="1" y="347"/>
                  </a:cubicBezTo>
                  <a:cubicBezTo>
                    <a:pt x="1" y="536"/>
                    <a:pt x="158" y="694"/>
                    <a:pt x="347" y="694"/>
                  </a:cubicBezTo>
                  <a:lnTo>
                    <a:pt x="1796" y="694"/>
                  </a:lnTo>
                  <a:cubicBezTo>
                    <a:pt x="1985" y="694"/>
                    <a:pt x="2143" y="536"/>
                    <a:pt x="2143" y="347"/>
                  </a:cubicBezTo>
                  <a:cubicBezTo>
                    <a:pt x="2143" y="158"/>
                    <a:pt x="1985" y="1"/>
                    <a:pt x="1796"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79;p46">
              <a:extLst>
                <a:ext uri="{FF2B5EF4-FFF2-40B4-BE49-F238E27FC236}">
                  <a16:creationId xmlns:a16="http://schemas.microsoft.com/office/drawing/2014/main" id="{8CD4F09F-B232-4333-B8C6-27C1CB5380C4}"/>
                </a:ext>
              </a:extLst>
            </p:cNvPr>
            <p:cNvSpPr/>
            <p:nvPr/>
          </p:nvSpPr>
          <p:spPr>
            <a:xfrm>
              <a:off x="-15718350" y="2703500"/>
              <a:ext cx="54350" cy="18150"/>
            </a:xfrm>
            <a:custGeom>
              <a:avLst/>
              <a:gdLst/>
              <a:ahLst/>
              <a:cxnLst/>
              <a:rect l="l" t="t" r="r" b="b"/>
              <a:pathLst>
                <a:path w="2174" h="726" extrusionOk="0">
                  <a:moveTo>
                    <a:pt x="347" y="1"/>
                  </a:moveTo>
                  <a:cubicBezTo>
                    <a:pt x="158" y="1"/>
                    <a:pt x="0" y="158"/>
                    <a:pt x="0" y="347"/>
                  </a:cubicBezTo>
                  <a:cubicBezTo>
                    <a:pt x="0" y="568"/>
                    <a:pt x="158" y="725"/>
                    <a:pt x="347" y="725"/>
                  </a:cubicBezTo>
                  <a:lnTo>
                    <a:pt x="1827" y="725"/>
                  </a:lnTo>
                  <a:cubicBezTo>
                    <a:pt x="2016" y="725"/>
                    <a:pt x="2174" y="568"/>
                    <a:pt x="2174" y="347"/>
                  </a:cubicBezTo>
                  <a:cubicBezTo>
                    <a:pt x="2174" y="158"/>
                    <a:pt x="2016" y="1"/>
                    <a:pt x="1827"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180610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35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28938" y="5126609"/>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18102" y="54802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18102" y="55732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881139" y="936864"/>
            <a:ext cx="8496300" cy="4339650"/>
          </a:xfrm>
          <a:prstGeom prst="rect">
            <a:avLst/>
          </a:prstGeom>
          <a:noFill/>
        </p:spPr>
        <p:txBody>
          <a:bodyPr wrap="square" rtlCol="0">
            <a:spAutoFit/>
          </a:bodyPr>
          <a:lstStyle/>
          <a:p>
            <a:pPr algn="ctr"/>
            <a:r>
              <a:rPr lang="it-IT" b="1" dirty="0">
                <a:solidFill>
                  <a:schemeClr val="tx1">
                    <a:lumMod val="65000"/>
                    <a:lumOff val="35000"/>
                  </a:schemeClr>
                </a:solidFill>
                <a:latin typeface="Bookman Old Style" panose="02050604050505020204" pitchFamily="18" charset="0"/>
              </a:rPr>
              <a:t>LE SOGLIE DI RILEVANZA COMUNITARIA</a:t>
            </a:r>
          </a:p>
          <a:p>
            <a:pPr algn="ctr"/>
            <a:endParaRPr lang="it-IT" b="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1. Ai fini dell’applicazione del presente codice, </a:t>
            </a:r>
            <a:r>
              <a:rPr lang="it-IT" sz="1500" b="1" i="1" dirty="0">
                <a:solidFill>
                  <a:schemeClr val="tx1">
                    <a:lumMod val="65000"/>
                    <a:lumOff val="35000"/>
                  </a:schemeClr>
                </a:solidFill>
                <a:latin typeface="Bookman Old Style" panose="02050604050505020204" pitchFamily="18" charset="0"/>
              </a:rPr>
              <a:t>le soglie di rilevanza comunitaria sono</a:t>
            </a:r>
            <a:r>
              <a:rPr lang="it-IT" sz="1500" i="1" dirty="0">
                <a:solidFill>
                  <a:schemeClr val="tx1">
                    <a:lumMod val="65000"/>
                    <a:lumOff val="35000"/>
                  </a:schemeClr>
                </a:solidFill>
                <a:latin typeface="Bookman Old Style" panose="02050604050505020204" pitchFamily="18" charset="0"/>
              </a:rPr>
              <a:t>:</a:t>
            </a:r>
          </a:p>
          <a:p>
            <a:pPr algn="just"/>
            <a:r>
              <a:rPr lang="it-IT" sz="1500" i="1" dirty="0">
                <a:solidFill>
                  <a:schemeClr val="tx1">
                    <a:lumMod val="65000"/>
                    <a:lumOff val="35000"/>
                  </a:schemeClr>
                </a:solidFill>
                <a:latin typeface="Bookman Old Style" panose="02050604050505020204" pitchFamily="18" charset="0"/>
              </a:rPr>
              <a:t>	a) euro 5.350.000 per gli appalti pubblici di lavori e per le concessioni;</a:t>
            </a:r>
          </a:p>
          <a:p>
            <a:pPr algn="just"/>
            <a:r>
              <a:rPr lang="it-IT" sz="1500" i="1" dirty="0">
                <a:solidFill>
                  <a:schemeClr val="tx1">
                    <a:lumMod val="65000"/>
                    <a:lumOff val="35000"/>
                  </a:schemeClr>
                </a:solidFill>
                <a:latin typeface="Bookman Old Style" panose="02050604050505020204" pitchFamily="18" charset="0"/>
              </a:rPr>
              <a:t>	b) euro 139.000 per gli appalti pubblici di forniture, di servizi e per i concorsi 	pubblici di progettazione aggiudicati dalle amministrazioni aggiudicatrici che 	sono autorità governative centrali ...</a:t>
            </a:r>
          </a:p>
          <a:p>
            <a:pPr algn="just"/>
            <a:r>
              <a:rPr lang="it-IT" sz="1500" i="1" dirty="0">
                <a:solidFill>
                  <a:schemeClr val="tx1">
                    <a:lumMod val="65000"/>
                    <a:lumOff val="35000"/>
                  </a:schemeClr>
                </a:solidFill>
                <a:latin typeface="Bookman Old Style" panose="02050604050505020204" pitchFamily="18" charset="0"/>
              </a:rPr>
              <a:t>	c) euro 214.000 per gli appalti pubblici di forniture, di servizi e per i concorsi 	pubblici di progettazione aggiudicati da amministrazioni aggiudicatrici sub-	centrali...</a:t>
            </a:r>
          </a:p>
          <a:p>
            <a:pPr algn="just"/>
            <a:r>
              <a:rPr lang="it-IT" sz="1500" i="1" dirty="0">
                <a:solidFill>
                  <a:schemeClr val="tx1">
                    <a:lumMod val="65000"/>
                    <a:lumOff val="35000"/>
                  </a:schemeClr>
                </a:solidFill>
                <a:latin typeface="Bookman Old Style" panose="02050604050505020204" pitchFamily="18" charset="0"/>
              </a:rPr>
              <a:t>	d) euro 750.000 per gli appalti di servizi sociali e di altri servizi specifici 	elencati all’allegato IX.</a:t>
            </a:r>
          </a:p>
          <a:p>
            <a:pPr algn="just"/>
            <a:r>
              <a:rPr lang="it-IT" sz="1500" i="1" dirty="0">
                <a:solidFill>
                  <a:schemeClr val="tx1">
                    <a:lumMod val="65000"/>
                    <a:lumOff val="35000"/>
                  </a:schemeClr>
                </a:solidFill>
                <a:latin typeface="Bookman Old Style" panose="02050604050505020204" pitchFamily="18" charset="0"/>
              </a:rPr>
              <a:t>2. Nei </a:t>
            </a:r>
            <a:r>
              <a:rPr lang="it-IT" sz="1500" b="1" i="1" dirty="0">
                <a:solidFill>
                  <a:schemeClr val="tx1">
                    <a:lumMod val="65000"/>
                    <a:lumOff val="35000"/>
                  </a:schemeClr>
                </a:solidFill>
                <a:latin typeface="Bookman Old Style" panose="02050604050505020204" pitchFamily="18" charset="0"/>
              </a:rPr>
              <a:t>settori speciali</a:t>
            </a:r>
            <a:r>
              <a:rPr lang="it-IT" sz="1500" i="1" dirty="0">
                <a:solidFill>
                  <a:schemeClr val="tx1">
                    <a:lumMod val="65000"/>
                    <a:lumOff val="35000"/>
                  </a:schemeClr>
                </a:solidFill>
                <a:latin typeface="Bookman Old Style" panose="02050604050505020204" pitchFamily="18" charset="0"/>
              </a:rPr>
              <a:t>, le soglie di rilevanza comunitaria sono:</a:t>
            </a:r>
          </a:p>
          <a:p>
            <a:pPr algn="just"/>
            <a:r>
              <a:rPr lang="it-IT" sz="1500" i="1" dirty="0">
                <a:solidFill>
                  <a:schemeClr val="tx1">
                    <a:lumMod val="65000"/>
                    <a:lumOff val="35000"/>
                  </a:schemeClr>
                </a:solidFill>
                <a:latin typeface="Bookman Old Style" panose="02050604050505020204" pitchFamily="18" charset="0"/>
              </a:rPr>
              <a:t>	a) euro 5.350.000 per gli appalti di lavori;</a:t>
            </a:r>
          </a:p>
          <a:p>
            <a:pPr algn="just"/>
            <a:r>
              <a:rPr lang="it-IT" sz="1500" i="1" dirty="0">
                <a:solidFill>
                  <a:schemeClr val="tx1">
                    <a:lumMod val="65000"/>
                    <a:lumOff val="35000"/>
                  </a:schemeClr>
                </a:solidFill>
                <a:latin typeface="Bookman Old Style" panose="02050604050505020204" pitchFamily="18" charset="0"/>
              </a:rPr>
              <a:t>	b) euro 428.000 per gli appalti di forniture, di servizi e per i concorsi pubblici di 	progettazione;</a:t>
            </a:r>
          </a:p>
          <a:p>
            <a:pPr algn="just"/>
            <a:r>
              <a:rPr lang="it-IT" sz="1500" i="1" dirty="0">
                <a:solidFill>
                  <a:schemeClr val="tx1">
                    <a:lumMod val="65000"/>
                    <a:lumOff val="35000"/>
                  </a:schemeClr>
                </a:solidFill>
                <a:latin typeface="Bookman Old Style" panose="02050604050505020204" pitchFamily="18" charset="0"/>
              </a:rPr>
              <a:t>	c) euro 1.000.000 per i contratti di servizi, per i servizi sociali e altri servizi 	specifici elencati all’allegato IX.</a:t>
            </a:r>
          </a:p>
        </p:txBody>
      </p:sp>
      <p:sp>
        <p:nvSpPr>
          <p:cNvPr id="3" name="CasellaDiTesto 2">
            <a:extLst>
              <a:ext uri="{FF2B5EF4-FFF2-40B4-BE49-F238E27FC236}">
                <a16:creationId xmlns:a16="http://schemas.microsoft.com/office/drawing/2014/main" id="{75218A1E-897F-4CB9-AF07-A45A0F5183B6}"/>
              </a:ext>
            </a:extLst>
          </p:cNvPr>
          <p:cNvSpPr txBox="1"/>
          <p:nvPr/>
        </p:nvSpPr>
        <p:spPr>
          <a:xfrm>
            <a:off x="259976" y="4473389"/>
            <a:ext cx="1721224" cy="1200329"/>
          </a:xfrm>
          <a:prstGeom prst="rect">
            <a:avLst/>
          </a:prstGeom>
          <a:noFill/>
          <a:ln>
            <a:solidFill>
              <a:schemeClr val="tx1">
                <a:lumMod val="65000"/>
                <a:lumOff val="35000"/>
              </a:schemeClr>
            </a:solidFill>
          </a:ln>
        </p:spPr>
        <p:txBody>
          <a:bodyPr wrap="square" rtlCol="0">
            <a:spAutoFit/>
          </a:bodyPr>
          <a:lstStyle/>
          <a:p>
            <a:r>
              <a:rPr lang="it-IT" sz="1200" dirty="0">
                <a:solidFill>
                  <a:schemeClr val="tx1">
                    <a:lumMod val="65000"/>
                    <a:lumOff val="35000"/>
                  </a:schemeClr>
                </a:solidFill>
                <a:latin typeface="Book Antiqua" panose="02040602050305030304" pitchFamily="18" charset="0"/>
              </a:rPr>
              <a:t>Soglie così elevate dal 1° gennaio 2020 dai Regolamenti (UE) 2019/1827,1828, 1829, 1830, del 30 ottobre 2019</a:t>
            </a:r>
          </a:p>
        </p:txBody>
      </p:sp>
    </p:spTree>
    <p:extLst>
      <p:ext uri="{BB962C8B-B14F-4D97-AF65-F5344CB8AC3E}">
        <p14:creationId xmlns:p14="http://schemas.microsoft.com/office/powerpoint/2010/main" val="12163128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35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52924" y="3691509"/>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42088" y="404519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42088" y="413814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881139" y="936864"/>
            <a:ext cx="8496300" cy="2862322"/>
          </a:xfrm>
          <a:prstGeom prst="rect">
            <a:avLst/>
          </a:prstGeom>
          <a:noFill/>
        </p:spPr>
        <p:txBody>
          <a:bodyPr wrap="square" rtlCol="0">
            <a:spAutoFit/>
          </a:bodyPr>
          <a:lstStyle/>
          <a:p>
            <a:pPr algn="ctr"/>
            <a:r>
              <a:rPr lang="it-IT" b="1" dirty="0">
                <a:solidFill>
                  <a:schemeClr val="tx1">
                    <a:lumMod val="65000"/>
                    <a:lumOff val="35000"/>
                  </a:schemeClr>
                </a:solidFill>
                <a:latin typeface="Bookman Old Style" panose="02050604050505020204" pitchFamily="18" charset="0"/>
              </a:rPr>
              <a:t>I CRITERI DI CALCOLO DEL VALORE D’APPALTO</a:t>
            </a:r>
          </a:p>
          <a:p>
            <a:pPr algn="ctr"/>
            <a:endParaRPr lang="it-IT" b="1" dirty="0">
              <a:solidFill>
                <a:schemeClr val="tx1">
                  <a:lumMod val="65000"/>
                  <a:lumOff val="35000"/>
                </a:schemeClr>
              </a:solidFill>
              <a:latin typeface="Bookman Old Style" panose="02050604050505020204" pitchFamily="18" charset="0"/>
            </a:endParaRPr>
          </a:p>
          <a:p>
            <a:pPr algn="just"/>
            <a:r>
              <a:rPr lang="it-IT" sz="1200" dirty="0">
                <a:solidFill>
                  <a:schemeClr val="tx1">
                    <a:lumMod val="65000"/>
                    <a:lumOff val="35000"/>
                  </a:schemeClr>
                </a:solidFill>
                <a:latin typeface="Bookman Old Style" panose="02050604050505020204" pitchFamily="18" charset="0"/>
              </a:rPr>
              <a:t>4. Il calcolo del valore stimato di un appalto pubblico di lavori, servizi e forniture è basato sull'importo totale pagabile, al netto dell'IVA, valutato dall'amministrazione aggiudicatrice o dall'ente aggiudicatore. Il calcolo tiene conto dell'importo massimo stimato, ivi compresa qualsiasi forma di eventuali opzioni o rinnovi del contratto esplicitamente stabiliti nei documenti di gara. Quando l'amministrazione aggiudicatrice o l'ente aggiudicatore prevedono premi o pagamenti per i candidati o gli offerenti, ne tengono conto nel calcolo del valore stimato dell'appalto.</a:t>
            </a:r>
          </a:p>
          <a:p>
            <a:pPr algn="just"/>
            <a:endParaRPr lang="it-IT" sz="1200" dirty="0">
              <a:solidFill>
                <a:schemeClr val="tx1">
                  <a:lumMod val="65000"/>
                  <a:lumOff val="35000"/>
                </a:schemeClr>
              </a:solidFill>
              <a:latin typeface="Bookman Old Style" panose="02050604050505020204" pitchFamily="18" charset="0"/>
            </a:endParaRPr>
          </a:p>
          <a:p>
            <a:pPr algn="just"/>
            <a:r>
              <a:rPr lang="it-IT" sz="1200" dirty="0">
                <a:solidFill>
                  <a:schemeClr val="tx1">
                    <a:lumMod val="65000"/>
                    <a:lumOff val="35000"/>
                  </a:schemeClr>
                </a:solidFill>
                <a:latin typeface="Bookman Old Style" panose="02050604050505020204" pitchFamily="18" charset="0"/>
              </a:rPr>
              <a:t>...</a:t>
            </a:r>
          </a:p>
          <a:p>
            <a:pPr algn="just"/>
            <a:endParaRPr lang="it-IT" sz="1200" dirty="0">
              <a:solidFill>
                <a:schemeClr val="tx1">
                  <a:lumMod val="65000"/>
                  <a:lumOff val="35000"/>
                </a:schemeClr>
              </a:solidFill>
              <a:latin typeface="Bookman Old Style" panose="02050604050505020204" pitchFamily="18" charset="0"/>
            </a:endParaRPr>
          </a:p>
          <a:p>
            <a:pPr algn="just"/>
            <a:r>
              <a:rPr lang="it-IT" sz="1200" dirty="0">
                <a:solidFill>
                  <a:schemeClr val="tx1">
                    <a:lumMod val="65000"/>
                    <a:lumOff val="35000"/>
                  </a:schemeClr>
                </a:solidFill>
                <a:latin typeface="Bookman Old Style" panose="02050604050505020204" pitchFamily="18" charset="0"/>
              </a:rPr>
              <a:t>7. Il valore stimato dell'appalto è quantificato al momento dell'invio dell'avviso di indizione di gara o del bando di gara o, nei casi in cui non sia prevista un'indizione di gara, al momento in cui l'amministrazione aggiudicatrice o l'ente aggiudicatore avvia la procedura di affidamento del contratto.</a:t>
            </a:r>
          </a:p>
        </p:txBody>
      </p:sp>
      <p:sp>
        <p:nvSpPr>
          <p:cNvPr id="3" name="Ovale 2">
            <a:extLst>
              <a:ext uri="{FF2B5EF4-FFF2-40B4-BE49-F238E27FC236}">
                <a16:creationId xmlns:a16="http://schemas.microsoft.com/office/drawing/2014/main" id="{ABA53A7B-C2DA-4DE7-BD52-4487BABCA560}"/>
              </a:ext>
            </a:extLst>
          </p:cNvPr>
          <p:cNvSpPr/>
          <p:nvPr/>
        </p:nvSpPr>
        <p:spPr>
          <a:xfrm>
            <a:off x="777285" y="4318000"/>
            <a:ext cx="1851615" cy="169097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05A7CC10-7A66-4504-A13A-49C8CD1A289C}"/>
              </a:ext>
            </a:extLst>
          </p:cNvPr>
          <p:cNvSpPr txBox="1"/>
          <p:nvPr/>
        </p:nvSpPr>
        <p:spPr>
          <a:xfrm>
            <a:off x="901700" y="4719955"/>
            <a:ext cx="1587500" cy="923330"/>
          </a:xfrm>
          <a:prstGeom prst="rect">
            <a:avLst/>
          </a:prstGeom>
          <a:noFill/>
        </p:spPr>
        <p:txBody>
          <a:bodyPr wrap="square" rtlCol="0">
            <a:spAutoFit/>
          </a:bodyPr>
          <a:lstStyle/>
          <a:p>
            <a:pPr algn="ctr"/>
            <a:r>
              <a:rPr lang="it-IT" dirty="0">
                <a:solidFill>
                  <a:schemeClr val="tx1">
                    <a:lumMod val="65000"/>
                    <a:lumOff val="35000"/>
                  </a:schemeClr>
                </a:solidFill>
                <a:latin typeface="Bookman Old Style" panose="02050604050505020204" pitchFamily="18" charset="0"/>
              </a:rPr>
              <a:t>Cfr. art. 35, </a:t>
            </a:r>
          </a:p>
          <a:p>
            <a:pPr algn="ctr"/>
            <a:r>
              <a:rPr lang="it-IT" dirty="0">
                <a:solidFill>
                  <a:schemeClr val="tx1">
                    <a:lumMod val="65000"/>
                    <a:lumOff val="35000"/>
                  </a:schemeClr>
                </a:solidFill>
                <a:latin typeface="Bookman Old Style" panose="02050604050505020204" pitchFamily="18" charset="0"/>
              </a:rPr>
              <a:t>commi da 4 a 18</a:t>
            </a:r>
          </a:p>
        </p:txBody>
      </p:sp>
    </p:spTree>
    <p:extLst>
      <p:ext uri="{BB962C8B-B14F-4D97-AF65-F5344CB8AC3E}">
        <p14:creationId xmlns:p14="http://schemas.microsoft.com/office/powerpoint/2010/main" val="36396405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35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96335" y="1811053"/>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71974" y="328316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7770" y="207428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7770" y="216723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61138" y="363684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61138" y="372979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900189" y="1898889"/>
            <a:ext cx="8496300" cy="1754326"/>
          </a:xfrm>
          <a:prstGeom prst="rect">
            <a:avLst/>
          </a:prstGeom>
          <a:noFill/>
        </p:spPr>
        <p:txBody>
          <a:bodyPr wrap="square" rtlCol="0">
            <a:spAutoFit/>
          </a:bodyPr>
          <a:lstStyle/>
          <a:p>
            <a:pPr algn="ctr"/>
            <a:r>
              <a:rPr lang="it-IT" b="1" dirty="0">
                <a:solidFill>
                  <a:schemeClr val="tx1">
                    <a:lumMod val="65000"/>
                    <a:lumOff val="35000"/>
                  </a:schemeClr>
                </a:solidFill>
                <a:latin typeface="Bookman Old Style" panose="02050604050505020204" pitchFamily="18" charset="0"/>
              </a:rPr>
              <a:t>DIVIETO DI FRAZIONAMENTO</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6. La scelta del metodo per il calcolo del valore stimato di un appalto o concessione non può essere fatta con l'intenzione di escluderlo dall'ambito di applicazione delle disposizioni del presente codice relative alle soglie europee. </a:t>
            </a:r>
            <a:r>
              <a:rPr lang="it-IT" sz="1500" b="1" i="1" dirty="0">
                <a:solidFill>
                  <a:schemeClr val="tx1">
                    <a:lumMod val="65000"/>
                    <a:lumOff val="35000"/>
                  </a:schemeClr>
                </a:solidFill>
                <a:latin typeface="Bookman Old Style" panose="02050604050505020204" pitchFamily="18" charset="0"/>
              </a:rPr>
              <a:t>Un appalto non può essere frazionato allo scopo di evitare l'applicazione delle norme del presente codice </a:t>
            </a:r>
            <a:r>
              <a:rPr lang="it-IT" sz="1500" b="1" i="1" u="sng" dirty="0">
                <a:solidFill>
                  <a:schemeClr val="tx1">
                    <a:lumMod val="65000"/>
                    <a:lumOff val="35000"/>
                  </a:schemeClr>
                </a:solidFill>
                <a:latin typeface="Bookman Old Style" panose="02050604050505020204" pitchFamily="18" charset="0"/>
              </a:rPr>
              <a:t>tranne nel caso in cui ragioni oggettive lo giustifichino.</a:t>
            </a:r>
          </a:p>
        </p:txBody>
      </p:sp>
    </p:spTree>
    <p:extLst>
      <p:ext uri="{BB962C8B-B14F-4D97-AF65-F5344CB8AC3E}">
        <p14:creationId xmlns:p14="http://schemas.microsoft.com/office/powerpoint/2010/main" val="261319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3" name="Google Shape;633;p50"/>
          <p:cNvSpPr txBox="1">
            <a:spLocks noGrp="1"/>
          </p:cNvSpPr>
          <p:nvPr>
            <p:ph type="ctrTitle"/>
          </p:nvPr>
        </p:nvSpPr>
        <p:spPr>
          <a:xfrm>
            <a:off x="216817" y="563213"/>
            <a:ext cx="2890763" cy="1261600"/>
          </a:xfrm>
          <a:prstGeom prst="rect">
            <a:avLst/>
          </a:prstGeom>
        </p:spPr>
        <p:txBody>
          <a:bodyPr spcFirstLastPara="1" vert="horz" wrap="square" lIns="121900" tIns="121900" rIns="121900" bIns="121900" rtlCol="0" anchor="t" anchorCtr="0">
            <a:noAutofit/>
          </a:bodyPr>
          <a:lstStyle/>
          <a:p>
            <a:r>
              <a:rPr lang="it-IT" b="1" dirty="0">
                <a:solidFill>
                  <a:schemeClr val="tx1">
                    <a:lumMod val="65000"/>
                    <a:lumOff val="35000"/>
                  </a:schemeClr>
                </a:solidFill>
                <a:latin typeface="Bookman Old Style" panose="02050604050505020204" pitchFamily="18" charset="0"/>
              </a:rPr>
              <a:t>Un breve </a:t>
            </a:r>
            <a:r>
              <a:rPr lang="it-IT" b="1" i="1" dirty="0">
                <a:solidFill>
                  <a:schemeClr val="tx1">
                    <a:lumMod val="65000"/>
                    <a:lumOff val="35000"/>
                  </a:schemeClr>
                </a:solidFill>
                <a:latin typeface="Bookman Old Style" panose="02050604050505020204" pitchFamily="18" charset="0"/>
              </a:rPr>
              <a:t>excursus</a:t>
            </a:r>
            <a:r>
              <a:rPr lang="it-IT" b="1" dirty="0">
                <a:solidFill>
                  <a:schemeClr val="tx1">
                    <a:lumMod val="65000"/>
                    <a:lumOff val="35000"/>
                  </a:schemeClr>
                </a:solidFill>
                <a:latin typeface="Bookman Old Style" panose="02050604050505020204" pitchFamily="18" charset="0"/>
              </a:rPr>
              <a:t> storico</a:t>
            </a:r>
            <a:endParaRPr b="1" dirty="0">
              <a:solidFill>
                <a:schemeClr val="tx1">
                  <a:lumMod val="65000"/>
                  <a:lumOff val="35000"/>
                </a:schemeClr>
              </a:solidFill>
              <a:latin typeface="Bookman Old Style" panose="02050604050505020204" pitchFamily="18" charset="0"/>
            </a:endParaRPr>
          </a:p>
        </p:txBody>
      </p:sp>
      <p:sp>
        <p:nvSpPr>
          <p:cNvPr id="641" name="Google Shape;641;p50"/>
          <p:cNvSpPr txBox="1">
            <a:spLocks noGrp="1"/>
          </p:cNvSpPr>
          <p:nvPr>
            <p:ph type="subTitle" idx="4294967295"/>
          </p:nvPr>
        </p:nvSpPr>
        <p:spPr>
          <a:xfrm>
            <a:off x="4226173" y="1804187"/>
            <a:ext cx="3243664" cy="1174818"/>
          </a:xfrm>
          <a:prstGeom prst="rect">
            <a:avLst/>
          </a:prstGeom>
        </p:spPr>
        <p:txBody>
          <a:bodyPr spcFirstLastPara="1" vert="horz" wrap="square" lIns="121900" tIns="121900" rIns="121900" bIns="121900" rtlCol="0" anchor="t" anchorCtr="0">
            <a:noAutofit/>
          </a:bodyPr>
          <a:lstStyle/>
          <a:p>
            <a:pPr marL="0" indent="0">
              <a:spcBef>
                <a:spcPts val="0"/>
              </a:spcBef>
              <a:buNone/>
            </a:pPr>
            <a:r>
              <a:rPr lang="it-IT" sz="1330" b="1" dirty="0">
                <a:solidFill>
                  <a:schemeClr val="tx1">
                    <a:lumMod val="65000"/>
                    <a:lumOff val="35000"/>
                  </a:schemeClr>
                </a:solidFill>
                <a:latin typeface="Bookman Old Style" panose="02050604050505020204" pitchFamily="18" charset="0"/>
              </a:rPr>
              <a:t>R.D. 18 novembre 1923, n. 2440</a:t>
            </a:r>
          </a:p>
          <a:p>
            <a:pPr marL="0" indent="0" algn="just">
              <a:spcBef>
                <a:spcPts val="0"/>
              </a:spcBef>
              <a:buNone/>
            </a:pP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Legge sulla contabilità generale dello Stato</a:t>
            </a:r>
            <a:r>
              <a:rPr lang="it-IT" sz="1330" dirty="0">
                <a:solidFill>
                  <a:schemeClr val="tx1">
                    <a:lumMod val="65000"/>
                    <a:lumOff val="35000"/>
                  </a:schemeClr>
                </a:solidFill>
                <a:latin typeface="Bookman Old Style" panose="02050604050505020204" pitchFamily="18" charset="0"/>
              </a:rPr>
              <a:t>»)</a:t>
            </a:r>
          </a:p>
          <a:p>
            <a:pPr marL="0" indent="0">
              <a:spcBef>
                <a:spcPts val="0"/>
              </a:spcBef>
              <a:buNone/>
            </a:pPr>
            <a:r>
              <a:rPr lang="it-IT" sz="1330" dirty="0">
                <a:solidFill>
                  <a:schemeClr val="tx1">
                    <a:lumMod val="65000"/>
                    <a:lumOff val="35000"/>
                  </a:schemeClr>
                </a:solidFill>
                <a:latin typeface="Bookman Old Style" panose="02050604050505020204" pitchFamily="18" charset="0"/>
              </a:rPr>
              <a:t>Titolo I – Artt. 1 -21</a:t>
            </a:r>
            <a:endParaRPr sz="1330" dirty="0">
              <a:solidFill>
                <a:schemeClr val="tx1">
                  <a:lumMod val="65000"/>
                  <a:lumOff val="35000"/>
                </a:schemeClr>
              </a:solidFill>
              <a:latin typeface="Bookman Old Style" panose="02050604050505020204" pitchFamily="18" charset="0"/>
            </a:endParaRPr>
          </a:p>
        </p:txBody>
      </p:sp>
      <p:sp>
        <p:nvSpPr>
          <p:cNvPr id="2" name="Rettangolo 1">
            <a:extLst>
              <a:ext uri="{FF2B5EF4-FFF2-40B4-BE49-F238E27FC236}">
                <a16:creationId xmlns:a16="http://schemas.microsoft.com/office/drawing/2014/main" id="{66BBD6E2-6EF1-46A3-8D25-8296A09147D2}"/>
              </a:ext>
            </a:extLst>
          </p:cNvPr>
          <p:cNvSpPr/>
          <p:nvPr/>
        </p:nvSpPr>
        <p:spPr>
          <a:xfrm>
            <a:off x="360147" y="3125069"/>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riangolo isoscele 2">
            <a:extLst>
              <a:ext uri="{FF2B5EF4-FFF2-40B4-BE49-F238E27FC236}">
                <a16:creationId xmlns:a16="http://schemas.microsoft.com/office/drawing/2014/main" id="{FFA5F86C-AC2E-4CD6-B308-CDAAF0AD279D}"/>
              </a:ext>
            </a:extLst>
          </p:cNvPr>
          <p:cNvSpPr/>
          <p:nvPr/>
        </p:nvSpPr>
        <p:spPr>
          <a:xfrm rot="10800000">
            <a:off x="360147" y="3585918"/>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5CB69558-0EE4-4380-9D59-C3274EEA8CD3}"/>
              </a:ext>
            </a:extLst>
          </p:cNvPr>
          <p:cNvSpPr/>
          <p:nvPr/>
        </p:nvSpPr>
        <p:spPr>
          <a:xfrm>
            <a:off x="-80682" y="3863778"/>
            <a:ext cx="1227268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9FF94F13-5AF5-4F2D-8B5D-BE64813E9E15}"/>
              </a:ext>
            </a:extLst>
          </p:cNvPr>
          <p:cNvSpPr/>
          <p:nvPr/>
        </p:nvSpPr>
        <p:spPr>
          <a:xfrm>
            <a:off x="8512847" y="3135874"/>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Triangolo isoscele 27">
            <a:extLst>
              <a:ext uri="{FF2B5EF4-FFF2-40B4-BE49-F238E27FC236}">
                <a16:creationId xmlns:a16="http://schemas.microsoft.com/office/drawing/2014/main" id="{64DC716E-6DE0-4306-8B3C-5079EC09BFA8}"/>
              </a:ext>
            </a:extLst>
          </p:cNvPr>
          <p:cNvSpPr/>
          <p:nvPr/>
        </p:nvSpPr>
        <p:spPr>
          <a:xfrm rot="10800000">
            <a:off x="8512847" y="3596723"/>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F017D1C6-B8CE-456F-A227-6A4D8728FD84}"/>
              </a:ext>
            </a:extLst>
          </p:cNvPr>
          <p:cNvSpPr/>
          <p:nvPr/>
        </p:nvSpPr>
        <p:spPr>
          <a:xfrm>
            <a:off x="4338467" y="3143646"/>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0" name="Google Shape;4735;p65">
            <a:extLst>
              <a:ext uri="{FF2B5EF4-FFF2-40B4-BE49-F238E27FC236}">
                <a16:creationId xmlns:a16="http://schemas.microsoft.com/office/drawing/2014/main" id="{548F429B-195A-4C39-9155-0390E41A3B93}"/>
              </a:ext>
            </a:extLst>
          </p:cNvPr>
          <p:cNvGrpSpPr/>
          <p:nvPr/>
        </p:nvGrpSpPr>
        <p:grpSpPr>
          <a:xfrm>
            <a:off x="4432944" y="3280145"/>
            <a:ext cx="350302" cy="295451"/>
            <a:chOff x="-62518200" y="2692475"/>
            <a:chExt cx="318225" cy="289100"/>
          </a:xfrm>
          <a:solidFill>
            <a:schemeClr val="bg1"/>
          </a:solidFill>
        </p:grpSpPr>
        <p:sp>
          <p:nvSpPr>
            <p:cNvPr id="31" name="Google Shape;4736;p65">
              <a:extLst>
                <a:ext uri="{FF2B5EF4-FFF2-40B4-BE49-F238E27FC236}">
                  <a16:creationId xmlns:a16="http://schemas.microsoft.com/office/drawing/2014/main" id="{EA9DE844-137D-406B-81C5-33ECF6BBE791}"/>
                </a:ext>
              </a:extLst>
            </p:cNvPr>
            <p:cNvSpPr/>
            <p:nvPr/>
          </p:nvSpPr>
          <p:spPr>
            <a:xfrm>
              <a:off x="-62518200" y="2692475"/>
              <a:ext cx="318225" cy="289100"/>
            </a:xfrm>
            <a:custGeom>
              <a:avLst/>
              <a:gdLst/>
              <a:ahLst/>
              <a:cxnLst/>
              <a:rect l="l" t="t" r="r" b="b"/>
              <a:pathLst>
                <a:path w="12729" h="11564" extrusionOk="0">
                  <a:moveTo>
                    <a:pt x="3750" y="851"/>
                  </a:moveTo>
                  <a:cubicBezTo>
                    <a:pt x="5420" y="851"/>
                    <a:pt x="6617" y="1513"/>
                    <a:pt x="6617" y="2112"/>
                  </a:cubicBezTo>
                  <a:cubicBezTo>
                    <a:pt x="6617" y="2679"/>
                    <a:pt x="5420" y="3309"/>
                    <a:pt x="3750" y="3309"/>
                  </a:cubicBezTo>
                  <a:cubicBezTo>
                    <a:pt x="2206" y="3309"/>
                    <a:pt x="851" y="2679"/>
                    <a:pt x="851" y="2112"/>
                  </a:cubicBezTo>
                  <a:cubicBezTo>
                    <a:pt x="851" y="1481"/>
                    <a:pt x="2112" y="851"/>
                    <a:pt x="3750" y="851"/>
                  </a:cubicBezTo>
                  <a:close/>
                  <a:moveTo>
                    <a:pt x="6617" y="3403"/>
                  </a:moveTo>
                  <a:lnTo>
                    <a:pt x="6617" y="3781"/>
                  </a:lnTo>
                  <a:cubicBezTo>
                    <a:pt x="5829" y="4222"/>
                    <a:pt x="5199" y="4884"/>
                    <a:pt x="4821" y="5672"/>
                  </a:cubicBezTo>
                  <a:cubicBezTo>
                    <a:pt x="4475" y="5766"/>
                    <a:pt x="4096" y="5766"/>
                    <a:pt x="3750" y="5766"/>
                  </a:cubicBezTo>
                  <a:cubicBezTo>
                    <a:pt x="2206" y="5766"/>
                    <a:pt x="851" y="5136"/>
                    <a:pt x="851" y="4506"/>
                  </a:cubicBezTo>
                  <a:lnTo>
                    <a:pt x="851" y="3403"/>
                  </a:lnTo>
                  <a:cubicBezTo>
                    <a:pt x="1639" y="3939"/>
                    <a:pt x="2742" y="4159"/>
                    <a:pt x="3750" y="4159"/>
                  </a:cubicBezTo>
                  <a:cubicBezTo>
                    <a:pt x="4727" y="4159"/>
                    <a:pt x="5829" y="3939"/>
                    <a:pt x="6617" y="3403"/>
                  </a:cubicBezTo>
                  <a:close/>
                  <a:moveTo>
                    <a:pt x="883" y="5913"/>
                  </a:moveTo>
                  <a:cubicBezTo>
                    <a:pt x="1396" y="6254"/>
                    <a:pt x="2361" y="6617"/>
                    <a:pt x="3750" y="6617"/>
                  </a:cubicBezTo>
                  <a:cubicBezTo>
                    <a:pt x="4033" y="6617"/>
                    <a:pt x="4254" y="6617"/>
                    <a:pt x="4538" y="6585"/>
                  </a:cubicBezTo>
                  <a:lnTo>
                    <a:pt x="4538" y="6585"/>
                  </a:lnTo>
                  <a:cubicBezTo>
                    <a:pt x="4475" y="6869"/>
                    <a:pt x="4475" y="7184"/>
                    <a:pt x="4475" y="7467"/>
                  </a:cubicBezTo>
                  <a:cubicBezTo>
                    <a:pt x="4475" y="7719"/>
                    <a:pt x="4506" y="7971"/>
                    <a:pt x="4538" y="8255"/>
                  </a:cubicBezTo>
                  <a:cubicBezTo>
                    <a:pt x="4317" y="8287"/>
                    <a:pt x="4033" y="8287"/>
                    <a:pt x="3781" y="8287"/>
                  </a:cubicBezTo>
                  <a:cubicBezTo>
                    <a:pt x="2269" y="8287"/>
                    <a:pt x="883" y="7656"/>
                    <a:pt x="883" y="7026"/>
                  </a:cubicBezTo>
                  <a:lnTo>
                    <a:pt x="883" y="5913"/>
                  </a:lnTo>
                  <a:close/>
                  <a:moveTo>
                    <a:pt x="851" y="8350"/>
                  </a:moveTo>
                  <a:cubicBezTo>
                    <a:pt x="1639" y="8917"/>
                    <a:pt x="2773" y="9106"/>
                    <a:pt x="3750" y="9106"/>
                  </a:cubicBezTo>
                  <a:cubicBezTo>
                    <a:pt x="4096" y="9106"/>
                    <a:pt x="4412" y="9074"/>
                    <a:pt x="4727" y="9043"/>
                  </a:cubicBezTo>
                  <a:cubicBezTo>
                    <a:pt x="4979" y="9547"/>
                    <a:pt x="5294" y="10019"/>
                    <a:pt x="5672" y="10397"/>
                  </a:cubicBezTo>
                  <a:cubicBezTo>
                    <a:pt x="5136" y="10649"/>
                    <a:pt x="4475" y="10775"/>
                    <a:pt x="3750" y="10775"/>
                  </a:cubicBezTo>
                  <a:cubicBezTo>
                    <a:pt x="2112" y="10775"/>
                    <a:pt x="851" y="10082"/>
                    <a:pt x="851" y="9547"/>
                  </a:cubicBezTo>
                  <a:lnTo>
                    <a:pt x="851" y="8350"/>
                  </a:lnTo>
                  <a:close/>
                  <a:moveTo>
                    <a:pt x="8570" y="4159"/>
                  </a:moveTo>
                  <a:cubicBezTo>
                    <a:pt x="10366" y="4159"/>
                    <a:pt x="11878" y="5640"/>
                    <a:pt x="11878" y="7467"/>
                  </a:cubicBezTo>
                  <a:cubicBezTo>
                    <a:pt x="11878" y="9263"/>
                    <a:pt x="10366" y="10775"/>
                    <a:pt x="8570" y="10775"/>
                  </a:cubicBezTo>
                  <a:cubicBezTo>
                    <a:pt x="6743" y="10775"/>
                    <a:pt x="5262" y="9263"/>
                    <a:pt x="5262" y="7467"/>
                  </a:cubicBezTo>
                  <a:cubicBezTo>
                    <a:pt x="5262" y="5609"/>
                    <a:pt x="6743" y="4159"/>
                    <a:pt x="8570" y="4159"/>
                  </a:cubicBezTo>
                  <a:close/>
                  <a:moveTo>
                    <a:pt x="3781" y="1"/>
                  </a:moveTo>
                  <a:cubicBezTo>
                    <a:pt x="1797" y="1"/>
                    <a:pt x="64" y="851"/>
                    <a:pt x="64" y="2112"/>
                  </a:cubicBezTo>
                  <a:lnTo>
                    <a:pt x="64" y="9547"/>
                  </a:lnTo>
                  <a:cubicBezTo>
                    <a:pt x="1" y="10082"/>
                    <a:pt x="442" y="10649"/>
                    <a:pt x="1230" y="11027"/>
                  </a:cubicBezTo>
                  <a:cubicBezTo>
                    <a:pt x="1891" y="11405"/>
                    <a:pt x="2805" y="11563"/>
                    <a:pt x="3750" y="11563"/>
                  </a:cubicBezTo>
                  <a:cubicBezTo>
                    <a:pt x="4790" y="11563"/>
                    <a:pt x="5735" y="11311"/>
                    <a:pt x="6428" y="10964"/>
                  </a:cubicBezTo>
                  <a:cubicBezTo>
                    <a:pt x="7058" y="11342"/>
                    <a:pt x="7814" y="11563"/>
                    <a:pt x="8602" y="11563"/>
                  </a:cubicBezTo>
                  <a:cubicBezTo>
                    <a:pt x="10870" y="11563"/>
                    <a:pt x="12729" y="9704"/>
                    <a:pt x="12729" y="7404"/>
                  </a:cubicBezTo>
                  <a:cubicBezTo>
                    <a:pt x="12729" y="5136"/>
                    <a:pt x="10870" y="3277"/>
                    <a:pt x="8602" y="3277"/>
                  </a:cubicBezTo>
                  <a:cubicBezTo>
                    <a:pt x="8192" y="3277"/>
                    <a:pt x="7846" y="3309"/>
                    <a:pt x="7499" y="3435"/>
                  </a:cubicBezTo>
                  <a:lnTo>
                    <a:pt x="7499" y="2049"/>
                  </a:lnTo>
                  <a:cubicBezTo>
                    <a:pt x="7499" y="1481"/>
                    <a:pt x="7058" y="914"/>
                    <a:pt x="6302" y="536"/>
                  </a:cubicBezTo>
                  <a:cubicBezTo>
                    <a:pt x="5640" y="158"/>
                    <a:pt x="4727" y="1"/>
                    <a:pt x="3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737;p65">
              <a:extLst>
                <a:ext uri="{FF2B5EF4-FFF2-40B4-BE49-F238E27FC236}">
                  <a16:creationId xmlns:a16="http://schemas.microsoft.com/office/drawing/2014/main" id="{024BE087-6762-4018-BBE4-9FFCAF9D0F51}"/>
                </a:ext>
              </a:extLst>
            </p:cNvPr>
            <p:cNvSpPr/>
            <p:nvPr/>
          </p:nvSpPr>
          <p:spPr>
            <a:xfrm>
              <a:off x="-62335475" y="2804325"/>
              <a:ext cx="62250" cy="146525"/>
            </a:xfrm>
            <a:custGeom>
              <a:avLst/>
              <a:gdLst/>
              <a:ahLst/>
              <a:cxnLst/>
              <a:rect l="l" t="t" r="r" b="b"/>
              <a:pathLst>
                <a:path w="2490" h="5861" extrusionOk="0">
                  <a:moveTo>
                    <a:pt x="1261" y="0"/>
                  </a:moveTo>
                  <a:cubicBezTo>
                    <a:pt x="1009" y="0"/>
                    <a:pt x="820" y="189"/>
                    <a:pt x="820" y="410"/>
                  </a:cubicBezTo>
                  <a:lnTo>
                    <a:pt x="820" y="694"/>
                  </a:lnTo>
                  <a:cubicBezTo>
                    <a:pt x="348" y="851"/>
                    <a:pt x="1" y="1324"/>
                    <a:pt x="1" y="1891"/>
                  </a:cubicBezTo>
                  <a:cubicBezTo>
                    <a:pt x="1" y="2552"/>
                    <a:pt x="537" y="2930"/>
                    <a:pt x="978" y="3245"/>
                  </a:cubicBezTo>
                  <a:cubicBezTo>
                    <a:pt x="1293" y="3497"/>
                    <a:pt x="1639" y="3718"/>
                    <a:pt x="1639" y="3970"/>
                  </a:cubicBezTo>
                  <a:cubicBezTo>
                    <a:pt x="1671" y="4254"/>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19"/>
                  </a:lnTo>
                  <a:cubicBezTo>
                    <a:pt x="820" y="5671"/>
                    <a:pt x="1009" y="5860"/>
                    <a:pt x="1261" y="5860"/>
                  </a:cubicBezTo>
                  <a:cubicBezTo>
                    <a:pt x="1482" y="5860"/>
                    <a:pt x="1639" y="5671"/>
                    <a:pt x="1639" y="5419"/>
                  </a:cubicBezTo>
                  <a:lnTo>
                    <a:pt x="1639" y="5136"/>
                  </a:lnTo>
                  <a:cubicBezTo>
                    <a:pt x="2112" y="4978"/>
                    <a:pt x="2458" y="4506"/>
                    <a:pt x="2458" y="3970"/>
                  </a:cubicBezTo>
                  <a:cubicBezTo>
                    <a:pt x="2458" y="3308"/>
                    <a:pt x="1923" y="2899"/>
                    <a:pt x="1482" y="2584"/>
                  </a:cubicBezTo>
                  <a:cubicBezTo>
                    <a:pt x="1167" y="2363"/>
                    <a:pt x="820" y="2111"/>
                    <a:pt x="820" y="1891"/>
                  </a:cubicBezTo>
                  <a:cubicBezTo>
                    <a:pt x="820" y="1639"/>
                    <a:pt x="1009" y="1450"/>
                    <a:pt x="1261" y="1450"/>
                  </a:cubicBezTo>
                  <a:cubicBezTo>
                    <a:pt x="1482" y="1450"/>
                    <a:pt x="1639" y="1639"/>
                    <a:pt x="1639" y="1891"/>
                  </a:cubicBezTo>
                  <a:cubicBezTo>
                    <a:pt x="1639" y="2111"/>
                    <a:pt x="1860" y="2300"/>
                    <a:pt x="2049" y="2300"/>
                  </a:cubicBezTo>
                  <a:cubicBezTo>
                    <a:pt x="2269" y="2300"/>
                    <a:pt x="2490" y="2111"/>
                    <a:pt x="2490" y="1891"/>
                  </a:cubicBezTo>
                  <a:cubicBezTo>
                    <a:pt x="2490" y="1324"/>
                    <a:pt x="2112" y="883"/>
                    <a:pt x="1639" y="694"/>
                  </a:cubicBezTo>
                  <a:lnTo>
                    <a:pt x="1639" y="410"/>
                  </a:lnTo>
                  <a:cubicBezTo>
                    <a:pt x="1639" y="189"/>
                    <a:pt x="1450" y="0"/>
                    <a:pt x="1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Triangolo isoscele 35">
            <a:extLst>
              <a:ext uri="{FF2B5EF4-FFF2-40B4-BE49-F238E27FC236}">
                <a16:creationId xmlns:a16="http://schemas.microsoft.com/office/drawing/2014/main" id="{95BC3DDB-1036-4F3C-A145-86005D55FAFF}"/>
              </a:ext>
            </a:extLst>
          </p:cNvPr>
          <p:cNvSpPr/>
          <p:nvPr/>
        </p:nvSpPr>
        <p:spPr>
          <a:xfrm rot="10800000">
            <a:off x="4338467" y="3604495"/>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Google Shape;641;p50">
            <a:extLst>
              <a:ext uri="{FF2B5EF4-FFF2-40B4-BE49-F238E27FC236}">
                <a16:creationId xmlns:a16="http://schemas.microsoft.com/office/drawing/2014/main" id="{DBEBB84A-6A5B-4C41-AA92-AA39BA4F1F88}"/>
              </a:ext>
            </a:extLst>
          </p:cNvPr>
          <p:cNvSpPr txBox="1">
            <a:spLocks/>
          </p:cNvSpPr>
          <p:nvPr/>
        </p:nvSpPr>
        <p:spPr>
          <a:xfrm>
            <a:off x="360147" y="1816724"/>
            <a:ext cx="3243665" cy="1174818"/>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L. 20 marzo 1865, n. 2248</a:t>
            </a:r>
          </a:p>
          <a:p>
            <a:pPr marL="0" indent="0" algn="just">
              <a:spcBef>
                <a:spcPts val="0"/>
              </a:spcBef>
              <a:buNone/>
            </a:pP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Per l'unificazione amministrativa del Regno d'Italia</a:t>
            </a:r>
            <a:r>
              <a:rPr lang="it-IT" sz="1330" dirty="0">
                <a:solidFill>
                  <a:schemeClr val="tx1">
                    <a:lumMod val="65000"/>
                    <a:lumOff val="35000"/>
                  </a:schemeClr>
                </a:solidFill>
                <a:latin typeface="Bookman Old Style" panose="02050604050505020204" pitchFamily="18" charset="0"/>
              </a:rPr>
              <a:t>»)</a:t>
            </a:r>
          </a:p>
          <a:p>
            <a:pPr marL="0" indent="0">
              <a:spcBef>
                <a:spcPts val="0"/>
              </a:spcBef>
              <a:buNone/>
            </a:pPr>
            <a:r>
              <a:rPr lang="it-IT" sz="1330" dirty="0">
                <a:solidFill>
                  <a:schemeClr val="tx1">
                    <a:lumMod val="65000"/>
                    <a:lumOff val="35000"/>
                  </a:schemeClr>
                </a:solidFill>
                <a:latin typeface="Bookman Old Style" panose="02050604050505020204" pitchFamily="18" charset="0"/>
              </a:rPr>
              <a:t>(G.U. n. 101 del 27 aprile 1865)</a:t>
            </a:r>
          </a:p>
          <a:p>
            <a:pPr marL="0" indent="0">
              <a:spcBef>
                <a:spcPts val="0"/>
              </a:spcBef>
              <a:buFont typeface="Arial" panose="020B0604020202020204" pitchFamily="34" charset="0"/>
              <a:buNone/>
            </a:pPr>
            <a:r>
              <a:rPr lang="it-IT" sz="1330" dirty="0" err="1">
                <a:solidFill>
                  <a:schemeClr val="tx1">
                    <a:lumMod val="65000"/>
                    <a:lumOff val="35000"/>
                  </a:schemeClr>
                </a:solidFill>
                <a:latin typeface="Bookman Old Style" panose="02050604050505020204" pitchFamily="18" charset="0"/>
              </a:rPr>
              <a:t>All</a:t>
            </a:r>
            <a:r>
              <a:rPr lang="it-IT" sz="1330" dirty="0">
                <a:solidFill>
                  <a:schemeClr val="tx1">
                    <a:lumMod val="65000"/>
                    <a:lumOff val="35000"/>
                  </a:schemeClr>
                </a:solidFill>
                <a:latin typeface="Bookman Old Style" panose="02050604050505020204" pitchFamily="18" charset="0"/>
              </a:rPr>
              <a:t>. F, artt. 319 e ss.</a:t>
            </a:r>
          </a:p>
        </p:txBody>
      </p:sp>
      <p:grpSp>
        <p:nvGrpSpPr>
          <p:cNvPr id="38" name="Google Shape;5268;p66">
            <a:extLst>
              <a:ext uri="{FF2B5EF4-FFF2-40B4-BE49-F238E27FC236}">
                <a16:creationId xmlns:a16="http://schemas.microsoft.com/office/drawing/2014/main" id="{7F408296-619C-47B1-987F-831011759F58}"/>
              </a:ext>
            </a:extLst>
          </p:cNvPr>
          <p:cNvGrpSpPr/>
          <p:nvPr/>
        </p:nvGrpSpPr>
        <p:grpSpPr>
          <a:xfrm>
            <a:off x="432726" y="3230684"/>
            <a:ext cx="386256" cy="396631"/>
            <a:chOff x="-51708850" y="2305750"/>
            <a:chExt cx="278050" cy="318225"/>
          </a:xfrm>
          <a:solidFill>
            <a:schemeClr val="bg1"/>
          </a:solidFill>
        </p:grpSpPr>
        <p:sp>
          <p:nvSpPr>
            <p:cNvPr id="39" name="Google Shape;5269;p66">
              <a:extLst>
                <a:ext uri="{FF2B5EF4-FFF2-40B4-BE49-F238E27FC236}">
                  <a16:creationId xmlns:a16="http://schemas.microsoft.com/office/drawing/2014/main" id="{9053ACB5-D6CA-4C93-A068-621FEACD5726}"/>
                </a:ext>
              </a:extLst>
            </p:cNvPr>
            <p:cNvSpPr/>
            <p:nvPr/>
          </p:nvSpPr>
          <p:spPr>
            <a:xfrm>
              <a:off x="-51617475" y="2455400"/>
              <a:ext cx="18125" cy="18150"/>
            </a:xfrm>
            <a:custGeom>
              <a:avLst/>
              <a:gdLst/>
              <a:ahLst/>
              <a:cxnLst/>
              <a:rect l="l" t="t" r="r" b="b"/>
              <a:pathLst>
                <a:path w="725" h="726" extrusionOk="0">
                  <a:moveTo>
                    <a:pt x="378" y="1"/>
                  </a:moveTo>
                  <a:cubicBezTo>
                    <a:pt x="189" y="1"/>
                    <a:pt x="0" y="158"/>
                    <a:pt x="0" y="347"/>
                  </a:cubicBezTo>
                  <a:cubicBezTo>
                    <a:pt x="0" y="536"/>
                    <a:pt x="189" y="725"/>
                    <a:pt x="378" y="725"/>
                  </a:cubicBezTo>
                  <a:cubicBezTo>
                    <a:pt x="568" y="725"/>
                    <a:pt x="725" y="536"/>
                    <a:pt x="725" y="347"/>
                  </a:cubicBezTo>
                  <a:cubicBezTo>
                    <a:pt x="725" y="158"/>
                    <a:pt x="568"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70;p66">
              <a:extLst>
                <a:ext uri="{FF2B5EF4-FFF2-40B4-BE49-F238E27FC236}">
                  <a16:creationId xmlns:a16="http://schemas.microsoft.com/office/drawing/2014/main" id="{44F39DD1-EC9A-4D5B-9198-B9B5D89ACD34}"/>
                </a:ext>
              </a:extLst>
            </p:cNvPr>
            <p:cNvSpPr/>
            <p:nvPr/>
          </p:nvSpPr>
          <p:spPr>
            <a:xfrm>
              <a:off x="-51541875" y="2455400"/>
              <a:ext cx="17350" cy="18150"/>
            </a:xfrm>
            <a:custGeom>
              <a:avLst/>
              <a:gdLst/>
              <a:ahLst/>
              <a:cxnLst/>
              <a:rect l="l" t="t" r="r" b="b"/>
              <a:pathLst>
                <a:path w="694" h="726" extrusionOk="0">
                  <a:moveTo>
                    <a:pt x="347" y="1"/>
                  </a:moveTo>
                  <a:cubicBezTo>
                    <a:pt x="158" y="1"/>
                    <a:pt x="1" y="158"/>
                    <a:pt x="1" y="347"/>
                  </a:cubicBezTo>
                  <a:cubicBezTo>
                    <a:pt x="1" y="536"/>
                    <a:pt x="158" y="725"/>
                    <a:pt x="347" y="725"/>
                  </a:cubicBezTo>
                  <a:cubicBezTo>
                    <a:pt x="536" y="725"/>
                    <a:pt x="694" y="536"/>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71;p66">
              <a:extLst>
                <a:ext uri="{FF2B5EF4-FFF2-40B4-BE49-F238E27FC236}">
                  <a16:creationId xmlns:a16="http://schemas.microsoft.com/office/drawing/2014/main" id="{0D735473-CE32-46B4-97CA-244F00B3A527}"/>
                </a:ext>
              </a:extLst>
            </p:cNvPr>
            <p:cNvSpPr/>
            <p:nvPr/>
          </p:nvSpPr>
          <p:spPr>
            <a:xfrm>
              <a:off x="-51708850" y="2305750"/>
              <a:ext cx="278050" cy="318225"/>
            </a:xfrm>
            <a:custGeom>
              <a:avLst/>
              <a:gdLst/>
              <a:ahLst/>
              <a:cxnLst/>
              <a:rect l="l" t="t" r="r" b="b"/>
              <a:pathLst>
                <a:path w="11122" h="12729" extrusionOk="0">
                  <a:moveTo>
                    <a:pt x="1765" y="725"/>
                  </a:moveTo>
                  <a:cubicBezTo>
                    <a:pt x="1986" y="725"/>
                    <a:pt x="2143" y="883"/>
                    <a:pt x="2143" y="1072"/>
                  </a:cubicBezTo>
                  <a:cubicBezTo>
                    <a:pt x="2143" y="1261"/>
                    <a:pt x="1986" y="1419"/>
                    <a:pt x="1765" y="1419"/>
                  </a:cubicBezTo>
                  <a:cubicBezTo>
                    <a:pt x="1576" y="1419"/>
                    <a:pt x="1419" y="1261"/>
                    <a:pt x="1419" y="1072"/>
                  </a:cubicBezTo>
                  <a:cubicBezTo>
                    <a:pt x="1419" y="915"/>
                    <a:pt x="1576" y="725"/>
                    <a:pt x="1765" y="725"/>
                  </a:cubicBezTo>
                  <a:close/>
                  <a:moveTo>
                    <a:pt x="5514" y="725"/>
                  </a:moveTo>
                  <a:cubicBezTo>
                    <a:pt x="5703" y="725"/>
                    <a:pt x="5861" y="883"/>
                    <a:pt x="5861" y="1072"/>
                  </a:cubicBezTo>
                  <a:cubicBezTo>
                    <a:pt x="5861" y="1261"/>
                    <a:pt x="5703" y="1419"/>
                    <a:pt x="5514" y="1419"/>
                  </a:cubicBezTo>
                  <a:cubicBezTo>
                    <a:pt x="5325" y="1419"/>
                    <a:pt x="5168" y="1261"/>
                    <a:pt x="5168" y="1072"/>
                  </a:cubicBezTo>
                  <a:cubicBezTo>
                    <a:pt x="5136" y="915"/>
                    <a:pt x="5294" y="725"/>
                    <a:pt x="5514" y="725"/>
                  </a:cubicBezTo>
                  <a:close/>
                  <a:moveTo>
                    <a:pt x="9232" y="725"/>
                  </a:moveTo>
                  <a:cubicBezTo>
                    <a:pt x="9421" y="725"/>
                    <a:pt x="9578" y="883"/>
                    <a:pt x="9578" y="1072"/>
                  </a:cubicBezTo>
                  <a:cubicBezTo>
                    <a:pt x="9578" y="1261"/>
                    <a:pt x="9421" y="1419"/>
                    <a:pt x="9232" y="1419"/>
                  </a:cubicBezTo>
                  <a:cubicBezTo>
                    <a:pt x="9011" y="1419"/>
                    <a:pt x="8885" y="1261"/>
                    <a:pt x="8885" y="1072"/>
                  </a:cubicBezTo>
                  <a:cubicBezTo>
                    <a:pt x="8854" y="915"/>
                    <a:pt x="9011" y="725"/>
                    <a:pt x="9232" y="725"/>
                  </a:cubicBezTo>
                  <a:close/>
                  <a:moveTo>
                    <a:pt x="5483" y="3277"/>
                  </a:moveTo>
                  <a:lnTo>
                    <a:pt x="5987" y="3781"/>
                  </a:lnTo>
                  <a:lnTo>
                    <a:pt x="5483" y="4286"/>
                  </a:lnTo>
                  <a:lnTo>
                    <a:pt x="4979" y="3781"/>
                  </a:lnTo>
                  <a:lnTo>
                    <a:pt x="5483" y="3277"/>
                  </a:lnTo>
                  <a:close/>
                  <a:moveTo>
                    <a:pt x="8602" y="2049"/>
                  </a:moveTo>
                  <a:lnTo>
                    <a:pt x="8822" y="2175"/>
                  </a:lnTo>
                  <a:lnTo>
                    <a:pt x="8822" y="4443"/>
                  </a:lnTo>
                  <a:lnTo>
                    <a:pt x="6396" y="4443"/>
                  </a:lnTo>
                  <a:lnTo>
                    <a:pt x="6837" y="4034"/>
                  </a:lnTo>
                  <a:cubicBezTo>
                    <a:pt x="6995" y="3876"/>
                    <a:pt x="6995" y="3624"/>
                    <a:pt x="6837" y="3498"/>
                  </a:cubicBezTo>
                  <a:lnTo>
                    <a:pt x="5766" y="2458"/>
                  </a:lnTo>
                  <a:cubicBezTo>
                    <a:pt x="5687" y="2380"/>
                    <a:pt x="5585" y="2340"/>
                    <a:pt x="5491" y="2340"/>
                  </a:cubicBezTo>
                  <a:cubicBezTo>
                    <a:pt x="5396" y="2340"/>
                    <a:pt x="5309" y="2380"/>
                    <a:pt x="5262" y="2458"/>
                  </a:cubicBezTo>
                  <a:lnTo>
                    <a:pt x="4191" y="3498"/>
                  </a:lnTo>
                  <a:cubicBezTo>
                    <a:pt x="4033" y="3655"/>
                    <a:pt x="4033" y="3907"/>
                    <a:pt x="4191" y="4034"/>
                  </a:cubicBezTo>
                  <a:lnTo>
                    <a:pt x="4632" y="4443"/>
                  </a:lnTo>
                  <a:lnTo>
                    <a:pt x="2175" y="4443"/>
                  </a:lnTo>
                  <a:lnTo>
                    <a:pt x="2175" y="2175"/>
                  </a:lnTo>
                  <a:lnTo>
                    <a:pt x="2427" y="2049"/>
                  </a:lnTo>
                  <a:lnTo>
                    <a:pt x="3435" y="2868"/>
                  </a:lnTo>
                  <a:cubicBezTo>
                    <a:pt x="3498" y="2931"/>
                    <a:pt x="3577" y="2962"/>
                    <a:pt x="3655" y="2962"/>
                  </a:cubicBezTo>
                  <a:cubicBezTo>
                    <a:pt x="3734" y="2962"/>
                    <a:pt x="3813" y="2931"/>
                    <a:pt x="3876" y="2868"/>
                  </a:cubicBezTo>
                  <a:lnTo>
                    <a:pt x="4884" y="2049"/>
                  </a:lnTo>
                  <a:cubicBezTo>
                    <a:pt x="5042" y="2175"/>
                    <a:pt x="5231" y="2206"/>
                    <a:pt x="5483" y="2206"/>
                  </a:cubicBezTo>
                  <a:cubicBezTo>
                    <a:pt x="5672" y="2206"/>
                    <a:pt x="5924" y="2143"/>
                    <a:pt x="6081" y="2049"/>
                  </a:cubicBezTo>
                  <a:lnTo>
                    <a:pt x="7089" y="2868"/>
                  </a:lnTo>
                  <a:cubicBezTo>
                    <a:pt x="7152" y="2931"/>
                    <a:pt x="7231" y="2962"/>
                    <a:pt x="7314" y="2962"/>
                  </a:cubicBezTo>
                  <a:cubicBezTo>
                    <a:pt x="7397" y="2962"/>
                    <a:pt x="7483" y="2931"/>
                    <a:pt x="7562" y="2868"/>
                  </a:cubicBezTo>
                  <a:lnTo>
                    <a:pt x="8602" y="2049"/>
                  </a:lnTo>
                  <a:close/>
                  <a:moveTo>
                    <a:pt x="1419" y="5199"/>
                  </a:moveTo>
                  <a:lnTo>
                    <a:pt x="1419" y="6711"/>
                  </a:lnTo>
                  <a:cubicBezTo>
                    <a:pt x="977" y="6711"/>
                    <a:pt x="662" y="6396"/>
                    <a:pt x="662" y="5955"/>
                  </a:cubicBezTo>
                  <a:cubicBezTo>
                    <a:pt x="662" y="5546"/>
                    <a:pt x="1041" y="5199"/>
                    <a:pt x="1419" y="5199"/>
                  </a:cubicBezTo>
                  <a:close/>
                  <a:moveTo>
                    <a:pt x="9610" y="5199"/>
                  </a:moveTo>
                  <a:cubicBezTo>
                    <a:pt x="10019" y="5199"/>
                    <a:pt x="10366" y="5546"/>
                    <a:pt x="10366" y="5955"/>
                  </a:cubicBezTo>
                  <a:cubicBezTo>
                    <a:pt x="10366" y="6333"/>
                    <a:pt x="10019" y="6711"/>
                    <a:pt x="9610" y="6711"/>
                  </a:cubicBezTo>
                  <a:lnTo>
                    <a:pt x="9610" y="5199"/>
                  </a:lnTo>
                  <a:close/>
                  <a:moveTo>
                    <a:pt x="8822" y="5199"/>
                  </a:moveTo>
                  <a:lnTo>
                    <a:pt x="8822" y="8602"/>
                  </a:lnTo>
                  <a:lnTo>
                    <a:pt x="8224" y="8791"/>
                  </a:lnTo>
                  <a:cubicBezTo>
                    <a:pt x="8167" y="8807"/>
                    <a:pt x="8105" y="8815"/>
                    <a:pt x="8043" y="8815"/>
                  </a:cubicBezTo>
                  <a:cubicBezTo>
                    <a:pt x="7863" y="8815"/>
                    <a:pt x="7671" y="8750"/>
                    <a:pt x="7531" y="8633"/>
                  </a:cubicBezTo>
                  <a:cubicBezTo>
                    <a:pt x="7239" y="8342"/>
                    <a:pt x="6873" y="8200"/>
                    <a:pt x="6512" y="8200"/>
                  </a:cubicBezTo>
                  <a:cubicBezTo>
                    <a:pt x="6132" y="8200"/>
                    <a:pt x="5758" y="8358"/>
                    <a:pt x="5483" y="8665"/>
                  </a:cubicBezTo>
                  <a:cubicBezTo>
                    <a:pt x="5217" y="8382"/>
                    <a:pt x="4828" y="8222"/>
                    <a:pt x="4432" y="8222"/>
                  </a:cubicBezTo>
                  <a:cubicBezTo>
                    <a:pt x="4078" y="8222"/>
                    <a:pt x="3718" y="8350"/>
                    <a:pt x="3435" y="8633"/>
                  </a:cubicBezTo>
                  <a:cubicBezTo>
                    <a:pt x="3303" y="8765"/>
                    <a:pt x="3141" y="8820"/>
                    <a:pt x="2958" y="8820"/>
                  </a:cubicBezTo>
                  <a:cubicBezTo>
                    <a:pt x="2879" y="8820"/>
                    <a:pt x="2796" y="8810"/>
                    <a:pt x="2710" y="8791"/>
                  </a:cubicBezTo>
                  <a:lnTo>
                    <a:pt x="2080" y="8602"/>
                  </a:lnTo>
                  <a:lnTo>
                    <a:pt x="2080" y="5199"/>
                  </a:lnTo>
                  <a:close/>
                  <a:moveTo>
                    <a:pt x="4442" y="8945"/>
                  </a:moveTo>
                  <a:cubicBezTo>
                    <a:pt x="4678" y="8945"/>
                    <a:pt x="4913" y="9062"/>
                    <a:pt x="5042" y="9263"/>
                  </a:cubicBezTo>
                  <a:cubicBezTo>
                    <a:pt x="4853" y="9484"/>
                    <a:pt x="4601" y="9767"/>
                    <a:pt x="4096" y="9925"/>
                  </a:cubicBezTo>
                  <a:cubicBezTo>
                    <a:pt x="3889" y="10000"/>
                    <a:pt x="3677" y="10035"/>
                    <a:pt x="3468" y="10035"/>
                  </a:cubicBezTo>
                  <a:cubicBezTo>
                    <a:pt x="2882" y="10035"/>
                    <a:pt x="2317" y="9759"/>
                    <a:pt x="1923" y="9295"/>
                  </a:cubicBezTo>
                  <a:lnTo>
                    <a:pt x="1923" y="9295"/>
                  </a:lnTo>
                  <a:lnTo>
                    <a:pt x="2521" y="9484"/>
                  </a:lnTo>
                  <a:cubicBezTo>
                    <a:pt x="2673" y="9531"/>
                    <a:pt x="2831" y="9556"/>
                    <a:pt x="2987" y="9556"/>
                  </a:cubicBezTo>
                  <a:cubicBezTo>
                    <a:pt x="3350" y="9556"/>
                    <a:pt x="3706" y="9423"/>
                    <a:pt x="3970" y="9137"/>
                  </a:cubicBezTo>
                  <a:cubicBezTo>
                    <a:pt x="4102" y="9006"/>
                    <a:pt x="4273" y="8945"/>
                    <a:pt x="4442" y="8945"/>
                  </a:cubicBezTo>
                  <a:close/>
                  <a:moveTo>
                    <a:pt x="6546" y="9022"/>
                  </a:moveTo>
                  <a:cubicBezTo>
                    <a:pt x="6718" y="9022"/>
                    <a:pt x="6892" y="9080"/>
                    <a:pt x="7026" y="9200"/>
                  </a:cubicBezTo>
                  <a:cubicBezTo>
                    <a:pt x="7299" y="9496"/>
                    <a:pt x="7671" y="9644"/>
                    <a:pt x="8046" y="9644"/>
                  </a:cubicBezTo>
                  <a:cubicBezTo>
                    <a:pt x="8191" y="9644"/>
                    <a:pt x="8336" y="9622"/>
                    <a:pt x="8476" y="9578"/>
                  </a:cubicBezTo>
                  <a:lnTo>
                    <a:pt x="9074" y="9326"/>
                  </a:lnTo>
                  <a:lnTo>
                    <a:pt x="9074" y="9326"/>
                  </a:lnTo>
                  <a:cubicBezTo>
                    <a:pt x="8677" y="9794"/>
                    <a:pt x="8107" y="10053"/>
                    <a:pt x="7517" y="10053"/>
                  </a:cubicBezTo>
                  <a:cubicBezTo>
                    <a:pt x="7312" y="10053"/>
                    <a:pt x="7104" y="10022"/>
                    <a:pt x="6900" y="9956"/>
                  </a:cubicBezTo>
                  <a:cubicBezTo>
                    <a:pt x="6428" y="9799"/>
                    <a:pt x="6144" y="9547"/>
                    <a:pt x="5955" y="9326"/>
                  </a:cubicBezTo>
                  <a:cubicBezTo>
                    <a:pt x="6082" y="9127"/>
                    <a:pt x="6313" y="9022"/>
                    <a:pt x="6546" y="9022"/>
                  </a:cubicBezTo>
                  <a:close/>
                  <a:moveTo>
                    <a:pt x="5514" y="9893"/>
                  </a:moveTo>
                  <a:cubicBezTo>
                    <a:pt x="5640" y="10019"/>
                    <a:pt x="5798" y="10177"/>
                    <a:pt x="6081" y="10334"/>
                  </a:cubicBezTo>
                  <a:cubicBezTo>
                    <a:pt x="5924" y="10397"/>
                    <a:pt x="5703" y="10492"/>
                    <a:pt x="5514" y="10492"/>
                  </a:cubicBezTo>
                  <a:cubicBezTo>
                    <a:pt x="5325" y="10492"/>
                    <a:pt x="5136" y="10429"/>
                    <a:pt x="4979" y="10334"/>
                  </a:cubicBezTo>
                  <a:cubicBezTo>
                    <a:pt x="5231" y="10177"/>
                    <a:pt x="5388" y="10019"/>
                    <a:pt x="5514" y="9893"/>
                  </a:cubicBezTo>
                  <a:close/>
                  <a:moveTo>
                    <a:pt x="6774" y="10681"/>
                  </a:moveTo>
                  <a:cubicBezTo>
                    <a:pt x="7011" y="10749"/>
                    <a:pt x="7247" y="10780"/>
                    <a:pt x="7484" y="10780"/>
                  </a:cubicBezTo>
                  <a:cubicBezTo>
                    <a:pt x="7688" y="10780"/>
                    <a:pt x="7893" y="10756"/>
                    <a:pt x="8098" y="10713"/>
                  </a:cubicBezTo>
                  <a:lnTo>
                    <a:pt x="8098" y="10713"/>
                  </a:lnTo>
                  <a:cubicBezTo>
                    <a:pt x="7499" y="11500"/>
                    <a:pt x="6554" y="11973"/>
                    <a:pt x="5514" y="11973"/>
                  </a:cubicBezTo>
                  <a:cubicBezTo>
                    <a:pt x="4506" y="11973"/>
                    <a:pt x="3498" y="11500"/>
                    <a:pt x="2868" y="10713"/>
                  </a:cubicBezTo>
                  <a:lnTo>
                    <a:pt x="2868" y="10713"/>
                  </a:lnTo>
                  <a:cubicBezTo>
                    <a:pt x="3072" y="10756"/>
                    <a:pt x="3277" y="10780"/>
                    <a:pt x="3482" y="10780"/>
                  </a:cubicBezTo>
                  <a:cubicBezTo>
                    <a:pt x="3718" y="10780"/>
                    <a:pt x="3955" y="10749"/>
                    <a:pt x="4191" y="10681"/>
                  </a:cubicBezTo>
                  <a:cubicBezTo>
                    <a:pt x="4538" y="11028"/>
                    <a:pt x="5010" y="11217"/>
                    <a:pt x="5483" y="11217"/>
                  </a:cubicBezTo>
                  <a:cubicBezTo>
                    <a:pt x="5955" y="11217"/>
                    <a:pt x="6459" y="11028"/>
                    <a:pt x="6774" y="10681"/>
                  </a:cubicBezTo>
                  <a:close/>
                  <a:moveTo>
                    <a:pt x="1860" y="1"/>
                  </a:moveTo>
                  <a:cubicBezTo>
                    <a:pt x="1261" y="1"/>
                    <a:pt x="757" y="505"/>
                    <a:pt x="757" y="1104"/>
                  </a:cubicBezTo>
                  <a:cubicBezTo>
                    <a:pt x="757" y="1576"/>
                    <a:pt x="1072" y="2017"/>
                    <a:pt x="1513" y="2175"/>
                  </a:cubicBezTo>
                  <a:lnTo>
                    <a:pt x="1513" y="4443"/>
                  </a:lnTo>
                  <a:cubicBezTo>
                    <a:pt x="662" y="4443"/>
                    <a:pt x="1" y="5105"/>
                    <a:pt x="1" y="5955"/>
                  </a:cubicBezTo>
                  <a:cubicBezTo>
                    <a:pt x="1" y="6774"/>
                    <a:pt x="662" y="7436"/>
                    <a:pt x="1513" y="7436"/>
                  </a:cubicBezTo>
                  <a:lnTo>
                    <a:pt x="1513" y="8350"/>
                  </a:lnTo>
                  <a:lnTo>
                    <a:pt x="1261" y="8287"/>
                  </a:lnTo>
                  <a:cubicBezTo>
                    <a:pt x="1214" y="8270"/>
                    <a:pt x="1168" y="8262"/>
                    <a:pt x="1124" y="8262"/>
                  </a:cubicBezTo>
                  <a:cubicBezTo>
                    <a:pt x="846" y="8262"/>
                    <a:pt x="657" y="8577"/>
                    <a:pt x="820" y="8822"/>
                  </a:cubicBezTo>
                  <a:cubicBezTo>
                    <a:pt x="1356" y="9610"/>
                    <a:pt x="1450" y="9799"/>
                    <a:pt x="1765" y="10082"/>
                  </a:cubicBezTo>
                  <a:cubicBezTo>
                    <a:pt x="2364" y="11658"/>
                    <a:pt x="3907" y="12729"/>
                    <a:pt x="5609" y="12729"/>
                  </a:cubicBezTo>
                  <a:cubicBezTo>
                    <a:pt x="7278" y="12729"/>
                    <a:pt x="8822" y="11658"/>
                    <a:pt x="9421" y="10082"/>
                  </a:cubicBezTo>
                  <a:cubicBezTo>
                    <a:pt x="9736" y="9799"/>
                    <a:pt x="9862" y="9610"/>
                    <a:pt x="10366" y="8822"/>
                  </a:cubicBezTo>
                  <a:cubicBezTo>
                    <a:pt x="10529" y="8577"/>
                    <a:pt x="10340" y="8262"/>
                    <a:pt x="10062" y="8262"/>
                  </a:cubicBezTo>
                  <a:cubicBezTo>
                    <a:pt x="10018" y="8262"/>
                    <a:pt x="9972" y="8270"/>
                    <a:pt x="9925" y="8287"/>
                  </a:cubicBezTo>
                  <a:lnTo>
                    <a:pt x="9704" y="8350"/>
                  </a:lnTo>
                  <a:lnTo>
                    <a:pt x="9704" y="7436"/>
                  </a:lnTo>
                  <a:cubicBezTo>
                    <a:pt x="10429" y="7436"/>
                    <a:pt x="11122" y="6774"/>
                    <a:pt x="11122" y="5955"/>
                  </a:cubicBezTo>
                  <a:cubicBezTo>
                    <a:pt x="11122" y="5136"/>
                    <a:pt x="10429" y="4443"/>
                    <a:pt x="9610" y="4443"/>
                  </a:cubicBezTo>
                  <a:lnTo>
                    <a:pt x="9610" y="2175"/>
                  </a:lnTo>
                  <a:cubicBezTo>
                    <a:pt x="10051" y="2017"/>
                    <a:pt x="10366" y="1608"/>
                    <a:pt x="10366" y="1104"/>
                  </a:cubicBezTo>
                  <a:cubicBezTo>
                    <a:pt x="10366" y="473"/>
                    <a:pt x="9862" y="1"/>
                    <a:pt x="9263" y="1"/>
                  </a:cubicBezTo>
                  <a:cubicBezTo>
                    <a:pt x="8633" y="1"/>
                    <a:pt x="8161" y="505"/>
                    <a:pt x="8161" y="1104"/>
                  </a:cubicBezTo>
                  <a:cubicBezTo>
                    <a:pt x="8161" y="1230"/>
                    <a:pt x="8192" y="1324"/>
                    <a:pt x="8224" y="1450"/>
                  </a:cubicBezTo>
                  <a:lnTo>
                    <a:pt x="7405" y="2080"/>
                  </a:lnTo>
                  <a:lnTo>
                    <a:pt x="6585" y="1450"/>
                  </a:lnTo>
                  <a:cubicBezTo>
                    <a:pt x="6617" y="1324"/>
                    <a:pt x="6648" y="1230"/>
                    <a:pt x="6648" y="1104"/>
                  </a:cubicBezTo>
                  <a:cubicBezTo>
                    <a:pt x="6648" y="473"/>
                    <a:pt x="6144" y="1"/>
                    <a:pt x="5546" y="1"/>
                  </a:cubicBezTo>
                  <a:cubicBezTo>
                    <a:pt x="4916" y="1"/>
                    <a:pt x="4443" y="505"/>
                    <a:pt x="4443" y="1104"/>
                  </a:cubicBezTo>
                  <a:cubicBezTo>
                    <a:pt x="4443" y="1230"/>
                    <a:pt x="4506" y="1324"/>
                    <a:pt x="4538" y="1450"/>
                  </a:cubicBezTo>
                  <a:lnTo>
                    <a:pt x="3718" y="2080"/>
                  </a:lnTo>
                  <a:lnTo>
                    <a:pt x="2868" y="1450"/>
                  </a:lnTo>
                  <a:cubicBezTo>
                    <a:pt x="2931" y="1324"/>
                    <a:pt x="2962" y="1230"/>
                    <a:pt x="2962" y="1104"/>
                  </a:cubicBezTo>
                  <a:cubicBezTo>
                    <a:pt x="2962" y="473"/>
                    <a:pt x="2458" y="1"/>
                    <a:pt x="18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641;p50">
            <a:extLst>
              <a:ext uri="{FF2B5EF4-FFF2-40B4-BE49-F238E27FC236}">
                <a16:creationId xmlns:a16="http://schemas.microsoft.com/office/drawing/2014/main" id="{5719018D-B43B-426E-8FFD-0A2B20CC77D9}"/>
              </a:ext>
            </a:extLst>
          </p:cNvPr>
          <p:cNvSpPr txBox="1">
            <a:spLocks/>
          </p:cNvSpPr>
          <p:nvPr/>
        </p:nvSpPr>
        <p:spPr>
          <a:xfrm>
            <a:off x="8370745" y="1769915"/>
            <a:ext cx="3243665" cy="1174818"/>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D.P.R. 16 luglio 1962, n. 1063</a:t>
            </a:r>
          </a:p>
          <a:p>
            <a:pPr marL="0" indent="0" algn="just">
              <a:spcBef>
                <a:spcPts val="0"/>
              </a:spcBef>
              <a:buNone/>
            </a:pP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Approvazione del capitolato generale d'appalto per le opere di competenza del Ministero dei lavori pubblici</a:t>
            </a:r>
            <a:r>
              <a:rPr lang="it-IT" sz="1330" dirty="0">
                <a:solidFill>
                  <a:schemeClr val="tx1">
                    <a:lumMod val="65000"/>
                    <a:lumOff val="35000"/>
                  </a:schemeClr>
                </a:solidFill>
                <a:latin typeface="Bookman Old Style" panose="02050604050505020204" pitchFamily="18" charset="0"/>
              </a:rPr>
              <a:t>»)</a:t>
            </a:r>
          </a:p>
          <a:p>
            <a:pPr marL="0" indent="0">
              <a:spcBef>
                <a:spcPts val="0"/>
              </a:spcBef>
              <a:buNone/>
            </a:pPr>
            <a:r>
              <a:rPr lang="it-IT" sz="1330" dirty="0">
                <a:solidFill>
                  <a:schemeClr val="tx1">
                    <a:lumMod val="65000"/>
                    <a:lumOff val="35000"/>
                  </a:schemeClr>
                </a:solidFill>
                <a:latin typeface="Bookman Old Style" panose="02050604050505020204" pitchFamily="18" charset="0"/>
              </a:rPr>
              <a:t>(G.U. n. 198 del 7 agosto 1962)</a:t>
            </a:r>
          </a:p>
        </p:txBody>
      </p:sp>
      <p:grpSp>
        <p:nvGrpSpPr>
          <p:cNvPr id="51" name="Google Shape;8266;p73">
            <a:extLst>
              <a:ext uri="{FF2B5EF4-FFF2-40B4-BE49-F238E27FC236}">
                <a16:creationId xmlns:a16="http://schemas.microsoft.com/office/drawing/2014/main" id="{2200C2D1-1E53-42A4-AA04-736FED7A26DC}"/>
              </a:ext>
            </a:extLst>
          </p:cNvPr>
          <p:cNvGrpSpPr/>
          <p:nvPr/>
        </p:nvGrpSpPr>
        <p:grpSpPr>
          <a:xfrm>
            <a:off x="8631198" y="3280145"/>
            <a:ext cx="302554" cy="302554"/>
            <a:chOff x="-2419325" y="2408150"/>
            <a:chExt cx="291450" cy="291450"/>
          </a:xfrm>
          <a:solidFill>
            <a:schemeClr val="bg1"/>
          </a:solidFill>
        </p:grpSpPr>
        <p:sp>
          <p:nvSpPr>
            <p:cNvPr id="52" name="Google Shape;8267;p73">
              <a:extLst>
                <a:ext uri="{FF2B5EF4-FFF2-40B4-BE49-F238E27FC236}">
                  <a16:creationId xmlns:a16="http://schemas.microsoft.com/office/drawing/2014/main" id="{00A973F9-41A7-4342-8F02-AAD3C525234C}"/>
                </a:ext>
              </a:extLst>
            </p:cNvPr>
            <p:cNvSpPr/>
            <p:nvPr/>
          </p:nvSpPr>
          <p:spPr>
            <a:xfrm>
              <a:off x="-2419325" y="2408150"/>
              <a:ext cx="291450" cy="291450"/>
            </a:xfrm>
            <a:custGeom>
              <a:avLst/>
              <a:gdLst/>
              <a:ahLst/>
              <a:cxnLst/>
              <a:rect l="l" t="t" r="r" b="b"/>
              <a:pathLst>
                <a:path w="11658" h="11658" extrusionOk="0">
                  <a:moveTo>
                    <a:pt x="8948" y="725"/>
                  </a:moveTo>
                  <a:lnTo>
                    <a:pt x="8948" y="2489"/>
                  </a:lnTo>
                  <a:lnTo>
                    <a:pt x="8948" y="10366"/>
                  </a:lnTo>
                  <a:cubicBezTo>
                    <a:pt x="8948" y="10586"/>
                    <a:pt x="9011" y="10838"/>
                    <a:pt x="9137" y="11027"/>
                  </a:cubicBezTo>
                  <a:lnTo>
                    <a:pt x="1733" y="11027"/>
                  </a:lnTo>
                  <a:cubicBezTo>
                    <a:pt x="1134" y="11027"/>
                    <a:pt x="662" y="10586"/>
                    <a:pt x="662" y="10019"/>
                  </a:cubicBezTo>
                  <a:lnTo>
                    <a:pt x="662" y="725"/>
                  </a:lnTo>
                  <a:close/>
                  <a:moveTo>
                    <a:pt x="11027" y="2836"/>
                  </a:moveTo>
                  <a:lnTo>
                    <a:pt x="11027" y="10366"/>
                  </a:lnTo>
                  <a:lnTo>
                    <a:pt x="10995" y="10366"/>
                  </a:lnTo>
                  <a:cubicBezTo>
                    <a:pt x="10995" y="10744"/>
                    <a:pt x="10680" y="11027"/>
                    <a:pt x="10334" y="11027"/>
                  </a:cubicBezTo>
                  <a:cubicBezTo>
                    <a:pt x="9987" y="11027"/>
                    <a:pt x="9672" y="10712"/>
                    <a:pt x="9672" y="10366"/>
                  </a:cubicBezTo>
                  <a:lnTo>
                    <a:pt x="9672" y="2836"/>
                  </a:lnTo>
                  <a:close/>
                  <a:moveTo>
                    <a:pt x="347" y="1"/>
                  </a:moveTo>
                  <a:cubicBezTo>
                    <a:pt x="158" y="1"/>
                    <a:pt x="0" y="158"/>
                    <a:pt x="0" y="347"/>
                  </a:cubicBezTo>
                  <a:lnTo>
                    <a:pt x="0" y="9956"/>
                  </a:lnTo>
                  <a:cubicBezTo>
                    <a:pt x="0" y="10901"/>
                    <a:pt x="756" y="11657"/>
                    <a:pt x="1702" y="11657"/>
                  </a:cubicBezTo>
                  <a:lnTo>
                    <a:pt x="10302" y="11657"/>
                  </a:lnTo>
                  <a:cubicBezTo>
                    <a:pt x="11027" y="11657"/>
                    <a:pt x="11657" y="11027"/>
                    <a:pt x="11657" y="10271"/>
                  </a:cubicBezTo>
                  <a:lnTo>
                    <a:pt x="11657" y="2395"/>
                  </a:lnTo>
                  <a:cubicBezTo>
                    <a:pt x="11657" y="2300"/>
                    <a:pt x="11500" y="2143"/>
                    <a:pt x="11342" y="2143"/>
                  </a:cubicBezTo>
                  <a:lnTo>
                    <a:pt x="9641" y="2143"/>
                  </a:lnTo>
                  <a:lnTo>
                    <a:pt x="9641" y="347"/>
                  </a:lnTo>
                  <a:cubicBezTo>
                    <a:pt x="9641" y="158"/>
                    <a:pt x="9483" y="1"/>
                    <a:pt x="92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268;p73">
              <a:extLst>
                <a:ext uri="{FF2B5EF4-FFF2-40B4-BE49-F238E27FC236}">
                  <a16:creationId xmlns:a16="http://schemas.microsoft.com/office/drawing/2014/main" id="{84BD9F7C-62C3-41AB-A081-46C2929E8A55}"/>
                </a:ext>
              </a:extLst>
            </p:cNvPr>
            <p:cNvSpPr/>
            <p:nvPr/>
          </p:nvSpPr>
          <p:spPr>
            <a:xfrm>
              <a:off x="-2385475" y="2444375"/>
              <a:ext cx="173325" cy="86675"/>
            </a:xfrm>
            <a:custGeom>
              <a:avLst/>
              <a:gdLst/>
              <a:ahLst/>
              <a:cxnLst/>
              <a:rect l="l" t="t" r="r" b="b"/>
              <a:pathLst>
                <a:path w="6933" h="3467" extrusionOk="0">
                  <a:moveTo>
                    <a:pt x="6207" y="694"/>
                  </a:moveTo>
                  <a:lnTo>
                    <a:pt x="6207" y="2742"/>
                  </a:lnTo>
                  <a:lnTo>
                    <a:pt x="694" y="2742"/>
                  </a:lnTo>
                  <a:lnTo>
                    <a:pt x="694" y="694"/>
                  </a:lnTo>
                  <a:close/>
                  <a:moveTo>
                    <a:pt x="348" y="1"/>
                  </a:moveTo>
                  <a:cubicBezTo>
                    <a:pt x="159" y="1"/>
                    <a:pt x="1" y="158"/>
                    <a:pt x="1" y="379"/>
                  </a:cubicBezTo>
                  <a:lnTo>
                    <a:pt x="1" y="3120"/>
                  </a:lnTo>
                  <a:cubicBezTo>
                    <a:pt x="1" y="3309"/>
                    <a:pt x="159" y="3466"/>
                    <a:pt x="348" y="3466"/>
                  </a:cubicBezTo>
                  <a:lnTo>
                    <a:pt x="6554" y="3466"/>
                  </a:lnTo>
                  <a:cubicBezTo>
                    <a:pt x="6775" y="3466"/>
                    <a:pt x="6932" y="3309"/>
                    <a:pt x="6932" y="3120"/>
                  </a:cubicBezTo>
                  <a:lnTo>
                    <a:pt x="6932" y="379"/>
                  </a:lnTo>
                  <a:cubicBezTo>
                    <a:pt x="6869" y="158"/>
                    <a:pt x="6712" y="1"/>
                    <a:pt x="65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269;p73">
              <a:extLst>
                <a:ext uri="{FF2B5EF4-FFF2-40B4-BE49-F238E27FC236}">
                  <a16:creationId xmlns:a16="http://schemas.microsoft.com/office/drawing/2014/main" id="{B0DDC5A6-41E6-4201-A103-0D78B10A7F92}"/>
                </a:ext>
              </a:extLst>
            </p:cNvPr>
            <p:cNvSpPr/>
            <p:nvPr/>
          </p:nvSpPr>
          <p:spPr>
            <a:xfrm>
              <a:off x="-2385475" y="2545975"/>
              <a:ext cx="86675" cy="86675"/>
            </a:xfrm>
            <a:custGeom>
              <a:avLst/>
              <a:gdLst/>
              <a:ahLst/>
              <a:cxnLst/>
              <a:rect l="l" t="t" r="r" b="b"/>
              <a:pathLst>
                <a:path w="3467" h="3467" extrusionOk="0">
                  <a:moveTo>
                    <a:pt x="2742" y="757"/>
                  </a:moveTo>
                  <a:lnTo>
                    <a:pt x="2742" y="2805"/>
                  </a:lnTo>
                  <a:lnTo>
                    <a:pt x="694" y="2805"/>
                  </a:lnTo>
                  <a:lnTo>
                    <a:pt x="694" y="757"/>
                  </a:lnTo>
                  <a:close/>
                  <a:moveTo>
                    <a:pt x="348" y="1"/>
                  </a:moveTo>
                  <a:cubicBezTo>
                    <a:pt x="159" y="1"/>
                    <a:pt x="1" y="158"/>
                    <a:pt x="1" y="347"/>
                  </a:cubicBezTo>
                  <a:lnTo>
                    <a:pt x="1" y="3120"/>
                  </a:lnTo>
                  <a:cubicBezTo>
                    <a:pt x="1" y="3309"/>
                    <a:pt x="159" y="3466"/>
                    <a:pt x="348" y="3466"/>
                  </a:cubicBezTo>
                  <a:lnTo>
                    <a:pt x="3088" y="3466"/>
                  </a:lnTo>
                  <a:cubicBezTo>
                    <a:pt x="3309" y="3466"/>
                    <a:pt x="3467" y="3309"/>
                    <a:pt x="3467" y="3120"/>
                  </a:cubicBezTo>
                  <a:lnTo>
                    <a:pt x="3467" y="347"/>
                  </a:lnTo>
                  <a:cubicBezTo>
                    <a:pt x="3467" y="158"/>
                    <a:pt x="3309" y="1"/>
                    <a:pt x="3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270;p73">
              <a:extLst>
                <a:ext uri="{FF2B5EF4-FFF2-40B4-BE49-F238E27FC236}">
                  <a16:creationId xmlns:a16="http://schemas.microsoft.com/office/drawing/2014/main" id="{ADD09476-73D3-4AAA-A767-0B95A3D39D3D}"/>
                </a:ext>
              </a:extLst>
            </p:cNvPr>
            <p:cNvSpPr/>
            <p:nvPr/>
          </p:nvSpPr>
          <p:spPr>
            <a:xfrm>
              <a:off x="-2281500" y="2546775"/>
              <a:ext cx="69350" cy="18125"/>
            </a:xfrm>
            <a:custGeom>
              <a:avLst/>
              <a:gdLst/>
              <a:ahLst/>
              <a:cxnLst/>
              <a:rect l="l" t="t" r="r" b="b"/>
              <a:pathLst>
                <a:path w="2774" h="725" extrusionOk="0">
                  <a:moveTo>
                    <a:pt x="347" y="0"/>
                  </a:moveTo>
                  <a:cubicBezTo>
                    <a:pt x="158" y="0"/>
                    <a:pt x="1" y="158"/>
                    <a:pt x="1" y="378"/>
                  </a:cubicBezTo>
                  <a:cubicBezTo>
                    <a:pt x="1" y="567"/>
                    <a:pt x="158" y="725"/>
                    <a:pt x="347" y="725"/>
                  </a:cubicBezTo>
                  <a:lnTo>
                    <a:pt x="2395" y="725"/>
                  </a:lnTo>
                  <a:cubicBezTo>
                    <a:pt x="2616" y="725"/>
                    <a:pt x="2773" y="567"/>
                    <a:pt x="2773" y="378"/>
                  </a:cubicBezTo>
                  <a:cubicBezTo>
                    <a:pt x="2710" y="158"/>
                    <a:pt x="2553"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271;p73">
              <a:extLst>
                <a:ext uri="{FF2B5EF4-FFF2-40B4-BE49-F238E27FC236}">
                  <a16:creationId xmlns:a16="http://schemas.microsoft.com/office/drawing/2014/main" id="{4E2B6678-7389-4C06-A80F-07FB8BDA7563}"/>
                </a:ext>
              </a:extLst>
            </p:cNvPr>
            <p:cNvSpPr/>
            <p:nvPr/>
          </p:nvSpPr>
          <p:spPr>
            <a:xfrm>
              <a:off x="-2281500" y="2581425"/>
              <a:ext cx="69350" cy="18150"/>
            </a:xfrm>
            <a:custGeom>
              <a:avLst/>
              <a:gdLst/>
              <a:ahLst/>
              <a:cxnLst/>
              <a:rect l="l" t="t" r="r" b="b"/>
              <a:pathLst>
                <a:path w="2774" h="726" extrusionOk="0">
                  <a:moveTo>
                    <a:pt x="347" y="1"/>
                  </a:moveTo>
                  <a:cubicBezTo>
                    <a:pt x="158" y="1"/>
                    <a:pt x="1" y="158"/>
                    <a:pt x="1" y="347"/>
                  </a:cubicBezTo>
                  <a:cubicBezTo>
                    <a:pt x="1" y="568"/>
                    <a:pt x="158" y="725"/>
                    <a:pt x="347" y="725"/>
                  </a:cubicBezTo>
                  <a:lnTo>
                    <a:pt x="2395" y="725"/>
                  </a:lnTo>
                  <a:cubicBezTo>
                    <a:pt x="2616" y="725"/>
                    <a:pt x="2773" y="568"/>
                    <a:pt x="2773" y="347"/>
                  </a:cubicBezTo>
                  <a:cubicBezTo>
                    <a:pt x="2710" y="158"/>
                    <a:pt x="2553"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272;p73">
              <a:extLst>
                <a:ext uri="{FF2B5EF4-FFF2-40B4-BE49-F238E27FC236}">
                  <a16:creationId xmlns:a16="http://schemas.microsoft.com/office/drawing/2014/main" id="{852DF9D7-2103-4464-93AC-C47752B23C18}"/>
                </a:ext>
              </a:extLst>
            </p:cNvPr>
            <p:cNvSpPr/>
            <p:nvPr/>
          </p:nvSpPr>
          <p:spPr>
            <a:xfrm>
              <a:off x="-2281500" y="2616075"/>
              <a:ext cx="69350" cy="17350"/>
            </a:xfrm>
            <a:custGeom>
              <a:avLst/>
              <a:gdLst/>
              <a:ahLst/>
              <a:cxnLst/>
              <a:rect l="l" t="t" r="r" b="b"/>
              <a:pathLst>
                <a:path w="2774" h="694" extrusionOk="0">
                  <a:moveTo>
                    <a:pt x="347" y="1"/>
                  </a:moveTo>
                  <a:cubicBezTo>
                    <a:pt x="158" y="1"/>
                    <a:pt x="1" y="158"/>
                    <a:pt x="1" y="347"/>
                  </a:cubicBezTo>
                  <a:cubicBezTo>
                    <a:pt x="1" y="536"/>
                    <a:pt x="158" y="694"/>
                    <a:pt x="347" y="694"/>
                  </a:cubicBezTo>
                  <a:lnTo>
                    <a:pt x="2395" y="694"/>
                  </a:lnTo>
                  <a:cubicBezTo>
                    <a:pt x="2616" y="694"/>
                    <a:pt x="2773" y="536"/>
                    <a:pt x="2773" y="347"/>
                  </a:cubicBezTo>
                  <a:cubicBezTo>
                    <a:pt x="2710" y="158"/>
                    <a:pt x="2553"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273;p73">
              <a:extLst>
                <a:ext uri="{FF2B5EF4-FFF2-40B4-BE49-F238E27FC236}">
                  <a16:creationId xmlns:a16="http://schemas.microsoft.com/office/drawing/2014/main" id="{32BDE903-0422-4E51-9F79-77A0C12F5D52}"/>
                </a:ext>
              </a:extLst>
            </p:cNvPr>
            <p:cNvSpPr/>
            <p:nvPr/>
          </p:nvSpPr>
          <p:spPr>
            <a:xfrm>
              <a:off x="-2385475" y="2649150"/>
              <a:ext cx="173325" cy="18150"/>
            </a:xfrm>
            <a:custGeom>
              <a:avLst/>
              <a:gdLst/>
              <a:ahLst/>
              <a:cxnLst/>
              <a:rect l="l" t="t" r="r" b="b"/>
              <a:pathLst>
                <a:path w="6933" h="726" extrusionOk="0">
                  <a:moveTo>
                    <a:pt x="348" y="1"/>
                  </a:moveTo>
                  <a:cubicBezTo>
                    <a:pt x="159" y="1"/>
                    <a:pt x="1" y="159"/>
                    <a:pt x="1" y="379"/>
                  </a:cubicBezTo>
                  <a:cubicBezTo>
                    <a:pt x="1" y="568"/>
                    <a:pt x="159" y="726"/>
                    <a:pt x="348" y="726"/>
                  </a:cubicBezTo>
                  <a:lnTo>
                    <a:pt x="6554" y="726"/>
                  </a:lnTo>
                  <a:cubicBezTo>
                    <a:pt x="6775" y="726"/>
                    <a:pt x="6932" y="568"/>
                    <a:pt x="6932" y="379"/>
                  </a:cubicBezTo>
                  <a:cubicBezTo>
                    <a:pt x="6869" y="159"/>
                    <a:pt x="6712" y="1"/>
                    <a:pt x="65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43996" y="2001553"/>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19635" y="3473665"/>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44569" y="226478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44569" y="235773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08799" y="382734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08799" y="392029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847850" y="2089389"/>
            <a:ext cx="8496300" cy="1985159"/>
          </a:xfrm>
          <a:prstGeom prst="rect">
            <a:avLst/>
          </a:prstGeom>
          <a:noFill/>
        </p:spPr>
        <p:txBody>
          <a:bodyPr wrap="square" rtlCol="0">
            <a:spAutoFit/>
          </a:bodyPr>
          <a:lstStyle/>
          <a:p>
            <a:pPr algn="ctr"/>
            <a:r>
              <a:rPr lang="it-IT" b="1" dirty="0">
                <a:solidFill>
                  <a:schemeClr val="tx1">
                    <a:lumMod val="65000"/>
                    <a:lumOff val="35000"/>
                  </a:schemeClr>
                </a:solidFill>
                <a:latin typeface="Bookman Old Style" panose="02050604050505020204" pitchFamily="18" charset="0"/>
              </a:rPr>
              <a:t>I CONTRATTI PUBBLICI: SUDDIVISIONE PER VALORE</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err="1">
                <a:solidFill>
                  <a:schemeClr val="tx1">
                    <a:lumMod val="65000"/>
                    <a:lumOff val="35000"/>
                  </a:schemeClr>
                </a:solidFill>
                <a:latin typeface="Bookman Old Style" panose="02050604050505020204" pitchFamily="18" charset="0"/>
              </a:rPr>
              <a:t>ee</a:t>
            </a:r>
            <a:r>
              <a:rPr lang="it-IT" sz="1500" i="1" dirty="0">
                <a:solidFill>
                  <a:schemeClr val="tx1">
                    <a:lumMod val="65000"/>
                    <a:lumOff val="35000"/>
                  </a:schemeClr>
                </a:solidFill>
                <a:latin typeface="Bookman Old Style" panose="02050604050505020204" pitchFamily="18" charset="0"/>
              </a:rPr>
              <a:t>) «</a:t>
            </a:r>
            <a:r>
              <a:rPr lang="it-IT" sz="1500" b="1" i="1" dirty="0">
                <a:solidFill>
                  <a:schemeClr val="tx1">
                    <a:lumMod val="65000"/>
                    <a:lumOff val="35000"/>
                  </a:schemeClr>
                </a:solidFill>
                <a:latin typeface="Bookman Old Style" panose="02050604050505020204" pitchFamily="18" charset="0"/>
              </a:rPr>
              <a:t>contratti di rilevanza europea</a:t>
            </a:r>
            <a:r>
              <a:rPr lang="it-IT" sz="1500" i="1" dirty="0">
                <a:solidFill>
                  <a:schemeClr val="tx1">
                    <a:lumMod val="65000"/>
                    <a:lumOff val="35000"/>
                  </a:schemeClr>
                </a:solidFill>
                <a:latin typeface="Bookman Old Style" panose="02050604050505020204" pitchFamily="18" charset="0"/>
              </a:rPr>
              <a:t>», i contratti pubblici il cui valore stimato al netto dell'imposta sul valore aggiunto è pari o superiore alle soglie di cui all’articolo 35 e che non rientrino tra i contratti esclusi;</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err="1">
                <a:solidFill>
                  <a:schemeClr val="tx1">
                    <a:lumMod val="65000"/>
                    <a:lumOff val="35000"/>
                  </a:schemeClr>
                </a:solidFill>
                <a:latin typeface="Bookman Old Style" panose="02050604050505020204" pitchFamily="18" charset="0"/>
              </a:rPr>
              <a:t>ff</a:t>
            </a:r>
            <a:r>
              <a:rPr lang="it-IT" sz="1500" i="1" dirty="0">
                <a:solidFill>
                  <a:schemeClr val="tx1">
                    <a:lumMod val="65000"/>
                    <a:lumOff val="35000"/>
                  </a:schemeClr>
                </a:solidFill>
                <a:latin typeface="Bookman Old Style" panose="02050604050505020204" pitchFamily="18" charset="0"/>
              </a:rPr>
              <a:t>) «</a:t>
            </a:r>
            <a:r>
              <a:rPr lang="it-IT" sz="1500" b="1" i="1" dirty="0">
                <a:solidFill>
                  <a:schemeClr val="tx1">
                    <a:lumMod val="65000"/>
                    <a:lumOff val="35000"/>
                  </a:schemeClr>
                </a:solidFill>
                <a:latin typeface="Bookman Old Style" panose="02050604050505020204" pitchFamily="18" charset="0"/>
              </a:rPr>
              <a:t>contratti sotto soglia</a:t>
            </a:r>
            <a:r>
              <a:rPr lang="it-IT" sz="1500" i="1" dirty="0">
                <a:solidFill>
                  <a:schemeClr val="tx1">
                    <a:lumMod val="65000"/>
                    <a:lumOff val="35000"/>
                  </a:schemeClr>
                </a:solidFill>
                <a:latin typeface="Bookman Old Style" panose="02050604050505020204" pitchFamily="18" charset="0"/>
              </a:rPr>
              <a:t>», i contratti pubblici il cui valore stimato al netto dell'imposta sul valore aggiunto è inferiore alle soglie di cui all’articolo 35;</a:t>
            </a:r>
          </a:p>
        </p:txBody>
      </p:sp>
    </p:spTree>
    <p:extLst>
      <p:ext uri="{BB962C8B-B14F-4D97-AF65-F5344CB8AC3E}">
        <p14:creationId xmlns:p14="http://schemas.microsoft.com/office/powerpoint/2010/main" val="26925669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6253557"/>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559296"/>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550798"/>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348615"/>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36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120620" y="0"/>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1143027" y="4333273"/>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667945" y="263231"/>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667945" y="35618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2032191" y="4686954"/>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2032191" y="477990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948989" y="43726"/>
            <a:ext cx="10194038" cy="5032147"/>
          </a:xfrm>
          <a:prstGeom prst="rect">
            <a:avLst/>
          </a:prstGeom>
          <a:noFill/>
        </p:spPr>
        <p:txBody>
          <a:bodyPr wrap="square" rtlCol="0">
            <a:spAutoFit/>
          </a:bodyPr>
          <a:lstStyle/>
          <a:p>
            <a:pPr algn="ctr"/>
            <a:r>
              <a:rPr lang="it-IT" b="1" dirty="0">
                <a:solidFill>
                  <a:schemeClr val="tx1">
                    <a:lumMod val="65000"/>
                    <a:lumOff val="35000"/>
                  </a:schemeClr>
                </a:solidFill>
                <a:latin typeface="Bookman Old Style" panose="02050604050505020204" pitchFamily="18" charset="0"/>
              </a:rPr>
              <a:t>I CONTRATTI C.D. SOTTO SOGLIA</a:t>
            </a:r>
          </a:p>
          <a:p>
            <a:pPr algn="just"/>
            <a:endParaRPr lang="it-IT" sz="1500" i="1" dirty="0">
              <a:solidFill>
                <a:schemeClr val="tx1">
                  <a:lumMod val="65000"/>
                  <a:lumOff val="35000"/>
                </a:schemeClr>
              </a:solidFill>
              <a:latin typeface="Bookman Old Style" panose="02050604050505020204" pitchFamily="18" charset="0"/>
            </a:endParaRPr>
          </a:p>
          <a:p>
            <a:pPr algn="just"/>
            <a:r>
              <a:rPr lang="it-IT" sz="1200" i="1" dirty="0">
                <a:solidFill>
                  <a:schemeClr val="tx1">
                    <a:lumMod val="65000"/>
                    <a:lumOff val="35000"/>
                  </a:schemeClr>
                </a:solidFill>
                <a:latin typeface="Bookman Old Style" panose="02050604050505020204" pitchFamily="18" charset="0"/>
              </a:rPr>
              <a:t>1. L'affidamento e l'esecuzione di lavori, servizi e forniture di importo inferiore alle soglie di cui all'articolo 35 avvengono </a:t>
            </a:r>
            <a:r>
              <a:rPr lang="it-IT" sz="1200" b="1" i="1" u="sng" dirty="0">
                <a:solidFill>
                  <a:schemeClr val="tx1">
                    <a:lumMod val="65000"/>
                    <a:lumOff val="35000"/>
                  </a:schemeClr>
                </a:solidFill>
                <a:latin typeface="Bookman Old Style" panose="02050604050505020204" pitchFamily="18" charset="0"/>
              </a:rPr>
              <a:t>nel rispetto dei principi di cui agli articoli 30, comma 1, 34 e  42, nonché del rispetto del principio di rotazione degli inviti e degli affidamenti </a:t>
            </a:r>
            <a:r>
              <a:rPr lang="it-IT" sz="1200" i="1" dirty="0">
                <a:solidFill>
                  <a:schemeClr val="tx1">
                    <a:lumMod val="65000"/>
                    <a:lumOff val="35000"/>
                  </a:schemeClr>
                </a:solidFill>
                <a:latin typeface="Bookman Old Style" panose="02050604050505020204" pitchFamily="18" charset="0"/>
              </a:rPr>
              <a:t>e in modo da assicurare l'effettiva possibilità di partecipazione delle microimprese, piccole e medie imprese. Le stazioni appaltanti possono, altresì, applicare le disposizioni di cui all'articolo 50.</a:t>
            </a:r>
          </a:p>
          <a:p>
            <a:pPr algn="just"/>
            <a:r>
              <a:rPr lang="it-IT" sz="1200" i="1" dirty="0">
                <a:solidFill>
                  <a:schemeClr val="tx1">
                    <a:lumMod val="65000"/>
                    <a:lumOff val="35000"/>
                  </a:schemeClr>
                </a:solidFill>
                <a:latin typeface="Bookman Old Style" panose="02050604050505020204" pitchFamily="18" charset="0"/>
              </a:rPr>
              <a:t>2. Fermo restando quanto previsto dagli articoli 37 e 38 e salva la possibilità di ricorrere alle procedure ordinarie, le stazioni appaltanti procedono all'affidamento di lavori, servizi e forniture di importo inferiore alle soglie di cui all'articolo 35, secondo le seguenti modalità:</a:t>
            </a:r>
          </a:p>
          <a:p>
            <a:pPr algn="just"/>
            <a:r>
              <a:rPr lang="it-IT" sz="1200" i="1" dirty="0">
                <a:solidFill>
                  <a:schemeClr val="tx1">
                    <a:lumMod val="65000"/>
                    <a:lumOff val="35000"/>
                  </a:schemeClr>
                </a:solidFill>
                <a:latin typeface="Bookman Old Style" panose="02050604050505020204" pitchFamily="18" charset="0"/>
              </a:rPr>
              <a:t>a) per affidamenti di importo inferiore a 40.000 euro, mediante </a:t>
            </a:r>
            <a:r>
              <a:rPr lang="it-IT" sz="1200" b="1" i="1" dirty="0">
                <a:solidFill>
                  <a:schemeClr val="tx1">
                    <a:lumMod val="65000"/>
                    <a:lumOff val="35000"/>
                  </a:schemeClr>
                </a:solidFill>
                <a:latin typeface="Bookman Old Style" panose="02050604050505020204" pitchFamily="18" charset="0"/>
              </a:rPr>
              <a:t>affidamento diretto </a:t>
            </a:r>
            <a:r>
              <a:rPr lang="it-IT" sz="1200" i="1" dirty="0">
                <a:solidFill>
                  <a:schemeClr val="tx1">
                    <a:lumMod val="65000"/>
                    <a:lumOff val="35000"/>
                  </a:schemeClr>
                </a:solidFill>
                <a:latin typeface="Bookman Old Style" panose="02050604050505020204" pitchFamily="18" charset="0"/>
              </a:rPr>
              <a:t>anche senza previa consultazione di due o più operatori economici o per i lavori in amministrazione diretta;</a:t>
            </a:r>
          </a:p>
          <a:p>
            <a:pPr algn="just"/>
            <a:r>
              <a:rPr lang="it-IT" sz="1200" i="1" dirty="0">
                <a:solidFill>
                  <a:schemeClr val="tx1">
                    <a:lumMod val="65000"/>
                    <a:lumOff val="35000"/>
                  </a:schemeClr>
                </a:solidFill>
                <a:latin typeface="Bookman Old Style" panose="02050604050505020204" pitchFamily="18" charset="0"/>
              </a:rPr>
              <a:t>b) per affidamenti di importo pari o superiore a 40.000 euro e inferiore a 150.000 euro per i </a:t>
            </a:r>
            <a:r>
              <a:rPr lang="it-IT" sz="1200" b="1" i="1" u="sng" dirty="0">
                <a:solidFill>
                  <a:schemeClr val="tx1">
                    <a:lumMod val="65000"/>
                    <a:lumOff val="35000"/>
                  </a:schemeClr>
                </a:solidFill>
                <a:latin typeface="Bookman Old Style" panose="02050604050505020204" pitchFamily="18" charset="0"/>
              </a:rPr>
              <a:t>lavori</a:t>
            </a:r>
            <a:r>
              <a:rPr lang="it-IT" sz="1200" i="1" dirty="0">
                <a:solidFill>
                  <a:schemeClr val="tx1">
                    <a:lumMod val="65000"/>
                    <a:lumOff val="35000"/>
                  </a:schemeClr>
                </a:solidFill>
                <a:latin typeface="Bookman Old Style" panose="02050604050505020204" pitchFamily="18" charset="0"/>
              </a:rPr>
              <a:t>, o alle soglie di cui all’articolo 35 per </a:t>
            </a:r>
            <a:r>
              <a:rPr lang="it-IT" sz="1200" b="1" i="1" dirty="0">
                <a:solidFill>
                  <a:schemeClr val="tx1">
                    <a:lumMod val="65000"/>
                    <a:lumOff val="35000"/>
                  </a:schemeClr>
                </a:solidFill>
                <a:latin typeface="Bookman Old Style" panose="02050604050505020204" pitchFamily="18" charset="0"/>
              </a:rPr>
              <a:t>le forniture e i servizi</a:t>
            </a:r>
            <a:r>
              <a:rPr lang="it-IT" sz="1200" i="1" dirty="0">
                <a:solidFill>
                  <a:schemeClr val="tx1">
                    <a:lumMod val="65000"/>
                    <a:lumOff val="35000"/>
                  </a:schemeClr>
                </a:solidFill>
                <a:latin typeface="Bookman Old Style" panose="02050604050505020204" pitchFamily="18" charset="0"/>
              </a:rPr>
              <a:t>, mediante </a:t>
            </a:r>
            <a:r>
              <a:rPr lang="it-IT" sz="1200" b="1" i="1" u="sng" dirty="0">
                <a:solidFill>
                  <a:schemeClr val="tx1">
                    <a:lumMod val="65000"/>
                    <a:lumOff val="35000"/>
                  </a:schemeClr>
                </a:solidFill>
                <a:latin typeface="Bookman Old Style" panose="02050604050505020204" pitchFamily="18" charset="0"/>
              </a:rPr>
              <a:t>affidamento diretto previa valutazione di tre preventivi</a:t>
            </a:r>
            <a:r>
              <a:rPr lang="it-IT" sz="1200" i="1" dirty="0">
                <a:solidFill>
                  <a:schemeClr val="tx1">
                    <a:lumMod val="65000"/>
                    <a:lumOff val="35000"/>
                  </a:schemeClr>
                </a:solidFill>
                <a:latin typeface="Bookman Old Style" panose="02050604050505020204" pitchFamily="18" charset="0"/>
              </a:rPr>
              <a:t>, ove esistenti, </a:t>
            </a:r>
            <a:r>
              <a:rPr lang="it-IT" sz="1200" b="1" i="1" dirty="0">
                <a:solidFill>
                  <a:schemeClr val="tx1">
                    <a:lumMod val="65000"/>
                    <a:lumOff val="35000"/>
                  </a:schemeClr>
                </a:solidFill>
                <a:latin typeface="Bookman Old Style" panose="02050604050505020204" pitchFamily="18" charset="0"/>
              </a:rPr>
              <a:t>per i lavori</a:t>
            </a:r>
            <a:r>
              <a:rPr lang="it-IT" sz="1200" i="1" dirty="0">
                <a:solidFill>
                  <a:schemeClr val="tx1">
                    <a:lumMod val="65000"/>
                    <a:lumOff val="35000"/>
                  </a:schemeClr>
                </a:solidFill>
                <a:latin typeface="Bookman Old Style" panose="02050604050505020204" pitchFamily="18" charset="0"/>
              </a:rPr>
              <a:t>, e, </a:t>
            </a:r>
            <a:r>
              <a:rPr lang="it-IT" sz="1200" b="1" i="1" u="sng" dirty="0">
                <a:solidFill>
                  <a:schemeClr val="tx1">
                    <a:lumMod val="65000"/>
                    <a:lumOff val="35000"/>
                  </a:schemeClr>
                </a:solidFill>
                <a:latin typeface="Bookman Old Style" panose="02050604050505020204" pitchFamily="18" charset="0"/>
              </a:rPr>
              <a:t>per i servizi e le forniture, di almeno cinque operatori economici </a:t>
            </a:r>
            <a:r>
              <a:rPr lang="it-IT" sz="1200" i="1" dirty="0">
                <a:solidFill>
                  <a:schemeClr val="tx1">
                    <a:lumMod val="65000"/>
                    <a:lumOff val="35000"/>
                  </a:schemeClr>
                </a:solidFill>
                <a:latin typeface="Bookman Old Style" panose="02050604050505020204" pitchFamily="18" charset="0"/>
              </a:rPr>
              <a:t>individuati sulla base di indagini di mercato o tramite elenchi di operatori economici, nel rispetto di un criterio di rotazione degli inviti. I lavori possono essere eseguiti anche in amministrazione diretta, fatto salvo l’acquisto e il noleggio di mezzi, per i quali si applica comunque la procedura di cui al periodo precedente. L’avviso sui risultati della procedura di affidamento contiene l’indicazione anche dei soggetti invitati;</a:t>
            </a:r>
          </a:p>
          <a:p>
            <a:pPr algn="just"/>
            <a:r>
              <a:rPr lang="it-IT" sz="1200" i="1" dirty="0">
                <a:solidFill>
                  <a:schemeClr val="tx1">
                    <a:lumMod val="65000"/>
                    <a:lumOff val="35000"/>
                  </a:schemeClr>
                </a:solidFill>
                <a:latin typeface="Bookman Old Style" panose="02050604050505020204" pitchFamily="18" charset="0"/>
              </a:rPr>
              <a:t>c) per affidamenti di lavori di importo pari o superiore a 150.000 euro e inferiore a 350.000 euro, mediante la procedura negoziata di cui all’articolo 63 previa consultazione, ove esistenti, di almeno dieci operatori economici, nel rispetto di un criterio di rotazione degli inviti, individuati sulla base di indagini di mercato o tramite elenchi di operatori economici. L’avviso sui risultati della procedura di affidamento contiene l’indicazione anche dei soggetti invitati;</a:t>
            </a:r>
          </a:p>
          <a:p>
            <a:pPr algn="just"/>
            <a:r>
              <a:rPr lang="it-IT" sz="1200" i="1" dirty="0">
                <a:solidFill>
                  <a:schemeClr val="tx1">
                    <a:lumMod val="65000"/>
                    <a:lumOff val="35000"/>
                  </a:schemeClr>
                </a:solidFill>
                <a:latin typeface="Bookman Old Style" panose="02050604050505020204" pitchFamily="18" charset="0"/>
              </a:rPr>
              <a:t>c-bis) per affidamenti di lavori di importo pari o superiore a 350.000 euro e inferiore a 1.000.000 di euro, mediante la procedura negoziata di cui all’articolo 63 previa consultazione, ove esistenti, di almeno quindici operatori economici, nel rispetto di un criterio di rotazione degli inviti, individuati sulla base di indagini di mercato o tramite elenchi di operatori economici. L’avviso sui risultati della procedura di affidamento contiene l’indicazione anche dei soggetti invitati;</a:t>
            </a:r>
          </a:p>
          <a:p>
            <a:pPr algn="just"/>
            <a:r>
              <a:rPr lang="it-IT" sz="1200" i="1" dirty="0">
                <a:solidFill>
                  <a:schemeClr val="tx1">
                    <a:lumMod val="65000"/>
                    <a:lumOff val="35000"/>
                  </a:schemeClr>
                </a:solidFill>
                <a:latin typeface="Bookman Old Style" panose="02050604050505020204" pitchFamily="18" charset="0"/>
              </a:rPr>
              <a:t>d) per affidamenti di lavori di importo pari o superiore a 1.000.000 di euro e fino alle soglie di cui all’articolo 35, mediante ricorso alle procedure di cui all’articolo 60, fatto salvo quanto previsto dall’articolo 97, comma 8.</a:t>
            </a:r>
          </a:p>
        </p:txBody>
      </p:sp>
      <p:sp>
        <p:nvSpPr>
          <p:cNvPr id="3" name="CasellaDiTesto 2">
            <a:extLst>
              <a:ext uri="{FF2B5EF4-FFF2-40B4-BE49-F238E27FC236}">
                <a16:creationId xmlns:a16="http://schemas.microsoft.com/office/drawing/2014/main" id="{87BA48B4-010B-4431-898E-2CF1D6FA28DE}"/>
              </a:ext>
            </a:extLst>
          </p:cNvPr>
          <p:cNvSpPr txBox="1"/>
          <p:nvPr/>
        </p:nvSpPr>
        <p:spPr>
          <a:xfrm>
            <a:off x="985482" y="5073373"/>
            <a:ext cx="10121051" cy="1200329"/>
          </a:xfrm>
          <a:prstGeom prst="rect">
            <a:avLst/>
          </a:prstGeom>
          <a:noFill/>
          <a:ln>
            <a:solidFill>
              <a:schemeClr val="tx1">
                <a:lumMod val="65000"/>
                <a:lumOff val="35000"/>
              </a:schemeClr>
            </a:solidFill>
          </a:ln>
        </p:spPr>
        <p:txBody>
          <a:bodyPr wrap="square" rtlCol="0">
            <a:spAutoFit/>
          </a:bodyPr>
          <a:lstStyle/>
          <a:p>
            <a:r>
              <a:rPr lang="it-IT" sz="1200" dirty="0">
                <a:solidFill>
                  <a:schemeClr val="tx1">
                    <a:lumMod val="65000"/>
                    <a:lumOff val="35000"/>
                  </a:schemeClr>
                </a:solidFill>
                <a:latin typeface="Book Antiqua" panose="02040602050305030304" pitchFamily="18" charset="0"/>
              </a:rPr>
              <a:t>ai sensi dell'art. 1 del decreto-legge n. 76 del 2020 fino al 31 luglio 2021:</a:t>
            </a:r>
          </a:p>
          <a:p>
            <a:r>
              <a:rPr lang="it-IT" sz="1200" dirty="0">
                <a:solidFill>
                  <a:schemeClr val="tx1">
                    <a:lumMod val="65000"/>
                    <a:lumOff val="35000"/>
                  </a:schemeClr>
                </a:solidFill>
                <a:latin typeface="Book Antiqua" panose="02040602050305030304" pitchFamily="18" charset="0"/>
              </a:rPr>
              <a:t>- alla lettera c), in luogo di «almeno dieci operatori economici» leggasi «almeno cinque operatori economici»;</a:t>
            </a:r>
          </a:p>
          <a:p>
            <a:r>
              <a:rPr lang="it-IT" sz="1200" dirty="0">
                <a:solidFill>
                  <a:schemeClr val="tx1">
                    <a:lumMod val="65000"/>
                    <a:lumOff val="35000"/>
                  </a:schemeClr>
                </a:solidFill>
                <a:latin typeface="Book Antiqua" panose="02040602050305030304" pitchFamily="18" charset="0"/>
              </a:rPr>
              <a:t>- alla lettera c-bis), in luogo di «almeno quindici operatori economici» leggasi «almeno dieci operatori economici»;</a:t>
            </a:r>
          </a:p>
          <a:p>
            <a:r>
              <a:rPr lang="it-IT" sz="1200" dirty="0">
                <a:solidFill>
                  <a:schemeClr val="tx1">
                    <a:lumMod val="65000"/>
                    <a:lumOff val="35000"/>
                  </a:schemeClr>
                </a:solidFill>
                <a:latin typeface="Book Antiqua" panose="02040602050305030304" pitchFamily="18" charset="0"/>
              </a:rPr>
              <a:t>- alla lettera d), in luogo di «mediante ricorso alle procedure di cui all’articolo 60,» leggasi «come alle lettere c) e c-bis) invitando almeno quindici operatori economici»);</a:t>
            </a:r>
          </a:p>
          <a:p>
            <a:r>
              <a:rPr lang="it-IT" sz="1200" dirty="0">
                <a:solidFill>
                  <a:schemeClr val="tx1">
                    <a:lumMod val="65000"/>
                    <a:lumOff val="35000"/>
                  </a:schemeClr>
                </a:solidFill>
                <a:latin typeface="Book Antiqua" panose="02040602050305030304" pitchFamily="18" charset="0"/>
              </a:rPr>
              <a:t>(nel caso di cui alla lettera d), fino al 31 dicembre 2021 è applicabile l'articolo 133, comma 8, ovvero il metodo della «inversione procedimentale»)</a:t>
            </a:r>
          </a:p>
        </p:txBody>
      </p:sp>
    </p:spTree>
    <p:extLst>
      <p:ext uri="{BB962C8B-B14F-4D97-AF65-F5344CB8AC3E}">
        <p14:creationId xmlns:p14="http://schemas.microsoft.com/office/powerpoint/2010/main" val="42129198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231BCED6-E0F8-4E01-9E2B-6989473620EE}"/>
              </a:ext>
            </a:extLst>
          </p:cNvPr>
          <p:cNvSpPr txBox="1"/>
          <p:nvPr/>
        </p:nvSpPr>
        <p:spPr>
          <a:xfrm>
            <a:off x="4962525" y="3550051"/>
            <a:ext cx="3747280" cy="1631216"/>
          </a:xfrm>
          <a:prstGeom prst="rect">
            <a:avLst/>
          </a:prstGeom>
          <a:noFill/>
        </p:spPr>
        <p:txBody>
          <a:bodyPr wrap="square" rtlCol="0">
            <a:spAutoFit/>
          </a:bodyPr>
          <a:lstStyle/>
          <a:p>
            <a:pPr algn="ctr"/>
            <a:r>
              <a:rPr lang="it-IT" sz="3000" b="1" dirty="0">
                <a:solidFill>
                  <a:schemeClr val="tx1">
                    <a:lumMod val="65000"/>
                    <a:lumOff val="35000"/>
                  </a:schemeClr>
                </a:solidFill>
                <a:latin typeface="Bookman Old Style" panose="02050604050505020204" pitchFamily="18" charset="0"/>
              </a:rPr>
              <a:t>IL PRINCIPIO DI ROTAZIONE</a:t>
            </a:r>
          </a:p>
          <a:p>
            <a:pPr algn="ctr"/>
            <a:r>
              <a:rPr lang="it-IT" sz="2000" dirty="0">
                <a:solidFill>
                  <a:schemeClr val="tx1">
                    <a:lumMod val="65000"/>
                    <a:lumOff val="35000"/>
                  </a:schemeClr>
                </a:solidFill>
                <a:latin typeface="Bookman Old Style" panose="02050604050505020204" pitchFamily="18" charset="0"/>
              </a:rPr>
              <a:t>degli inviti e degli affidamenti</a:t>
            </a:r>
          </a:p>
        </p:txBody>
      </p:sp>
      <p:grpSp>
        <p:nvGrpSpPr>
          <p:cNvPr id="5" name="Google Shape;3355;p63">
            <a:extLst>
              <a:ext uri="{FF2B5EF4-FFF2-40B4-BE49-F238E27FC236}">
                <a16:creationId xmlns:a16="http://schemas.microsoft.com/office/drawing/2014/main" id="{9067D595-0883-4CA9-BE96-EA96421BB1FE}"/>
              </a:ext>
            </a:extLst>
          </p:cNvPr>
          <p:cNvGrpSpPr/>
          <p:nvPr/>
        </p:nvGrpSpPr>
        <p:grpSpPr>
          <a:xfrm>
            <a:off x="5206700" y="1392090"/>
            <a:ext cx="1778599" cy="1506385"/>
            <a:chOff x="4815575" y="1416800"/>
            <a:chExt cx="73750" cy="71400"/>
          </a:xfrm>
        </p:grpSpPr>
        <p:sp>
          <p:nvSpPr>
            <p:cNvPr id="6" name="Google Shape;3356;p63">
              <a:extLst>
                <a:ext uri="{FF2B5EF4-FFF2-40B4-BE49-F238E27FC236}">
                  <a16:creationId xmlns:a16="http://schemas.microsoft.com/office/drawing/2014/main" id="{3DEEECE1-683D-4840-9992-91B4A8F7BDCB}"/>
                </a:ext>
              </a:extLst>
            </p:cNvPr>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2">
                    <a:lumMod val="75000"/>
                  </a:schemeClr>
                </a:solidFill>
              </a:endParaRPr>
            </a:p>
          </p:txBody>
        </p:sp>
        <p:sp>
          <p:nvSpPr>
            <p:cNvPr id="7" name="Google Shape;3357;p63">
              <a:extLst>
                <a:ext uri="{FF2B5EF4-FFF2-40B4-BE49-F238E27FC236}">
                  <a16:creationId xmlns:a16="http://schemas.microsoft.com/office/drawing/2014/main" id="{CB3B0DE9-651E-4416-9897-CF2766B3B74F}"/>
                </a:ext>
              </a:extLst>
            </p:cNvPr>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 name="Google Shape;3358;p63">
              <a:extLst>
                <a:ext uri="{FF2B5EF4-FFF2-40B4-BE49-F238E27FC236}">
                  <a16:creationId xmlns:a16="http://schemas.microsoft.com/office/drawing/2014/main" id="{1DD16117-7CBA-4058-8B64-8ADD962D2DAC}"/>
                </a:ext>
              </a:extLst>
            </p:cNvPr>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sp>
        <p:nvSpPr>
          <p:cNvPr id="9" name="CasellaDiTesto 8">
            <a:extLst>
              <a:ext uri="{FF2B5EF4-FFF2-40B4-BE49-F238E27FC236}">
                <a16:creationId xmlns:a16="http://schemas.microsoft.com/office/drawing/2014/main" id="{7B598B4B-1842-402E-A431-CC672BB73516}"/>
              </a:ext>
            </a:extLst>
          </p:cNvPr>
          <p:cNvSpPr txBox="1"/>
          <p:nvPr/>
        </p:nvSpPr>
        <p:spPr>
          <a:xfrm>
            <a:off x="1628776" y="3130674"/>
            <a:ext cx="3250900"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6.4</a:t>
            </a:r>
          </a:p>
        </p:txBody>
      </p:sp>
    </p:spTree>
    <p:extLst>
      <p:ext uri="{BB962C8B-B14F-4D97-AF65-F5344CB8AC3E}">
        <p14:creationId xmlns:p14="http://schemas.microsoft.com/office/powerpoint/2010/main" val="1045902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latin typeface="Bookman Old Style" panose="02050604050505020204" pitchFamily="18" charset="0"/>
              </a:rPr>
              <a:t>T.A.R. Trieste, 21 maggio 2018, n. 166</a:t>
            </a:r>
            <a:endParaRPr lang="it-IT" dirty="0">
              <a:solidFill>
                <a:schemeClr val="tx1">
                  <a:lumMod val="75000"/>
                  <a:lumOff val="25000"/>
                </a:schemeClr>
              </a:solidFill>
            </a:endParaRPr>
          </a:p>
        </p:txBody>
      </p:sp>
      <p:grpSp>
        <p:nvGrpSpPr>
          <p:cNvPr id="12" name="Google Shape;8913;p74">
            <a:extLst>
              <a:ext uri="{FF2B5EF4-FFF2-40B4-BE49-F238E27FC236}">
                <a16:creationId xmlns:a16="http://schemas.microsoft.com/office/drawing/2014/main" id="{D5B111E5-1E95-45F4-B8CA-3291EC655652}"/>
              </a:ext>
            </a:extLst>
          </p:cNvPr>
          <p:cNvGrpSpPr/>
          <p:nvPr/>
        </p:nvGrpSpPr>
        <p:grpSpPr>
          <a:xfrm>
            <a:off x="3156247" y="6083643"/>
            <a:ext cx="334346" cy="309716"/>
            <a:chOff x="4266025" y="3609275"/>
            <a:chExt cx="299325" cy="277275"/>
          </a:xfrm>
        </p:grpSpPr>
        <p:sp>
          <p:nvSpPr>
            <p:cNvPr id="13" name="Google Shape;8914;p74">
              <a:extLst>
                <a:ext uri="{FF2B5EF4-FFF2-40B4-BE49-F238E27FC236}">
                  <a16:creationId xmlns:a16="http://schemas.microsoft.com/office/drawing/2014/main" id="{60D3CCC5-E760-4C4B-9E6B-3025E8D97F92}"/>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915;p74">
              <a:extLst>
                <a:ext uri="{FF2B5EF4-FFF2-40B4-BE49-F238E27FC236}">
                  <a16:creationId xmlns:a16="http://schemas.microsoft.com/office/drawing/2014/main" id="{A1642E47-3B47-4E58-9601-5E7BAEC31733}"/>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85785" y="28197"/>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28938" y="524785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2780" y="29142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2780" y="38437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18102" y="56015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18102" y="569448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CasellaDiTesto 34">
            <a:extLst>
              <a:ext uri="{FF2B5EF4-FFF2-40B4-BE49-F238E27FC236}">
                <a16:creationId xmlns:a16="http://schemas.microsoft.com/office/drawing/2014/main" id="{FE13531F-DC99-4DF5-9D38-D39C876F6CDE}"/>
              </a:ext>
            </a:extLst>
          </p:cNvPr>
          <p:cNvSpPr txBox="1"/>
          <p:nvPr/>
        </p:nvSpPr>
        <p:spPr>
          <a:xfrm>
            <a:off x="1680620" y="226588"/>
            <a:ext cx="8897337" cy="6370975"/>
          </a:xfrm>
          <a:prstGeom prst="rect">
            <a:avLst/>
          </a:prstGeom>
          <a:noFill/>
        </p:spPr>
        <p:txBody>
          <a:bodyPr wrap="square" rtlCol="0">
            <a:spAutoFit/>
          </a:bodyPr>
          <a:lstStyle/>
          <a:p>
            <a:pPr algn="just"/>
            <a:r>
              <a:rPr lang="it-IT" sz="1500" i="1" dirty="0">
                <a:solidFill>
                  <a:schemeClr val="tx1">
                    <a:lumMod val="65000"/>
                    <a:lumOff val="35000"/>
                  </a:schemeClr>
                </a:solidFill>
                <a:latin typeface="Bookman Old Style" panose="02050604050505020204" pitchFamily="18" charset="0"/>
              </a:rPr>
              <a:t>La norma, com’è noto, persegue </a:t>
            </a:r>
            <a:r>
              <a:rPr lang="it-IT" sz="1500" b="1" i="1" dirty="0">
                <a:solidFill>
                  <a:schemeClr val="tx1">
                    <a:lumMod val="65000"/>
                    <a:lumOff val="35000"/>
                  </a:schemeClr>
                </a:solidFill>
                <a:latin typeface="Bookman Old Style" panose="02050604050505020204" pitchFamily="18" charset="0"/>
              </a:rPr>
              <a:t>l'esigenza di evitare il consolidarsi nel tempo di rendite di posizione in capo al gestore uscente</a:t>
            </a:r>
            <a:r>
              <a:rPr lang="it-IT" sz="1500" i="1" dirty="0">
                <a:solidFill>
                  <a:schemeClr val="tx1">
                    <a:lumMod val="65000"/>
                    <a:lumOff val="35000"/>
                  </a:schemeClr>
                </a:solidFill>
                <a:latin typeface="Bookman Old Style" panose="02050604050505020204" pitchFamily="18" charset="0"/>
              </a:rPr>
              <a:t>, che potrebbe godere, nella gara successiva, di </a:t>
            </a:r>
            <a:r>
              <a:rPr lang="it-IT" sz="1500" b="1" i="1" dirty="0">
                <a:solidFill>
                  <a:schemeClr val="tx1">
                    <a:lumMod val="65000"/>
                    <a:lumOff val="35000"/>
                  </a:schemeClr>
                </a:solidFill>
                <a:latin typeface="Bookman Old Style" panose="02050604050505020204" pitchFamily="18" charset="0"/>
              </a:rPr>
              <a:t>un’indebita posizione di vantaggio</a:t>
            </a:r>
            <a:r>
              <a:rPr lang="it-IT" sz="1500" i="1" dirty="0">
                <a:solidFill>
                  <a:schemeClr val="tx1">
                    <a:lumMod val="65000"/>
                    <a:lumOff val="35000"/>
                  </a:schemeClr>
                </a:solidFill>
                <a:latin typeface="Bookman Old Style" panose="02050604050505020204" pitchFamily="18" charset="0"/>
              </a:rPr>
              <a:t>, </a:t>
            </a:r>
            <a:r>
              <a:rPr lang="it-IT" sz="1500" b="1" i="1" dirty="0">
                <a:solidFill>
                  <a:schemeClr val="tx1">
                    <a:lumMod val="65000"/>
                    <a:lumOff val="35000"/>
                  </a:schemeClr>
                </a:solidFill>
                <a:latin typeface="Bookman Old Style" panose="02050604050505020204" pitchFamily="18" charset="0"/>
              </a:rPr>
              <a:t>derivante dalle informazioni acquisite durante il pregresso affidamento</a:t>
            </a:r>
            <a:r>
              <a:rPr lang="it-IT" sz="1500" i="1" dirty="0">
                <a:solidFill>
                  <a:schemeClr val="tx1">
                    <a:lumMod val="65000"/>
                    <a:lumOff val="35000"/>
                  </a:schemeClr>
                </a:solidFill>
                <a:latin typeface="Bookman Old Style" panose="02050604050505020204" pitchFamily="18" charset="0"/>
              </a:rPr>
              <a:t>. La giurisprudenza, ormai unanime, sottolinea inoltre che tale effetto, favorevole all’impresa uscente, potrebbe verificarsi </a:t>
            </a:r>
            <a:r>
              <a:rPr lang="it-IT" sz="1500" b="1" i="1" dirty="0">
                <a:solidFill>
                  <a:schemeClr val="tx1">
                    <a:lumMod val="65000"/>
                    <a:lumOff val="35000"/>
                  </a:schemeClr>
                </a:solidFill>
                <a:latin typeface="Bookman Old Style" panose="02050604050505020204" pitchFamily="18" charset="0"/>
              </a:rPr>
              <a:t>soprattutto nei mercati in cui il numero di agenti economici attivi non è elevato</a:t>
            </a:r>
            <a:r>
              <a:rPr lang="it-IT" sz="1500" i="1" dirty="0">
                <a:solidFill>
                  <a:schemeClr val="tx1">
                    <a:lumMod val="65000"/>
                    <a:lumOff val="35000"/>
                  </a:schemeClr>
                </a:solidFill>
                <a:latin typeface="Bookman Old Style" panose="02050604050505020204" pitchFamily="18" charset="0"/>
              </a:rPr>
              <a:t>, e precisa che, in siffatti contesti, andrebbe </a:t>
            </a:r>
            <a:r>
              <a:rPr lang="it-IT" sz="1500" b="1" i="1" u="sng" dirty="0">
                <a:solidFill>
                  <a:schemeClr val="tx1">
                    <a:lumMod val="65000"/>
                    <a:lumOff val="35000"/>
                  </a:schemeClr>
                </a:solidFill>
                <a:latin typeface="Bookman Old Style" panose="02050604050505020204" pitchFamily="18" charset="0"/>
              </a:rPr>
              <a:t>tendenzialmente</a:t>
            </a:r>
            <a:r>
              <a:rPr lang="it-IT" sz="1500" i="1" dirty="0">
                <a:solidFill>
                  <a:schemeClr val="tx1">
                    <a:lumMod val="65000"/>
                    <a:lumOff val="35000"/>
                  </a:schemeClr>
                </a:solidFill>
                <a:latin typeface="Bookman Old Style" panose="02050604050505020204" pitchFamily="18" charset="0"/>
              </a:rPr>
              <a:t> </a:t>
            </a:r>
            <a:r>
              <a:rPr lang="it-IT" sz="1500" b="1" i="1" dirty="0">
                <a:solidFill>
                  <a:schemeClr val="tx1">
                    <a:lumMod val="65000"/>
                    <a:lumOff val="35000"/>
                  </a:schemeClr>
                </a:solidFill>
                <a:latin typeface="Bookman Old Style" panose="02050604050505020204" pitchFamily="18" charset="0"/>
              </a:rPr>
              <a:t>escluso</a:t>
            </a:r>
            <a:r>
              <a:rPr lang="it-IT" sz="1500" i="1" dirty="0">
                <a:solidFill>
                  <a:schemeClr val="tx1">
                    <a:lumMod val="65000"/>
                    <a:lumOff val="35000"/>
                  </a:schemeClr>
                </a:solidFill>
                <a:latin typeface="Bookman Old Style" panose="02050604050505020204" pitchFamily="18" charset="0"/>
              </a:rPr>
              <a:t> l’invito a partecipare alla procedura rivolto al soggetto titolare del precedente rapporto contrattuale (Cons. Stato, Sez. VI, n. 4125 del 2017), onde consentire una </a:t>
            </a:r>
            <a:r>
              <a:rPr lang="it-IT" sz="1500" b="1" i="1" dirty="0">
                <a:solidFill>
                  <a:schemeClr val="tx1">
                    <a:lumMod val="65000"/>
                    <a:lumOff val="35000"/>
                  </a:schemeClr>
                </a:solidFill>
                <a:latin typeface="Bookman Old Style" panose="02050604050505020204" pitchFamily="18" charset="0"/>
              </a:rPr>
              <a:t>più equilibrata distribuzione temporale delle prospettive di aggiudicazione a favore delle imprese qualificate</a:t>
            </a:r>
            <a:r>
              <a:rPr lang="it-IT" sz="1500" i="1" dirty="0">
                <a:solidFill>
                  <a:schemeClr val="tx1">
                    <a:lumMod val="65000"/>
                    <a:lumOff val="35000"/>
                  </a:schemeClr>
                </a:solidFill>
                <a:latin typeface="Bookman Old Style" panose="02050604050505020204" pitchFamily="18" charset="0"/>
              </a:rPr>
              <a:t>. Va però osservato che </a:t>
            </a:r>
            <a:r>
              <a:rPr lang="it-IT" sz="1500" b="1" i="1" dirty="0">
                <a:solidFill>
                  <a:schemeClr val="tx1">
                    <a:lumMod val="65000"/>
                    <a:lumOff val="35000"/>
                  </a:schemeClr>
                </a:solidFill>
                <a:latin typeface="Bookman Old Style" panose="02050604050505020204" pitchFamily="18" charset="0"/>
              </a:rPr>
              <a:t>il richiamo al principio di rotazione richiede pur sempre che l’oggetto della procedura possieda </a:t>
            </a:r>
            <a:r>
              <a:rPr lang="it-IT" sz="1500" b="1" i="1" u="sng" dirty="0">
                <a:solidFill>
                  <a:schemeClr val="tx1">
                    <a:lumMod val="65000"/>
                    <a:lumOff val="35000"/>
                  </a:schemeClr>
                </a:solidFill>
                <a:latin typeface="Bookman Old Style" panose="02050604050505020204" pitchFamily="18" charset="0"/>
              </a:rPr>
              <a:t>le stesse caratteristiche </a:t>
            </a:r>
            <a:r>
              <a:rPr lang="it-IT" sz="1500" b="1" i="1" dirty="0">
                <a:solidFill>
                  <a:schemeClr val="tx1">
                    <a:lumMod val="65000"/>
                    <a:lumOff val="35000"/>
                  </a:schemeClr>
                </a:solidFill>
                <a:latin typeface="Bookman Old Style" panose="02050604050505020204" pitchFamily="18" charset="0"/>
              </a:rPr>
              <a:t>in termini </a:t>
            </a:r>
            <a:r>
              <a:rPr lang="it-IT" sz="1500" b="1" i="1" u="sng" dirty="0">
                <a:solidFill>
                  <a:schemeClr val="tx1">
                    <a:lumMod val="65000"/>
                    <a:lumOff val="35000"/>
                  </a:schemeClr>
                </a:solidFill>
                <a:latin typeface="Bookman Old Style" panose="02050604050505020204" pitchFamily="18" charset="0"/>
              </a:rPr>
              <a:t>soggettivi</a:t>
            </a:r>
            <a:r>
              <a:rPr lang="it-IT" sz="1500" b="1" i="1" dirty="0">
                <a:solidFill>
                  <a:schemeClr val="tx1">
                    <a:lumMod val="65000"/>
                    <a:lumOff val="35000"/>
                  </a:schemeClr>
                </a:solidFill>
                <a:latin typeface="Bookman Old Style" panose="02050604050505020204" pitchFamily="18" charset="0"/>
              </a:rPr>
              <a:t>, </a:t>
            </a:r>
            <a:r>
              <a:rPr lang="it-IT" sz="1500" b="1" i="1" u="sng" dirty="0">
                <a:solidFill>
                  <a:schemeClr val="tx1">
                    <a:lumMod val="65000"/>
                    <a:lumOff val="35000"/>
                  </a:schemeClr>
                </a:solidFill>
                <a:latin typeface="Bookman Old Style" panose="02050604050505020204" pitchFamily="18" charset="0"/>
              </a:rPr>
              <a:t>quantitativi</a:t>
            </a:r>
            <a:r>
              <a:rPr lang="it-IT" sz="1500" b="1" i="1" dirty="0">
                <a:solidFill>
                  <a:schemeClr val="tx1">
                    <a:lumMod val="65000"/>
                    <a:lumOff val="35000"/>
                  </a:schemeClr>
                </a:solidFill>
                <a:latin typeface="Bookman Old Style" panose="02050604050505020204" pitchFamily="18" charset="0"/>
              </a:rPr>
              <a:t> e </a:t>
            </a:r>
            <a:r>
              <a:rPr lang="it-IT" sz="1500" b="1" i="1" u="sng" dirty="0">
                <a:solidFill>
                  <a:schemeClr val="tx1">
                    <a:lumMod val="65000"/>
                    <a:lumOff val="35000"/>
                  </a:schemeClr>
                </a:solidFill>
                <a:latin typeface="Bookman Old Style" panose="02050604050505020204" pitchFamily="18" charset="0"/>
              </a:rPr>
              <a:t>qualitativi</a:t>
            </a:r>
            <a:r>
              <a:rPr lang="it-IT" sz="1500" b="1" i="1" dirty="0">
                <a:solidFill>
                  <a:schemeClr val="tx1">
                    <a:lumMod val="65000"/>
                    <a:lumOff val="35000"/>
                  </a:schemeClr>
                </a:solidFill>
                <a:latin typeface="Bookman Old Style" panose="02050604050505020204" pitchFamily="18" charset="0"/>
              </a:rPr>
              <a:t>, del servizio già assegnato al soggetto destinatario del provvedimento di esclusione, il quale potrebbe essere connotato come impresa uscente, solo in ragione di tali presupposti fattuali,</a:t>
            </a:r>
          </a:p>
          <a:p>
            <a:pPr algn="just"/>
            <a:r>
              <a:rPr lang="it-IT" sz="1500" i="1" dirty="0">
                <a:solidFill>
                  <a:schemeClr val="tx1">
                    <a:lumMod val="65000"/>
                    <a:lumOff val="35000"/>
                  </a:schemeClr>
                </a:solidFill>
                <a:latin typeface="Bookman Old Style" panose="02050604050505020204" pitchFamily="18" charset="0"/>
              </a:rPr>
              <a:t>In altri termini, l’applicazione del disposto di cui all’art. 36, 1° comma, D. Lgs. n. 50 del 2016, proprio perché rivolta a tutelare la dimensione temporale della concorrenza, è pur sempre </a:t>
            </a:r>
            <a:r>
              <a:rPr lang="it-IT" sz="1500" b="1" i="1" dirty="0">
                <a:solidFill>
                  <a:schemeClr val="tx1">
                    <a:lumMod val="65000"/>
                    <a:lumOff val="35000"/>
                  </a:schemeClr>
                </a:solidFill>
                <a:latin typeface="Bookman Old Style" panose="02050604050505020204" pitchFamily="18" charset="0"/>
              </a:rPr>
              <a:t>condizionata al verificarsi di una specifica situazione di continuità degli affidamenti</a:t>
            </a:r>
            <a:r>
              <a:rPr lang="it-IT" sz="1500" i="1" dirty="0">
                <a:solidFill>
                  <a:schemeClr val="tx1">
                    <a:lumMod val="65000"/>
                    <a:lumOff val="35000"/>
                  </a:schemeClr>
                </a:solidFill>
                <a:latin typeface="Bookman Old Style" panose="02050604050505020204" pitchFamily="18" charset="0"/>
              </a:rPr>
              <a:t>, tale per cui un </a:t>
            </a:r>
            <a:r>
              <a:rPr lang="it-IT" sz="1500" b="1" i="1" u="sng" dirty="0">
                <a:solidFill>
                  <a:schemeClr val="tx1">
                    <a:lumMod val="65000"/>
                    <a:lumOff val="35000"/>
                  </a:schemeClr>
                </a:solidFill>
                <a:latin typeface="Bookman Old Style" panose="02050604050505020204" pitchFamily="18" charset="0"/>
              </a:rPr>
              <a:t>identico</a:t>
            </a:r>
            <a:r>
              <a:rPr lang="it-IT" sz="1500" i="1" dirty="0">
                <a:solidFill>
                  <a:schemeClr val="tx1">
                    <a:lumMod val="65000"/>
                    <a:lumOff val="35000"/>
                  </a:schemeClr>
                </a:solidFill>
                <a:latin typeface="Bookman Old Style" panose="02050604050505020204" pitchFamily="18" charset="0"/>
              </a:rPr>
              <a:t> </a:t>
            </a:r>
            <a:r>
              <a:rPr lang="it-IT" sz="1500" b="1" i="1" dirty="0">
                <a:solidFill>
                  <a:schemeClr val="tx1">
                    <a:lumMod val="65000"/>
                    <a:lumOff val="35000"/>
                  </a:schemeClr>
                </a:solidFill>
                <a:latin typeface="Bookman Old Style" panose="02050604050505020204" pitchFamily="18" charset="0"/>
              </a:rPr>
              <a:t>servizio</a:t>
            </a:r>
            <a:r>
              <a:rPr lang="it-IT" sz="1500" i="1" dirty="0">
                <a:solidFill>
                  <a:schemeClr val="tx1">
                    <a:lumMod val="65000"/>
                    <a:lumOff val="35000"/>
                  </a:schemeClr>
                </a:solidFill>
                <a:latin typeface="Bookman Old Style" panose="02050604050505020204" pitchFamily="18" charset="0"/>
              </a:rPr>
              <a:t>, </a:t>
            </a:r>
            <a:r>
              <a:rPr lang="it-IT" sz="1500" b="1" i="1" dirty="0">
                <a:solidFill>
                  <a:schemeClr val="tx1">
                    <a:lumMod val="65000"/>
                    <a:lumOff val="35000"/>
                  </a:schemeClr>
                </a:solidFill>
                <a:latin typeface="Bookman Old Style" panose="02050604050505020204" pitchFamily="18" charset="0"/>
              </a:rPr>
              <a:t>una volta raggiunta la scadenza contrattuale, in seguito viene ciclicamente affidato mediante un nuova gara</a:t>
            </a:r>
            <a:r>
              <a:rPr lang="it-IT" sz="1500" i="1" dirty="0">
                <a:solidFill>
                  <a:schemeClr val="tx1">
                    <a:lumMod val="65000"/>
                    <a:lumOff val="35000"/>
                  </a:schemeClr>
                </a:solidFill>
                <a:latin typeface="Bookman Old Style" panose="02050604050505020204" pitchFamily="18" charset="0"/>
              </a:rPr>
              <a:t>. La norma intende perciò evitare che la procedura di selezione del contraente si risolva in una mera rinnovazione del rapporto contrattuale scaduto, dando così luogo ad una sostanziale elusione delle regole della concorrenza, a discapito degli operatori più deboli del mercato cui, nel tempo, sarebbe sottratta la possibilità di accedere ad ogni prospettiva di aggiudicazione.</a:t>
            </a:r>
          </a:p>
          <a:p>
            <a:pPr algn="just"/>
            <a:r>
              <a:rPr lang="it-IT" sz="1500" i="1" dirty="0">
                <a:solidFill>
                  <a:schemeClr val="tx1">
                    <a:lumMod val="65000"/>
                    <a:lumOff val="35000"/>
                  </a:schemeClr>
                </a:solidFill>
                <a:latin typeface="Bookman Old Style" panose="02050604050505020204" pitchFamily="18" charset="0"/>
              </a:rPr>
              <a:t>Nella presente vicenda, tuttavia, non può essere ravvisata tale situazione di continuità.</a:t>
            </a:r>
          </a:p>
          <a:p>
            <a:pPr algn="just"/>
            <a:endParaRPr lang="it-IT" sz="1500" i="1" dirty="0">
              <a:solidFill>
                <a:schemeClr val="tx1">
                  <a:lumMod val="65000"/>
                  <a:lumOff val="35000"/>
                </a:schemeClr>
              </a:solidFill>
              <a:latin typeface="Brush Script MT" panose="03060802040406070304" pitchFamily="66" charset="0"/>
            </a:endParaRPr>
          </a:p>
          <a:p>
            <a:endParaRPr lang="it-IT" dirty="0"/>
          </a:p>
        </p:txBody>
      </p:sp>
    </p:spTree>
    <p:extLst>
      <p:ext uri="{BB962C8B-B14F-4D97-AF65-F5344CB8AC3E}">
        <p14:creationId xmlns:p14="http://schemas.microsoft.com/office/powerpoint/2010/main" val="37876919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latin typeface="Bookman Old Style" panose="02050604050505020204" pitchFamily="18" charset="0"/>
              </a:rPr>
              <a:t>T.A.R. Trieste, 21 maggio 2018, n. 166</a:t>
            </a:r>
            <a:endParaRPr lang="it-IT" dirty="0">
              <a:solidFill>
                <a:schemeClr val="tx1">
                  <a:lumMod val="75000"/>
                  <a:lumOff val="25000"/>
                </a:schemeClr>
              </a:solidFill>
            </a:endParaRPr>
          </a:p>
        </p:txBody>
      </p:sp>
      <p:grpSp>
        <p:nvGrpSpPr>
          <p:cNvPr id="12" name="Google Shape;8913;p74">
            <a:extLst>
              <a:ext uri="{FF2B5EF4-FFF2-40B4-BE49-F238E27FC236}">
                <a16:creationId xmlns:a16="http://schemas.microsoft.com/office/drawing/2014/main" id="{D5B111E5-1E95-45F4-B8CA-3291EC655652}"/>
              </a:ext>
            </a:extLst>
          </p:cNvPr>
          <p:cNvGrpSpPr/>
          <p:nvPr/>
        </p:nvGrpSpPr>
        <p:grpSpPr>
          <a:xfrm>
            <a:off x="3156247" y="6083643"/>
            <a:ext cx="334346" cy="309716"/>
            <a:chOff x="4266025" y="3609275"/>
            <a:chExt cx="299325" cy="277275"/>
          </a:xfrm>
        </p:grpSpPr>
        <p:sp>
          <p:nvSpPr>
            <p:cNvPr id="13" name="Google Shape;8914;p74">
              <a:extLst>
                <a:ext uri="{FF2B5EF4-FFF2-40B4-BE49-F238E27FC236}">
                  <a16:creationId xmlns:a16="http://schemas.microsoft.com/office/drawing/2014/main" id="{60D3CCC5-E760-4C4B-9E6B-3025E8D97F92}"/>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915;p74">
              <a:extLst>
                <a:ext uri="{FF2B5EF4-FFF2-40B4-BE49-F238E27FC236}">
                  <a16:creationId xmlns:a16="http://schemas.microsoft.com/office/drawing/2014/main" id="{A1642E47-3B47-4E58-9601-5E7BAEC31733}"/>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85785" y="28197"/>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28938" y="524785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2780" y="29142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2780" y="38437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18102" y="56015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18102" y="569448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CasellaDiTesto 34">
            <a:extLst>
              <a:ext uri="{FF2B5EF4-FFF2-40B4-BE49-F238E27FC236}">
                <a16:creationId xmlns:a16="http://schemas.microsoft.com/office/drawing/2014/main" id="{FE13531F-DC99-4DF5-9D38-D39C876F6CDE}"/>
              </a:ext>
            </a:extLst>
          </p:cNvPr>
          <p:cNvSpPr txBox="1"/>
          <p:nvPr/>
        </p:nvSpPr>
        <p:spPr>
          <a:xfrm>
            <a:off x="1680620" y="226588"/>
            <a:ext cx="8897337" cy="4939814"/>
          </a:xfrm>
          <a:prstGeom prst="rect">
            <a:avLst/>
          </a:prstGeom>
          <a:noFill/>
        </p:spPr>
        <p:txBody>
          <a:bodyPr wrap="square" rtlCol="0">
            <a:spAutoFit/>
          </a:bodyPr>
          <a:lstStyle/>
          <a:p>
            <a:pPr algn="just"/>
            <a:endParaRPr lang="it-IT" sz="1500" i="1" dirty="0">
              <a:solidFill>
                <a:schemeClr val="tx1">
                  <a:lumMod val="65000"/>
                  <a:lumOff val="35000"/>
                </a:schemeClr>
              </a:solidFill>
              <a:latin typeface="Bookman Old Style" panose="02050604050505020204" pitchFamily="18" charset="0"/>
            </a:endParaRPr>
          </a:p>
          <a:p>
            <a:pPr algn="just"/>
            <a:r>
              <a:rPr lang="it-IT" sz="1500" i="1" dirty="0">
                <a:solidFill>
                  <a:schemeClr val="tx1">
                    <a:lumMod val="65000"/>
                    <a:lumOff val="35000"/>
                  </a:schemeClr>
                </a:solidFill>
                <a:latin typeface="Bookman Old Style" panose="02050604050505020204" pitchFamily="18" charset="0"/>
              </a:rPr>
              <a:t>Sotto questo profilo, del resto, la parte ricorrente ha </a:t>
            </a:r>
            <a:r>
              <a:rPr lang="it-IT" sz="1500" i="1" dirty="0" err="1">
                <a:solidFill>
                  <a:schemeClr val="tx1">
                    <a:lumMod val="65000"/>
                    <a:lumOff val="35000"/>
                  </a:schemeClr>
                </a:solidFill>
                <a:latin typeface="Bookman Old Style" panose="02050604050505020204" pitchFamily="18" charset="0"/>
              </a:rPr>
              <a:t>condivisibilmente</a:t>
            </a:r>
            <a:r>
              <a:rPr lang="it-IT" sz="1500" i="1" dirty="0">
                <a:solidFill>
                  <a:schemeClr val="tx1">
                    <a:lumMod val="65000"/>
                    <a:lumOff val="35000"/>
                  </a:schemeClr>
                </a:solidFill>
                <a:latin typeface="Bookman Old Style" panose="02050604050505020204" pitchFamily="18" charset="0"/>
              </a:rPr>
              <a:t> sottolineato che solo il servizio presso le sedi di Pordenone e Spilimbergo era stato disposto dall’INPS, mentre, nelle altre sedi di Monfalcone e Gorizia, il rapporto era stato intrattenuto con il CRAL aziendale. Dal punto di vista </a:t>
            </a:r>
            <a:r>
              <a:rPr lang="it-IT" sz="1500" b="1" i="1" dirty="0">
                <a:solidFill>
                  <a:schemeClr val="tx1">
                    <a:lumMod val="65000"/>
                    <a:lumOff val="35000"/>
                  </a:schemeClr>
                </a:solidFill>
                <a:latin typeface="Bookman Old Style" panose="02050604050505020204" pitchFamily="18" charset="0"/>
              </a:rPr>
              <a:t>quantitativo</a:t>
            </a:r>
            <a:r>
              <a:rPr lang="it-IT" sz="1500" i="1" dirty="0">
                <a:solidFill>
                  <a:schemeClr val="tx1">
                    <a:lumMod val="65000"/>
                    <a:lumOff val="35000"/>
                  </a:schemeClr>
                </a:solidFill>
                <a:latin typeface="Bookman Old Style" panose="02050604050505020204" pitchFamily="18" charset="0"/>
              </a:rPr>
              <a:t>, si è inoltre fondatamente rilevato che se, da una parte, l’affidamento oggetto della presente procedura riguarda i ventuno distributori collocati in tutte le sedi regionali dell’Istituto, dall’altra parte, il servizio presso gli uffici di Pordenone e Spilimbergo riguardava solo sette apparecchiature, con la conseguenza che, per quanto sussista un evidente tratto comune (invero la gestione riguarda pur sempre distributori automatici di alimenti e bevande), va anche ravvisata una </a:t>
            </a:r>
            <a:r>
              <a:rPr lang="it-IT" sz="1500" b="1" i="1" dirty="0">
                <a:solidFill>
                  <a:schemeClr val="tx1">
                    <a:lumMod val="65000"/>
                    <a:lumOff val="35000"/>
                  </a:schemeClr>
                </a:solidFill>
                <a:latin typeface="Bookman Old Style" panose="02050604050505020204" pitchFamily="18" charset="0"/>
              </a:rPr>
              <a:t>ben più significativa divergenza economica</a:t>
            </a:r>
            <a:r>
              <a:rPr lang="it-IT" sz="1500" i="1" dirty="0">
                <a:solidFill>
                  <a:schemeClr val="tx1">
                    <a:lumMod val="65000"/>
                    <a:lumOff val="35000"/>
                  </a:schemeClr>
                </a:solidFill>
                <a:latin typeface="Bookman Old Style" panose="02050604050505020204" pitchFamily="18" charset="0"/>
              </a:rPr>
              <a:t> </a:t>
            </a:r>
            <a:r>
              <a:rPr lang="it-IT" sz="1500" b="1" i="1" dirty="0">
                <a:solidFill>
                  <a:schemeClr val="tx1">
                    <a:lumMod val="65000"/>
                    <a:lumOff val="35000"/>
                  </a:schemeClr>
                </a:solidFill>
                <a:latin typeface="Bookman Old Style" panose="02050604050505020204" pitchFamily="18" charset="0"/>
              </a:rPr>
              <a:t>tra i precedenti affidamenti e quello oggetto della procedura </a:t>
            </a:r>
            <a:r>
              <a:rPr lang="it-IT" sz="1500" b="1" i="1" u="sng" dirty="0">
                <a:solidFill>
                  <a:schemeClr val="tx1">
                    <a:lumMod val="65000"/>
                    <a:lumOff val="35000"/>
                  </a:schemeClr>
                </a:solidFill>
                <a:latin typeface="Bookman Old Style" panose="02050604050505020204" pitchFamily="18" charset="0"/>
              </a:rPr>
              <a:t>(ad es. riguardo al numero delle installazioni, ai mezzi tecnici impiegati, alla fornitura di maggiori quantitativi di prodotti, alla diversa rete di assistenza, ecc.),</a:t>
            </a:r>
            <a:r>
              <a:rPr lang="it-IT" sz="1500" i="1" dirty="0">
                <a:solidFill>
                  <a:schemeClr val="tx1">
                    <a:lumMod val="65000"/>
                    <a:lumOff val="35000"/>
                  </a:schemeClr>
                </a:solidFill>
                <a:latin typeface="Bookman Old Style" panose="02050604050505020204" pitchFamily="18" charset="0"/>
              </a:rPr>
              <a:t> </a:t>
            </a:r>
            <a:r>
              <a:rPr lang="it-IT" sz="1500" b="1" i="1" dirty="0">
                <a:solidFill>
                  <a:schemeClr val="tx1">
                    <a:lumMod val="65000"/>
                    <a:lumOff val="35000"/>
                  </a:schemeClr>
                </a:solidFill>
                <a:latin typeface="Bookman Old Style" panose="02050604050505020204" pitchFamily="18" charset="0"/>
              </a:rPr>
              <a:t>tale da vanificare i presupposti applicativi richiesti dall’art. 36, 1° comma, D. Lgs. n. 50 del 2016.</a:t>
            </a:r>
          </a:p>
          <a:p>
            <a:pPr algn="just"/>
            <a:r>
              <a:rPr lang="it-IT" sz="1500" i="1" dirty="0">
                <a:solidFill>
                  <a:schemeClr val="tx1">
                    <a:lumMod val="65000"/>
                    <a:lumOff val="35000"/>
                  </a:schemeClr>
                </a:solidFill>
                <a:latin typeface="Bookman Old Style" panose="02050604050505020204" pitchFamily="18" charset="0"/>
              </a:rPr>
              <a:t>Emerge, pertanto, una </a:t>
            </a:r>
            <a:r>
              <a:rPr lang="it-IT" sz="1500" b="1" i="1" u="sng" dirty="0">
                <a:solidFill>
                  <a:schemeClr val="tx1">
                    <a:lumMod val="65000"/>
                    <a:lumOff val="35000"/>
                  </a:schemeClr>
                </a:solidFill>
                <a:latin typeface="Bookman Old Style" panose="02050604050505020204" pitchFamily="18" charset="0"/>
              </a:rPr>
              <a:t>linea di discontinuità</a:t>
            </a:r>
            <a:r>
              <a:rPr lang="it-IT" sz="1500" b="1" i="1" dirty="0">
                <a:solidFill>
                  <a:schemeClr val="tx1">
                    <a:lumMod val="65000"/>
                    <a:lumOff val="35000"/>
                  </a:schemeClr>
                </a:solidFill>
                <a:latin typeface="Bookman Old Style" panose="02050604050505020204" pitchFamily="18" charset="0"/>
              </a:rPr>
              <a:t> </a:t>
            </a:r>
            <a:r>
              <a:rPr lang="it-IT" sz="1500" i="1" dirty="0">
                <a:solidFill>
                  <a:schemeClr val="tx1">
                    <a:lumMod val="65000"/>
                    <a:lumOff val="35000"/>
                  </a:schemeClr>
                </a:solidFill>
                <a:latin typeface="Bookman Old Style" panose="02050604050505020204" pitchFamily="18" charset="0"/>
              </a:rPr>
              <a:t>che si interpone tra le gestioni pregresse (sempre parziali e peraltro riferibili tanto alla ricorrente, quanto alla </a:t>
            </a:r>
            <a:r>
              <a:rPr lang="it-IT" sz="1500" i="1" dirty="0" err="1">
                <a:solidFill>
                  <a:schemeClr val="tx1">
                    <a:lumMod val="65000"/>
                    <a:lumOff val="35000"/>
                  </a:schemeClr>
                </a:solidFill>
                <a:latin typeface="Bookman Old Style" panose="02050604050505020204" pitchFamily="18" charset="0"/>
              </a:rPr>
              <a:t>controinteressata</a:t>
            </a:r>
            <a:r>
              <a:rPr lang="it-IT" sz="1500" i="1" dirty="0">
                <a:solidFill>
                  <a:schemeClr val="tx1">
                    <a:lumMod val="65000"/>
                    <a:lumOff val="35000"/>
                  </a:schemeClr>
                </a:solidFill>
                <a:latin typeface="Bookman Old Style" panose="02050604050505020204" pitchFamily="18" charset="0"/>
              </a:rPr>
              <a:t>) e la presente procedura, la quale, per i rilievi appena svolti, non costituisce la prosecuzione dei primi, così da precludere ogni interferenza con il principio di rotazione, evocato dall’Amministrazione, non potendosi in sostanza evidenziare alcuna potenziale lesione dei principi di concorrenza e di pari accesso alle possibilità di aggiudicazione dell’affidamento.</a:t>
            </a:r>
          </a:p>
        </p:txBody>
      </p:sp>
    </p:spTree>
    <p:extLst>
      <p:ext uri="{BB962C8B-B14F-4D97-AF65-F5344CB8AC3E}">
        <p14:creationId xmlns:p14="http://schemas.microsoft.com/office/powerpoint/2010/main" val="27891332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latin typeface="Bookman Old Style" panose="02050604050505020204" pitchFamily="18" charset="0"/>
              </a:rPr>
              <a:t>T.A.R. Trieste, 21 maggio 2018, n. 166</a:t>
            </a:r>
            <a:endParaRPr lang="it-IT" dirty="0">
              <a:solidFill>
                <a:schemeClr val="tx1">
                  <a:lumMod val="75000"/>
                  <a:lumOff val="25000"/>
                </a:schemeClr>
              </a:solidFill>
            </a:endParaRPr>
          </a:p>
        </p:txBody>
      </p:sp>
      <p:grpSp>
        <p:nvGrpSpPr>
          <p:cNvPr id="12" name="Google Shape;8913;p74">
            <a:extLst>
              <a:ext uri="{FF2B5EF4-FFF2-40B4-BE49-F238E27FC236}">
                <a16:creationId xmlns:a16="http://schemas.microsoft.com/office/drawing/2014/main" id="{D5B111E5-1E95-45F4-B8CA-3291EC655652}"/>
              </a:ext>
            </a:extLst>
          </p:cNvPr>
          <p:cNvGrpSpPr/>
          <p:nvPr/>
        </p:nvGrpSpPr>
        <p:grpSpPr>
          <a:xfrm>
            <a:off x="3156247" y="6083643"/>
            <a:ext cx="334346" cy="309716"/>
            <a:chOff x="4266025" y="3609275"/>
            <a:chExt cx="299325" cy="277275"/>
          </a:xfrm>
        </p:grpSpPr>
        <p:sp>
          <p:nvSpPr>
            <p:cNvPr id="13" name="Google Shape;8914;p74">
              <a:extLst>
                <a:ext uri="{FF2B5EF4-FFF2-40B4-BE49-F238E27FC236}">
                  <a16:creationId xmlns:a16="http://schemas.microsoft.com/office/drawing/2014/main" id="{60D3CCC5-E760-4C4B-9E6B-3025E8D97F92}"/>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915;p74">
              <a:extLst>
                <a:ext uri="{FF2B5EF4-FFF2-40B4-BE49-F238E27FC236}">
                  <a16:creationId xmlns:a16="http://schemas.microsoft.com/office/drawing/2014/main" id="{A1642E47-3B47-4E58-9601-5E7BAEC31733}"/>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85785" y="28197"/>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28938" y="524785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2780" y="29142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2780" y="38437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18102" y="56015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18102" y="569448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CasellaDiTesto 34">
            <a:extLst>
              <a:ext uri="{FF2B5EF4-FFF2-40B4-BE49-F238E27FC236}">
                <a16:creationId xmlns:a16="http://schemas.microsoft.com/office/drawing/2014/main" id="{FE13531F-DC99-4DF5-9D38-D39C876F6CDE}"/>
              </a:ext>
            </a:extLst>
          </p:cNvPr>
          <p:cNvSpPr txBox="1"/>
          <p:nvPr/>
        </p:nvSpPr>
        <p:spPr>
          <a:xfrm>
            <a:off x="1680620" y="226588"/>
            <a:ext cx="8897337" cy="3370153"/>
          </a:xfrm>
          <a:prstGeom prst="rect">
            <a:avLst/>
          </a:prstGeom>
          <a:noFill/>
        </p:spPr>
        <p:txBody>
          <a:bodyPr wrap="square" rtlCol="0">
            <a:spAutoFit/>
          </a:bodyPr>
          <a:lstStyle/>
          <a:p>
            <a:pPr algn="just"/>
            <a:r>
              <a:rPr lang="it-IT" sz="1500" i="1" dirty="0">
                <a:solidFill>
                  <a:schemeClr val="tx1">
                    <a:lumMod val="65000"/>
                    <a:lumOff val="35000"/>
                  </a:schemeClr>
                </a:solidFill>
                <a:latin typeface="Brush Script MT" panose="03060802040406070304" pitchFamily="66" charset="0"/>
              </a:rPr>
              <a:t>...segue...</a:t>
            </a:r>
          </a:p>
          <a:p>
            <a:pPr algn="just"/>
            <a:r>
              <a:rPr lang="it-IT" sz="1500" b="1" i="1" u="sng" dirty="0">
                <a:solidFill>
                  <a:schemeClr val="tx1">
                    <a:lumMod val="65000"/>
                    <a:lumOff val="35000"/>
                  </a:schemeClr>
                </a:solidFill>
                <a:latin typeface="Bookman Old Style" panose="02050604050505020204" pitchFamily="18" charset="0"/>
              </a:rPr>
              <a:t>3.2 Conclusione, quest’ultima, che appare ulteriormente avvalorata quando solo si osservi che la dilatazione dell’oggetto della gara (che, come più volte evidenziato, solo per la prima volta comprende tutte le sedi regionali), la particolare ampiezza del novero delle ditte invitate (ben dieci) e la stessa durata dell’affidamento (contenuto in due anni) costituiscono elementi sufficienti a garantire una più che adeguata tutela al principio di effettiva concorrenza e di pari accesso alla procedura.</a:t>
            </a:r>
          </a:p>
          <a:p>
            <a:pPr algn="just"/>
            <a:r>
              <a:rPr lang="it-IT" sz="1500" i="1" dirty="0">
                <a:solidFill>
                  <a:schemeClr val="tx1">
                    <a:lumMod val="65000"/>
                    <a:lumOff val="35000"/>
                  </a:schemeClr>
                </a:solidFill>
                <a:latin typeface="Bookman Old Style" panose="02050604050505020204" pitchFamily="18" charset="0"/>
              </a:rPr>
              <a:t>Alla luce di tali rilievi, deve essere pertanto considerato che l’esclusione del solo Gruppo Illiria, anche a fronte dell’ammissione della </a:t>
            </a:r>
            <a:r>
              <a:rPr lang="it-IT" sz="1500" i="1" dirty="0" err="1">
                <a:solidFill>
                  <a:schemeClr val="tx1">
                    <a:lumMod val="65000"/>
                    <a:lumOff val="35000"/>
                  </a:schemeClr>
                </a:solidFill>
                <a:latin typeface="Bookman Old Style" panose="02050604050505020204" pitchFamily="18" charset="0"/>
              </a:rPr>
              <a:t>controinteressata</a:t>
            </a:r>
            <a:r>
              <a:rPr lang="it-IT" sz="1500" i="1" dirty="0">
                <a:solidFill>
                  <a:schemeClr val="tx1">
                    <a:lumMod val="65000"/>
                    <a:lumOff val="35000"/>
                  </a:schemeClr>
                </a:solidFill>
                <a:latin typeface="Bookman Old Style" panose="02050604050505020204" pitchFamily="18" charset="0"/>
              </a:rPr>
              <a:t>, ossia di un soggetto che aveva pur sempre operato come gestore di distributori automatici presso le sedi dell’Istituto, si rivela inevitabilmente affetta da irragionevolezza, proprio perché di per sé non riconducibile alla necessità, perseguita dall’art. 36, D. Lgs. n. 50 del 2016, di promuovere il paritario accesso degli operatori economici agli affidamenti della pubblica amministrazione.</a:t>
            </a:r>
          </a:p>
          <a:p>
            <a:endParaRPr lang="it-IT" dirty="0"/>
          </a:p>
        </p:txBody>
      </p:sp>
    </p:spTree>
    <p:extLst>
      <p:ext uri="{BB962C8B-B14F-4D97-AF65-F5344CB8AC3E}">
        <p14:creationId xmlns:p14="http://schemas.microsoft.com/office/powerpoint/2010/main" val="11936011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latin typeface="Bookman Old Style" panose="02050604050505020204" pitchFamily="18" charset="0"/>
              </a:rPr>
              <a:t>T.A.R. Trieste, 16 settembre 2019, n. 376</a:t>
            </a:r>
            <a:r>
              <a:rPr lang="it-IT" dirty="0">
                <a:solidFill>
                  <a:schemeClr val="tx1">
                    <a:lumMod val="75000"/>
                    <a:lumOff val="25000"/>
                  </a:schemeClr>
                </a:solidFill>
              </a:rPr>
              <a:t> </a:t>
            </a:r>
          </a:p>
        </p:txBody>
      </p:sp>
      <p:grpSp>
        <p:nvGrpSpPr>
          <p:cNvPr id="12" name="Google Shape;8913;p74">
            <a:extLst>
              <a:ext uri="{FF2B5EF4-FFF2-40B4-BE49-F238E27FC236}">
                <a16:creationId xmlns:a16="http://schemas.microsoft.com/office/drawing/2014/main" id="{D5B111E5-1E95-45F4-B8CA-3291EC655652}"/>
              </a:ext>
            </a:extLst>
          </p:cNvPr>
          <p:cNvGrpSpPr/>
          <p:nvPr/>
        </p:nvGrpSpPr>
        <p:grpSpPr>
          <a:xfrm>
            <a:off x="3156247" y="6083643"/>
            <a:ext cx="334346" cy="309716"/>
            <a:chOff x="4266025" y="3609275"/>
            <a:chExt cx="299325" cy="277275"/>
          </a:xfrm>
        </p:grpSpPr>
        <p:sp>
          <p:nvSpPr>
            <p:cNvPr id="13" name="Google Shape;8914;p74">
              <a:extLst>
                <a:ext uri="{FF2B5EF4-FFF2-40B4-BE49-F238E27FC236}">
                  <a16:creationId xmlns:a16="http://schemas.microsoft.com/office/drawing/2014/main" id="{60D3CCC5-E760-4C4B-9E6B-3025E8D97F92}"/>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915;p74">
              <a:extLst>
                <a:ext uri="{FF2B5EF4-FFF2-40B4-BE49-F238E27FC236}">
                  <a16:creationId xmlns:a16="http://schemas.microsoft.com/office/drawing/2014/main" id="{A1642E47-3B47-4E58-9601-5E7BAEC31733}"/>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85785" y="28197"/>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28938" y="524785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2780" y="29142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2780" y="38437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18102" y="56015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18102" y="569448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CasellaDiTesto 34">
            <a:extLst>
              <a:ext uri="{FF2B5EF4-FFF2-40B4-BE49-F238E27FC236}">
                <a16:creationId xmlns:a16="http://schemas.microsoft.com/office/drawing/2014/main" id="{FE13531F-DC99-4DF5-9D38-D39C876F6CDE}"/>
              </a:ext>
            </a:extLst>
          </p:cNvPr>
          <p:cNvSpPr txBox="1"/>
          <p:nvPr/>
        </p:nvSpPr>
        <p:spPr>
          <a:xfrm>
            <a:off x="1680620" y="226588"/>
            <a:ext cx="8897337" cy="6140142"/>
          </a:xfrm>
          <a:prstGeom prst="rect">
            <a:avLst/>
          </a:prstGeom>
          <a:noFill/>
        </p:spPr>
        <p:txBody>
          <a:bodyPr wrap="square" rtlCol="0">
            <a:spAutoFit/>
          </a:bodyPr>
          <a:lstStyle/>
          <a:p>
            <a:pPr algn="just"/>
            <a:r>
              <a:rPr lang="it-IT" sz="1500" i="1" dirty="0">
                <a:solidFill>
                  <a:schemeClr val="tx1">
                    <a:lumMod val="65000"/>
                    <a:lumOff val="35000"/>
                  </a:schemeClr>
                </a:solidFill>
                <a:latin typeface="Bookman Old Style" panose="02050604050505020204" pitchFamily="18" charset="0"/>
              </a:rPr>
              <a:t>Quanto al primo motivo, il caso all’esame appare sovrapponibile a quello, deciso con la condivisibile pronuncia del Consiglio di Stato, sez. V, n. 3831 del 2019.</a:t>
            </a:r>
          </a:p>
          <a:p>
            <a:pPr algn="just"/>
            <a:r>
              <a:rPr lang="it-IT" sz="1500" i="1" dirty="0">
                <a:solidFill>
                  <a:schemeClr val="tx1">
                    <a:lumMod val="65000"/>
                    <a:lumOff val="35000"/>
                  </a:schemeClr>
                </a:solidFill>
                <a:latin typeface="Brush Script MT" panose="03060802040406070304" pitchFamily="66" charset="0"/>
              </a:rPr>
              <a:t>...omissis...</a:t>
            </a:r>
          </a:p>
          <a:p>
            <a:pPr algn="just"/>
            <a:r>
              <a:rPr lang="it-IT" sz="1500" i="1" dirty="0">
                <a:solidFill>
                  <a:schemeClr val="tx1">
                    <a:lumMod val="65000"/>
                    <a:lumOff val="35000"/>
                  </a:schemeClr>
                </a:solidFill>
                <a:latin typeface="Bookman Old Style" panose="02050604050505020204" pitchFamily="18" charset="0"/>
              </a:rPr>
              <a:t>Ebbene, nella citata pronuncia del Consiglio di Stato si osserva che “il principio ivi affermato mira ad </a:t>
            </a:r>
            <a:r>
              <a:rPr lang="it-IT" sz="1500" b="1" i="1" dirty="0">
                <a:solidFill>
                  <a:schemeClr val="tx1">
                    <a:lumMod val="65000"/>
                    <a:lumOff val="35000"/>
                  </a:schemeClr>
                </a:solidFill>
                <a:latin typeface="Bookman Old Style" panose="02050604050505020204" pitchFamily="18" charset="0"/>
              </a:rPr>
              <a:t>evitare il crearsi di posizioni di rendita anticoncorrenziali </a:t>
            </a:r>
            <a:r>
              <a:rPr lang="it-IT" sz="1500" i="1" dirty="0">
                <a:solidFill>
                  <a:schemeClr val="tx1">
                    <a:lumMod val="65000"/>
                    <a:lumOff val="35000"/>
                  </a:schemeClr>
                </a:solidFill>
                <a:latin typeface="Bookman Old Style" panose="02050604050505020204" pitchFamily="18" charset="0"/>
              </a:rPr>
              <a:t>in capo al contraente uscente (la cui posizione di vantaggio deriva soprattutto dalle informazioni acquisite durante il precedente affidamento) e di rapporti esclusivi con determinati operatori economici, favorendo, per converso, </a:t>
            </a:r>
            <a:r>
              <a:rPr lang="it-IT" sz="1500" b="1" i="1" dirty="0">
                <a:solidFill>
                  <a:schemeClr val="tx1">
                    <a:lumMod val="65000"/>
                    <a:lumOff val="35000"/>
                  </a:schemeClr>
                </a:solidFill>
                <a:latin typeface="Bookman Old Style" panose="02050604050505020204" pitchFamily="18" charset="0"/>
              </a:rPr>
              <a:t>l'apertura al mercato </a:t>
            </a:r>
            <a:r>
              <a:rPr lang="it-IT" sz="1500" i="1" dirty="0">
                <a:solidFill>
                  <a:schemeClr val="tx1">
                    <a:lumMod val="65000"/>
                    <a:lumOff val="35000"/>
                  </a:schemeClr>
                </a:solidFill>
                <a:latin typeface="Bookman Old Style" panose="02050604050505020204" pitchFamily="18" charset="0"/>
              </a:rPr>
              <a:t>più ampia possibile sì da riequilibrarne (e implementarne) le dinamiche competitive”.</a:t>
            </a:r>
          </a:p>
          <a:p>
            <a:pPr algn="just"/>
            <a:r>
              <a:rPr lang="it-IT" sz="1500" i="1" dirty="0">
                <a:solidFill>
                  <a:schemeClr val="tx1">
                    <a:lumMod val="65000"/>
                    <a:lumOff val="35000"/>
                  </a:schemeClr>
                </a:solidFill>
                <a:latin typeface="Bookman Old Style" panose="02050604050505020204" pitchFamily="18" charset="0"/>
              </a:rPr>
              <a:t>Conseguentemente “</a:t>
            </a:r>
            <a:r>
              <a:rPr lang="it-IT" sz="1500" b="1" i="1" dirty="0">
                <a:solidFill>
                  <a:schemeClr val="tx1">
                    <a:lumMod val="65000"/>
                    <a:lumOff val="35000"/>
                  </a:schemeClr>
                </a:solidFill>
                <a:latin typeface="Bookman Old Style" panose="02050604050505020204" pitchFamily="18" charset="0"/>
              </a:rPr>
              <a:t>il principio di rotazione si riferisce propriamente non solo agli affidamenti ma </a:t>
            </a:r>
            <a:r>
              <a:rPr lang="it-IT" sz="1500" b="1" i="1" u="sng" dirty="0">
                <a:solidFill>
                  <a:schemeClr val="tx1">
                    <a:lumMod val="65000"/>
                    <a:lumOff val="35000"/>
                  </a:schemeClr>
                </a:solidFill>
                <a:latin typeface="Bookman Old Style" panose="02050604050505020204" pitchFamily="18" charset="0"/>
              </a:rPr>
              <a:t>anche agli inviti</a:t>
            </a:r>
            <a:r>
              <a:rPr lang="it-IT" sz="1500" i="1" dirty="0">
                <a:solidFill>
                  <a:schemeClr val="tx1">
                    <a:lumMod val="65000"/>
                    <a:lumOff val="35000"/>
                  </a:schemeClr>
                </a:solidFill>
                <a:latin typeface="Bookman Old Style" panose="02050604050505020204" pitchFamily="18" charset="0"/>
              </a:rPr>
              <a:t>, orientando le stazioni appaltanti nella fase di consultazione degli operatori economici da interpellare e da invitare per presentare le offerte ed assumendo quindi nelle procedure negoziate il valore di una sorta di contropartita al carattere "fiduciario" della scelta del contraente allo scopo di evitare che il carattere discrezionale della scelta si traduca in uno strumento di favoritismo.”</a:t>
            </a:r>
          </a:p>
          <a:p>
            <a:pPr algn="just"/>
            <a:r>
              <a:rPr lang="it-IT" sz="1500" i="1" dirty="0">
                <a:solidFill>
                  <a:schemeClr val="tx1">
                    <a:lumMod val="65000"/>
                    <a:lumOff val="35000"/>
                  </a:schemeClr>
                </a:solidFill>
                <a:latin typeface="Bookman Old Style" panose="02050604050505020204" pitchFamily="18" charset="0"/>
              </a:rPr>
              <a:t>Inoltre, “risultano condivisibili i rilievi mossi all'operato dell'Amministrazione comunale, </a:t>
            </a:r>
            <a:r>
              <a:rPr lang="it-IT" sz="1500" b="1" i="1" dirty="0">
                <a:solidFill>
                  <a:schemeClr val="tx1">
                    <a:lumMod val="65000"/>
                    <a:lumOff val="35000"/>
                  </a:schemeClr>
                </a:solidFill>
                <a:latin typeface="Bookman Old Style" panose="02050604050505020204" pitchFamily="18" charset="0"/>
              </a:rPr>
              <a:t>nella misura in cui non ha palesato le ragioni che l'hanno indotta a derogare a tale principio</a:t>
            </a:r>
            <a:r>
              <a:rPr lang="it-IT" sz="1500" i="1" dirty="0">
                <a:solidFill>
                  <a:schemeClr val="tx1">
                    <a:lumMod val="65000"/>
                    <a:lumOff val="35000"/>
                  </a:schemeClr>
                </a:solidFill>
                <a:latin typeface="Bookman Old Style" panose="02050604050505020204" pitchFamily="18" charset="0"/>
              </a:rPr>
              <a:t>: ciò in linea con i principi giurisprudenziali per cui, ove la stazione appaltante intenda comunque procedere all'invito di quest'ultimo (il gestore uscente), dovrà </a:t>
            </a:r>
            <a:r>
              <a:rPr lang="it-IT" sz="1500" b="1" i="1" u="sng" dirty="0">
                <a:solidFill>
                  <a:schemeClr val="tx1">
                    <a:lumMod val="65000"/>
                    <a:lumOff val="35000"/>
                  </a:schemeClr>
                </a:solidFill>
                <a:latin typeface="Bookman Old Style" panose="02050604050505020204" pitchFamily="18" charset="0"/>
              </a:rPr>
              <a:t>puntualmente motivare</a:t>
            </a:r>
            <a:r>
              <a:rPr lang="it-IT" sz="1500" i="1" dirty="0">
                <a:solidFill>
                  <a:schemeClr val="tx1">
                    <a:lumMod val="65000"/>
                    <a:lumOff val="35000"/>
                  </a:schemeClr>
                </a:solidFill>
                <a:latin typeface="Bookman Old Style" panose="02050604050505020204" pitchFamily="18" charset="0"/>
              </a:rPr>
              <a:t> tale decisione, facendo in particolare riferimento al </a:t>
            </a:r>
            <a:r>
              <a:rPr lang="it-IT" sz="1500" b="1" i="1" dirty="0">
                <a:solidFill>
                  <a:schemeClr val="tx1">
                    <a:lumMod val="65000"/>
                    <a:lumOff val="35000"/>
                  </a:schemeClr>
                </a:solidFill>
                <a:latin typeface="Bookman Old Style" panose="02050604050505020204" pitchFamily="18" charset="0"/>
              </a:rPr>
              <a:t>numero (eventualmente) ridotto di operatori </a:t>
            </a:r>
            <a:r>
              <a:rPr lang="it-IT" sz="1500" i="1" dirty="0">
                <a:solidFill>
                  <a:schemeClr val="tx1">
                    <a:lumMod val="65000"/>
                    <a:lumOff val="35000"/>
                  </a:schemeClr>
                </a:solidFill>
                <a:latin typeface="Bookman Old Style" panose="02050604050505020204" pitchFamily="18" charset="0"/>
              </a:rPr>
              <a:t>presenti sul mercato, al </a:t>
            </a:r>
            <a:r>
              <a:rPr lang="it-IT" sz="1500" b="1" i="1" dirty="0">
                <a:solidFill>
                  <a:schemeClr val="tx1">
                    <a:lumMod val="65000"/>
                    <a:lumOff val="35000"/>
                  </a:schemeClr>
                </a:solidFill>
                <a:latin typeface="Bookman Old Style" panose="02050604050505020204" pitchFamily="18" charset="0"/>
              </a:rPr>
              <a:t>grado di soddisfazione </a:t>
            </a:r>
            <a:r>
              <a:rPr lang="it-IT" sz="1500" i="1" dirty="0">
                <a:solidFill>
                  <a:schemeClr val="tx1">
                    <a:lumMod val="65000"/>
                    <a:lumOff val="35000"/>
                  </a:schemeClr>
                </a:solidFill>
                <a:latin typeface="Bookman Old Style" panose="02050604050505020204" pitchFamily="18" charset="0"/>
              </a:rPr>
              <a:t>maturato a conclusione del precedente rapporto contrattuale ovvero </a:t>
            </a:r>
            <a:r>
              <a:rPr lang="it-IT" sz="1500" b="1" i="1" dirty="0">
                <a:solidFill>
                  <a:schemeClr val="tx1">
                    <a:lumMod val="65000"/>
                    <a:lumOff val="35000"/>
                  </a:schemeClr>
                </a:solidFill>
                <a:latin typeface="Bookman Old Style" panose="02050604050505020204" pitchFamily="18" charset="0"/>
              </a:rPr>
              <a:t>all'oggetto e alle caratteristiche del mercato di riferimento </a:t>
            </a:r>
            <a:r>
              <a:rPr lang="it-IT" sz="1500" i="1" dirty="0">
                <a:solidFill>
                  <a:schemeClr val="tx1">
                    <a:lumMod val="65000"/>
                    <a:lumOff val="35000"/>
                  </a:schemeClr>
                </a:solidFill>
                <a:latin typeface="Bookman Old Style" panose="02050604050505020204" pitchFamily="18" charset="0"/>
              </a:rPr>
              <a:t>(ex </a:t>
            </a:r>
            <a:r>
              <a:rPr lang="it-IT" sz="1500" i="1" dirty="0" err="1">
                <a:solidFill>
                  <a:schemeClr val="tx1">
                    <a:lumMod val="65000"/>
                    <a:lumOff val="35000"/>
                  </a:schemeClr>
                </a:solidFill>
                <a:latin typeface="Bookman Old Style" panose="02050604050505020204" pitchFamily="18" charset="0"/>
              </a:rPr>
              <a:t>multis</a:t>
            </a:r>
            <a:r>
              <a:rPr lang="it-IT" sz="1500" i="1" dirty="0">
                <a:solidFill>
                  <a:schemeClr val="tx1">
                    <a:lumMod val="65000"/>
                    <a:lumOff val="35000"/>
                  </a:schemeClr>
                </a:solidFill>
                <a:latin typeface="Bookman Old Style" panose="02050604050505020204" pitchFamily="18" charset="0"/>
              </a:rPr>
              <a:t>: Cons. Stato, Sez. V, 13 dicembre 2017, n. 5854; id., Sez. V, 3 aprile 2018, n. 2079; id., Sez. VI, 31 agosto 2017, n. 4125)”.</a:t>
            </a:r>
          </a:p>
          <a:p>
            <a:pPr algn="just"/>
            <a:r>
              <a:rPr lang="it-IT" sz="1500" i="1" dirty="0">
                <a:solidFill>
                  <a:schemeClr val="tx1">
                    <a:lumMod val="65000"/>
                    <a:lumOff val="35000"/>
                  </a:schemeClr>
                </a:solidFill>
                <a:latin typeface="Brush Script MT" panose="03060802040406070304" pitchFamily="66" charset="0"/>
              </a:rPr>
              <a:t>...continua...</a:t>
            </a:r>
          </a:p>
          <a:p>
            <a:endParaRPr lang="it-IT" dirty="0"/>
          </a:p>
        </p:txBody>
      </p:sp>
    </p:spTree>
    <p:extLst>
      <p:ext uri="{BB962C8B-B14F-4D97-AF65-F5344CB8AC3E}">
        <p14:creationId xmlns:p14="http://schemas.microsoft.com/office/powerpoint/2010/main" val="24987982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latin typeface="Bookman Old Style" panose="02050604050505020204" pitchFamily="18" charset="0"/>
              </a:rPr>
              <a:t>T.A.R. Trieste, 16 settembre 2019, n. 376</a:t>
            </a:r>
            <a:r>
              <a:rPr lang="it-IT" dirty="0">
                <a:solidFill>
                  <a:schemeClr val="tx1">
                    <a:lumMod val="75000"/>
                    <a:lumOff val="25000"/>
                  </a:schemeClr>
                </a:solidFill>
              </a:rPr>
              <a:t> </a:t>
            </a:r>
          </a:p>
        </p:txBody>
      </p:sp>
      <p:grpSp>
        <p:nvGrpSpPr>
          <p:cNvPr id="12" name="Google Shape;8913;p74">
            <a:extLst>
              <a:ext uri="{FF2B5EF4-FFF2-40B4-BE49-F238E27FC236}">
                <a16:creationId xmlns:a16="http://schemas.microsoft.com/office/drawing/2014/main" id="{D5B111E5-1E95-45F4-B8CA-3291EC655652}"/>
              </a:ext>
            </a:extLst>
          </p:cNvPr>
          <p:cNvGrpSpPr/>
          <p:nvPr/>
        </p:nvGrpSpPr>
        <p:grpSpPr>
          <a:xfrm>
            <a:off x="3156247" y="6083643"/>
            <a:ext cx="334346" cy="309716"/>
            <a:chOff x="4266025" y="3609275"/>
            <a:chExt cx="299325" cy="277275"/>
          </a:xfrm>
        </p:grpSpPr>
        <p:sp>
          <p:nvSpPr>
            <p:cNvPr id="13" name="Google Shape;8914;p74">
              <a:extLst>
                <a:ext uri="{FF2B5EF4-FFF2-40B4-BE49-F238E27FC236}">
                  <a16:creationId xmlns:a16="http://schemas.microsoft.com/office/drawing/2014/main" id="{60D3CCC5-E760-4C4B-9E6B-3025E8D97F92}"/>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915;p74">
              <a:extLst>
                <a:ext uri="{FF2B5EF4-FFF2-40B4-BE49-F238E27FC236}">
                  <a16:creationId xmlns:a16="http://schemas.microsoft.com/office/drawing/2014/main" id="{A1642E47-3B47-4E58-9601-5E7BAEC31733}"/>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52496" y="1533696"/>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28938" y="524785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36069" y="179692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36069" y="188987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18102" y="560153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18102" y="569448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CasellaDiTesto 34">
            <a:extLst>
              <a:ext uri="{FF2B5EF4-FFF2-40B4-BE49-F238E27FC236}">
                <a16:creationId xmlns:a16="http://schemas.microsoft.com/office/drawing/2014/main" id="{FE13531F-DC99-4DF5-9D38-D39C876F6CDE}"/>
              </a:ext>
            </a:extLst>
          </p:cNvPr>
          <p:cNvSpPr txBox="1"/>
          <p:nvPr/>
        </p:nvSpPr>
        <p:spPr>
          <a:xfrm>
            <a:off x="1647331" y="1732087"/>
            <a:ext cx="8897337" cy="3093154"/>
          </a:xfrm>
          <a:prstGeom prst="rect">
            <a:avLst/>
          </a:prstGeom>
          <a:noFill/>
        </p:spPr>
        <p:txBody>
          <a:bodyPr wrap="square" rtlCol="0">
            <a:spAutoFit/>
          </a:bodyPr>
          <a:lstStyle/>
          <a:p>
            <a:pPr algn="just"/>
            <a:r>
              <a:rPr lang="it-IT" sz="1500" i="1" dirty="0">
                <a:solidFill>
                  <a:schemeClr val="tx1">
                    <a:lumMod val="65000"/>
                    <a:lumOff val="35000"/>
                  </a:schemeClr>
                </a:solidFill>
                <a:latin typeface="Brush Script MT" panose="03060802040406070304" pitchFamily="66" charset="0"/>
              </a:rPr>
              <a:t>...segue...</a:t>
            </a:r>
          </a:p>
          <a:p>
            <a:pPr algn="just"/>
            <a:r>
              <a:rPr lang="it-IT" sz="1500" i="1" dirty="0">
                <a:solidFill>
                  <a:schemeClr val="tx1">
                    <a:lumMod val="65000"/>
                    <a:lumOff val="35000"/>
                  </a:schemeClr>
                </a:solidFill>
                <a:latin typeface="Bookman Old Style" panose="02050604050505020204" pitchFamily="18" charset="0"/>
              </a:rPr>
              <a:t>Quanto al secondo motivo, la </a:t>
            </a:r>
            <a:r>
              <a:rPr lang="it-IT" sz="1500" i="1" dirty="0" err="1">
                <a:solidFill>
                  <a:schemeClr val="tx1">
                    <a:lumMod val="65000"/>
                    <a:lumOff val="35000"/>
                  </a:schemeClr>
                </a:solidFill>
                <a:latin typeface="Bookman Old Style" panose="02050604050505020204" pitchFamily="18" charset="0"/>
              </a:rPr>
              <a:t>controinteressata</a:t>
            </a:r>
            <a:r>
              <a:rPr lang="it-IT" sz="1500" i="1" dirty="0">
                <a:solidFill>
                  <a:schemeClr val="tx1">
                    <a:lumMod val="65000"/>
                    <a:lumOff val="35000"/>
                  </a:schemeClr>
                </a:solidFill>
                <a:latin typeface="Bookman Old Style" panose="02050604050505020204" pitchFamily="18" charset="0"/>
              </a:rPr>
              <a:t> stessa ammette (pag. 7 della memoria difensiva 6.9.2019) che il servizio di gestione dei combinatori telefonici con l'installazione della relativa SIM “risulta di fatto offerto e viene comunque già reso ed espletato nell'ambito del contratto attualmente in essere tra Comune di Pordenone e AMG. Seppur non conteggiato espressamente nell'offerta inoltre, questo costo risulta di minima e marginale e incidenza rispetto al costo complessivo del servizio”.</a:t>
            </a:r>
          </a:p>
          <a:p>
            <a:pPr algn="just"/>
            <a:r>
              <a:rPr lang="it-IT" sz="1500" i="1" dirty="0">
                <a:solidFill>
                  <a:schemeClr val="tx1">
                    <a:lumMod val="65000"/>
                    <a:lumOff val="35000"/>
                  </a:schemeClr>
                </a:solidFill>
                <a:latin typeface="Bookman Old Style" panose="02050604050505020204" pitchFamily="18" charset="0"/>
              </a:rPr>
              <a:t>Anche la relativa censura è dunque fondata, perché l’offerta era dunque carente rispetto a questa, seppur marginale, prescrizione della </a:t>
            </a:r>
            <a:r>
              <a:rPr lang="it-IT" sz="1500" i="1" dirty="0" err="1">
                <a:solidFill>
                  <a:schemeClr val="tx1">
                    <a:lumMod val="65000"/>
                    <a:lumOff val="35000"/>
                  </a:schemeClr>
                </a:solidFill>
                <a:latin typeface="Bookman Old Style" panose="02050604050505020204" pitchFamily="18" charset="0"/>
              </a:rPr>
              <a:t>lex</a:t>
            </a:r>
            <a:r>
              <a:rPr lang="it-IT" sz="1500" i="1" dirty="0">
                <a:solidFill>
                  <a:schemeClr val="tx1">
                    <a:lumMod val="65000"/>
                    <a:lumOff val="35000"/>
                  </a:schemeClr>
                </a:solidFill>
                <a:latin typeface="Bookman Old Style" panose="02050604050505020204" pitchFamily="18" charset="0"/>
              </a:rPr>
              <a:t> </a:t>
            </a:r>
            <a:r>
              <a:rPr lang="it-IT" sz="1500" i="1" dirty="0" err="1">
                <a:solidFill>
                  <a:schemeClr val="tx1">
                    <a:lumMod val="65000"/>
                    <a:lumOff val="35000"/>
                  </a:schemeClr>
                </a:solidFill>
                <a:latin typeface="Bookman Old Style" panose="02050604050505020204" pitchFamily="18" charset="0"/>
              </a:rPr>
              <a:t>specialis</a:t>
            </a:r>
            <a:r>
              <a:rPr lang="it-IT" sz="1500" i="1" dirty="0">
                <a:solidFill>
                  <a:schemeClr val="tx1">
                    <a:lumMod val="65000"/>
                    <a:lumOff val="35000"/>
                  </a:schemeClr>
                </a:solidFill>
                <a:latin typeface="Bookman Old Style" panose="02050604050505020204" pitchFamily="18" charset="0"/>
              </a:rPr>
              <a:t>.</a:t>
            </a:r>
          </a:p>
          <a:p>
            <a:pPr algn="just"/>
            <a:r>
              <a:rPr lang="it-IT" sz="1500" b="1" i="1" dirty="0">
                <a:solidFill>
                  <a:schemeClr val="tx1">
                    <a:lumMod val="65000"/>
                    <a:lumOff val="35000"/>
                  </a:schemeClr>
                </a:solidFill>
                <a:latin typeface="Bookman Old Style" panose="02050604050505020204" pitchFamily="18" charset="0"/>
              </a:rPr>
              <a:t>Quest’ultimo aspetto della presente vicenda - osserva il Collegio - in cui è emersa una vischiosità o “incrostazione” con l’appalto precedente, convince sull’opportunità del principio legislativo di rotazione volto ad evitare posizioni consuetudinarie e dominanti nei rapporti degli operatori economici con le amministrazioni.</a:t>
            </a:r>
            <a:endParaRPr lang="it-IT" b="1" i="1" dirty="0">
              <a:solidFill>
                <a:schemeClr val="tx1">
                  <a:lumMod val="65000"/>
                  <a:lumOff val="35000"/>
                </a:schemeClr>
              </a:solidFill>
            </a:endParaRPr>
          </a:p>
        </p:txBody>
      </p:sp>
    </p:spTree>
    <p:extLst>
      <p:ext uri="{BB962C8B-B14F-4D97-AF65-F5344CB8AC3E}">
        <p14:creationId xmlns:p14="http://schemas.microsoft.com/office/powerpoint/2010/main" val="2696254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err="1">
                <a:solidFill>
                  <a:schemeClr val="tx1">
                    <a:lumMod val="75000"/>
                    <a:lumOff val="25000"/>
                  </a:schemeClr>
                </a:solidFill>
                <a:latin typeface="Bookman Old Style" panose="02050604050505020204" pitchFamily="18" charset="0"/>
              </a:rPr>
              <a:t>C.d.S</a:t>
            </a:r>
            <a:r>
              <a:rPr lang="it-IT" dirty="0">
                <a:solidFill>
                  <a:schemeClr val="tx1">
                    <a:lumMod val="75000"/>
                    <a:lumOff val="25000"/>
                  </a:schemeClr>
                </a:solidFill>
                <a:latin typeface="Bookman Old Style" panose="02050604050505020204" pitchFamily="18" charset="0"/>
              </a:rPr>
              <a:t>., Sez. V, 05 novembre 2019, n. 7539</a:t>
            </a:r>
            <a:endParaRPr lang="it-IT" dirty="0">
              <a:solidFill>
                <a:schemeClr val="tx1">
                  <a:lumMod val="75000"/>
                  <a:lumOff val="25000"/>
                </a:schemeClr>
              </a:solidFill>
            </a:endParaRPr>
          </a:p>
        </p:txBody>
      </p:sp>
      <p:grpSp>
        <p:nvGrpSpPr>
          <p:cNvPr id="12" name="Google Shape;8913;p74">
            <a:extLst>
              <a:ext uri="{FF2B5EF4-FFF2-40B4-BE49-F238E27FC236}">
                <a16:creationId xmlns:a16="http://schemas.microsoft.com/office/drawing/2014/main" id="{D5B111E5-1E95-45F4-B8CA-3291EC655652}"/>
              </a:ext>
            </a:extLst>
          </p:cNvPr>
          <p:cNvGrpSpPr/>
          <p:nvPr/>
        </p:nvGrpSpPr>
        <p:grpSpPr>
          <a:xfrm>
            <a:off x="3156247" y="6083643"/>
            <a:ext cx="334346" cy="309716"/>
            <a:chOff x="4266025" y="3609275"/>
            <a:chExt cx="299325" cy="277275"/>
          </a:xfrm>
        </p:grpSpPr>
        <p:sp>
          <p:nvSpPr>
            <p:cNvPr id="13" name="Google Shape;8914;p74">
              <a:extLst>
                <a:ext uri="{FF2B5EF4-FFF2-40B4-BE49-F238E27FC236}">
                  <a16:creationId xmlns:a16="http://schemas.microsoft.com/office/drawing/2014/main" id="{60D3CCC5-E760-4C4B-9E6B-3025E8D97F92}"/>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915;p74">
              <a:extLst>
                <a:ext uri="{FF2B5EF4-FFF2-40B4-BE49-F238E27FC236}">
                  <a16:creationId xmlns:a16="http://schemas.microsoft.com/office/drawing/2014/main" id="{A1642E47-3B47-4E58-9601-5E7BAEC31733}"/>
                </a:ext>
              </a:extLst>
            </p:cNvPr>
            <p:cNvSpPr/>
            <p:nvPr/>
          </p:nvSpPr>
          <p:spPr>
            <a:xfrm>
              <a:off x="4336912"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34693" y="740374"/>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28938" y="5140721"/>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53872" y="100360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53872" y="109655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18102" y="5494402"/>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18102" y="5587353"/>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CasellaDiTesto 34">
            <a:extLst>
              <a:ext uri="{FF2B5EF4-FFF2-40B4-BE49-F238E27FC236}">
                <a16:creationId xmlns:a16="http://schemas.microsoft.com/office/drawing/2014/main" id="{FE13531F-DC99-4DF5-9D38-D39C876F6CDE}"/>
              </a:ext>
            </a:extLst>
          </p:cNvPr>
          <p:cNvSpPr txBox="1"/>
          <p:nvPr/>
        </p:nvSpPr>
        <p:spPr>
          <a:xfrm>
            <a:off x="1731601" y="1247940"/>
            <a:ext cx="8897337" cy="3785652"/>
          </a:xfrm>
          <a:prstGeom prst="rect">
            <a:avLst/>
          </a:prstGeom>
          <a:noFill/>
        </p:spPr>
        <p:txBody>
          <a:bodyPr wrap="square" rtlCol="0">
            <a:spAutoFit/>
          </a:bodyPr>
          <a:lstStyle/>
          <a:p>
            <a:pPr algn="just"/>
            <a:r>
              <a:rPr lang="it-IT" sz="1500" i="1" dirty="0">
                <a:solidFill>
                  <a:schemeClr val="tx1">
                    <a:lumMod val="65000"/>
                    <a:lumOff val="35000"/>
                  </a:schemeClr>
                </a:solidFill>
                <a:latin typeface="Bookman Old Style" panose="02050604050505020204" pitchFamily="18" charset="0"/>
              </a:rPr>
              <a:t>5.2. Se è vero che l’art. 36, comma 7, d.lgs. n. 50 cit. rimette alle Linee guida A.N.A.C. di indicare specifiche modalità di rotazione degli inviti e che le Linee guida n. 4 nella versione adottata con delibera 1 marzo 2018 n. 206 prevedevano (al punto 3.6) che “La rotazione non si applica laddove il nuovo affidamento avvenga tramite procedure ordinarie o comunque aperte al mercato, nelle quali la stazione appaltante, in virtù di regole prestabilite dal Codice dei contratti pubblici ovvero dalla stessa in caso di indagini di mercato o consultazione di elenchi, non operi alcuna limitazione in ordine al numero di operatori economici tra i quali effettuare la selezione”, non può tuttavia dubitarsi che tale prescrizione va intesa nel senso dell’</a:t>
            </a:r>
            <a:r>
              <a:rPr lang="it-IT" sz="1500" b="1" i="1" dirty="0">
                <a:solidFill>
                  <a:schemeClr val="tx1">
                    <a:lumMod val="65000"/>
                    <a:lumOff val="35000"/>
                  </a:schemeClr>
                </a:solidFill>
                <a:latin typeface="Bookman Old Style" panose="02050604050505020204" pitchFamily="18" charset="0"/>
              </a:rPr>
              <a:t>inapplicabilità del principio di rotazione nel caso in cui la stazione appaltante decida di selezionare l’operatore economico mediante una procedura aperta</a:t>
            </a:r>
            <a:r>
              <a:rPr lang="it-IT" sz="1500" i="1" dirty="0">
                <a:solidFill>
                  <a:schemeClr val="tx1">
                    <a:lumMod val="65000"/>
                    <a:lumOff val="35000"/>
                  </a:schemeClr>
                </a:solidFill>
                <a:latin typeface="Bookman Old Style" panose="02050604050505020204" pitchFamily="18" charset="0"/>
              </a:rPr>
              <a:t>, che non preveda una preventiva limitazione dei partecipanti attraverso inviti.</a:t>
            </a:r>
          </a:p>
          <a:p>
            <a:pPr algn="just"/>
            <a:r>
              <a:rPr lang="it-IT" sz="1500" i="1" dirty="0">
                <a:solidFill>
                  <a:schemeClr val="tx1">
                    <a:lumMod val="65000"/>
                    <a:lumOff val="35000"/>
                  </a:schemeClr>
                </a:solidFill>
                <a:latin typeface="Bookman Old Style" panose="02050604050505020204" pitchFamily="18" charset="0"/>
              </a:rPr>
              <a:t>Diversamente opinando, stridente ed inconciliabile sarebbe il contrasto contenuto nel medesimo paragrafo delle citate Linee Guida laddove è precisato che “Il principio di rotazione comporta, di norma, il divieto di invito a procedure dirette all’assegnazione di un appalto, nei confronti del contraente uscente e dell’operatore economico invitato e non affidatario nel precedente affidamento”.</a:t>
            </a:r>
            <a:endParaRPr lang="it-IT" i="1" dirty="0">
              <a:solidFill>
                <a:schemeClr val="tx1">
                  <a:lumMod val="65000"/>
                  <a:lumOff val="35000"/>
                </a:schemeClr>
              </a:solidFill>
            </a:endParaRPr>
          </a:p>
        </p:txBody>
      </p:sp>
    </p:spTree>
    <p:extLst>
      <p:ext uri="{BB962C8B-B14F-4D97-AF65-F5344CB8AC3E}">
        <p14:creationId xmlns:p14="http://schemas.microsoft.com/office/powerpoint/2010/main" val="42814882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66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10610" y="1352687"/>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08244" y="4696004"/>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77955" y="161591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77955" y="170886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497408" y="5049685"/>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497408" y="514263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2013558" y="1607750"/>
            <a:ext cx="8496300" cy="3123932"/>
          </a:xfrm>
          <a:prstGeom prst="rect">
            <a:avLst/>
          </a:prstGeom>
          <a:noFill/>
        </p:spPr>
        <p:txBody>
          <a:bodyPr wrap="square" rtlCol="0">
            <a:spAutoFit/>
          </a:bodyPr>
          <a:lstStyle/>
          <a:p>
            <a:pPr algn="just"/>
            <a:endParaRPr lang="it-IT" sz="1500" i="1" dirty="0">
              <a:solidFill>
                <a:schemeClr val="tx1">
                  <a:lumMod val="65000"/>
                  <a:lumOff val="35000"/>
                </a:schemeClr>
              </a:solidFill>
              <a:latin typeface="Bookman Old Style" panose="02050604050505020204" pitchFamily="18" charset="0"/>
            </a:endParaRPr>
          </a:p>
          <a:p>
            <a:pPr algn="ctr"/>
            <a:r>
              <a:rPr lang="it-IT" sz="1400" b="1" dirty="0">
                <a:solidFill>
                  <a:schemeClr val="tx1">
                    <a:lumMod val="65000"/>
                    <a:lumOff val="35000"/>
                  </a:schemeClr>
                </a:solidFill>
                <a:latin typeface="Bookman Old Style" panose="02050604050505020204" pitchFamily="18" charset="0"/>
              </a:rPr>
              <a:t>CONSULTAZIONI PRELIMINARI DI MERCATO</a:t>
            </a:r>
          </a:p>
          <a:p>
            <a:pPr algn="ctr"/>
            <a:endParaRPr lang="it-IT" sz="1400" i="1" dirty="0">
              <a:solidFill>
                <a:schemeClr val="tx1">
                  <a:lumMod val="65000"/>
                  <a:lumOff val="35000"/>
                </a:schemeClr>
              </a:solidFill>
              <a:latin typeface="Bookman Old Style" panose="02050604050505020204" pitchFamily="18" charset="0"/>
            </a:endParaRPr>
          </a:p>
          <a:p>
            <a:pPr algn="just"/>
            <a:r>
              <a:rPr lang="it-IT" sz="1400" i="1" dirty="0">
                <a:solidFill>
                  <a:schemeClr val="tx1">
                    <a:lumMod val="65000"/>
                    <a:lumOff val="35000"/>
                  </a:schemeClr>
                </a:solidFill>
                <a:latin typeface="Bookman Old Style" panose="02050604050505020204" pitchFamily="18" charset="0"/>
              </a:rPr>
              <a:t>1. Prima dell'avvio di una procedura di appalto, le amministrazioni aggiudicatrici </a:t>
            </a:r>
            <a:r>
              <a:rPr lang="it-IT" sz="1400" b="1" i="1" u="sng" dirty="0">
                <a:solidFill>
                  <a:schemeClr val="tx1">
                    <a:lumMod val="65000"/>
                    <a:lumOff val="35000"/>
                  </a:schemeClr>
                </a:solidFill>
                <a:latin typeface="Bookman Old Style" panose="02050604050505020204" pitchFamily="18" charset="0"/>
              </a:rPr>
              <a:t>possono</a:t>
            </a:r>
            <a:r>
              <a:rPr lang="it-IT" sz="1400" i="1" dirty="0">
                <a:solidFill>
                  <a:schemeClr val="tx1">
                    <a:lumMod val="65000"/>
                    <a:lumOff val="35000"/>
                  </a:schemeClr>
                </a:solidFill>
                <a:latin typeface="Bookman Old Style" panose="02050604050505020204" pitchFamily="18" charset="0"/>
              </a:rPr>
              <a:t> svolgere consultazioni di mercato per la preparazione dell'appalto e per lo svolgimento della relativa procedura e per informare gli operatori economici degli appalti da esse programmati e dei requisiti relativi a questi ultimi.</a:t>
            </a:r>
          </a:p>
          <a:p>
            <a:pPr algn="just"/>
            <a:endParaRPr lang="it-IT" sz="1400" i="1" dirty="0">
              <a:solidFill>
                <a:schemeClr val="tx1">
                  <a:lumMod val="65000"/>
                  <a:lumOff val="35000"/>
                </a:schemeClr>
              </a:solidFill>
              <a:latin typeface="Bookman Old Style" panose="02050604050505020204" pitchFamily="18" charset="0"/>
            </a:endParaRPr>
          </a:p>
          <a:p>
            <a:pPr algn="just"/>
            <a:r>
              <a:rPr lang="it-IT" sz="1400" i="1" dirty="0">
                <a:solidFill>
                  <a:schemeClr val="tx1">
                    <a:lumMod val="65000"/>
                    <a:lumOff val="35000"/>
                  </a:schemeClr>
                </a:solidFill>
                <a:latin typeface="Bookman Old Style" panose="02050604050505020204" pitchFamily="18" charset="0"/>
              </a:rPr>
              <a:t>2. Per le finalità di cui al comma 1, le amministrazioni aggiudicatrici possono acquisire consulenze, relazioni o altra documentazione tecnica da parte di esperti, di partecipanti al mercato nel rispetto delle disposizioni stabilite nel presente codice, o da parte di autorità indipendenti. Tale documentazione può essere utilizzata nella pianificazione e nello svolgimento della procedura di appalto, a condizione che non abbia l'effetto di falsare la concorrenza e non comporti una violazione dei principi di non discriminazione e di trasparenza.</a:t>
            </a:r>
          </a:p>
        </p:txBody>
      </p:sp>
    </p:spTree>
    <p:extLst>
      <p:ext uri="{BB962C8B-B14F-4D97-AF65-F5344CB8AC3E}">
        <p14:creationId xmlns:p14="http://schemas.microsoft.com/office/powerpoint/2010/main" val="240689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2" name="Rettangolo 1">
            <a:extLst>
              <a:ext uri="{FF2B5EF4-FFF2-40B4-BE49-F238E27FC236}">
                <a16:creationId xmlns:a16="http://schemas.microsoft.com/office/drawing/2014/main" id="{66BBD6E2-6EF1-46A3-8D25-8296A09147D2}"/>
              </a:ext>
            </a:extLst>
          </p:cNvPr>
          <p:cNvSpPr/>
          <p:nvPr/>
        </p:nvSpPr>
        <p:spPr>
          <a:xfrm>
            <a:off x="345411" y="4052940"/>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riangolo isoscele 2">
            <a:extLst>
              <a:ext uri="{FF2B5EF4-FFF2-40B4-BE49-F238E27FC236}">
                <a16:creationId xmlns:a16="http://schemas.microsoft.com/office/drawing/2014/main" id="{FFA5F86C-AC2E-4CD6-B308-CDAAF0AD279D}"/>
              </a:ext>
            </a:extLst>
          </p:cNvPr>
          <p:cNvSpPr/>
          <p:nvPr/>
        </p:nvSpPr>
        <p:spPr>
          <a:xfrm>
            <a:off x="345410" y="3896959"/>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5CB69558-0EE4-4380-9D59-C3274EEA8CD3}"/>
              </a:ext>
            </a:extLst>
          </p:cNvPr>
          <p:cNvSpPr/>
          <p:nvPr/>
        </p:nvSpPr>
        <p:spPr>
          <a:xfrm>
            <a:off x="-80682" y="3863778"/>
            <a:ext cx="1227268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Google Shape;641;p50">
            <a:extLst>
              <a:ext uri="{FF2B5EF4-FFF2-40B4-BE49-F238E27FC236}">
                <a16:creationId xmlns:a16="http://schemas.microsoft.com/office/drawing/2014/main" id="{DBEBB84A-6A5B-4C41-AA92-AA39BA4F1F88}"/>
              </a:ext>
            </a:extLst>
          </p:cNvPr>
          <p:cNvSpPr txBox="1">
            <a:spLocks/>
          </p:cNvSpPr>
          <p:nvPr/>
        </p:nvSpPr>
        <p:spPr>
          <a:xfrm>
            <a:off x="216817" y="4604171"/>
            <a:ext cx="3207701" cy="646535"/>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Direttiva 77/62/CEE</a:t>
            </a:r>
          </a:p>
          <a:p>
            <a:pPr marL="0" indent="0" algn="just">
              <a:spcBef>
                <a:spcPts val="0"/>
              </a:spcBef>
              <a:buNone/>
            </a:pPr>
            <a:r>
              <a:rPr lang="it-IT" sz="1330" b="1"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Direttiva 77/62/CEE del Consiglio, del 21 dicembre 1976, che coordina le procedure di aggiudicazione degli appalti pubblici di forniture</a:t>
            </a:r>
            <a:r>
              <a:rPr lang="it-IT" sz="1330" dirty="0">
                <a:solidFill>
                  <a:schemeClr val="tx1">
                    <a:lumMod val="65000"/>
                    <a:lumOff val="35000"/>
                  </a:schemeClr>
                </a:solidFill>
                <a:latin typeface="Bookman Old Style" panose="02050604050505020204" pitchFamily="18" charset="0"/>
              </a:rPr>
              <a:t>»</a:t>
            </a: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p:txBody>
      </p:sp>
      <p:sp>
        <p:nvSpPr>
          <p:cNvPr id="32" name="Google Shape;8768;p74">
            <a:extLst>
              <a:ext uri="{FF2B5EF4-FFF2-40B4-BE49-F238E27FC236}">
                <a16:creationId xmlns:a16="http://schemas.microsoft.com/office/drawing/2014/main" id="{B42B2ACD-4358-46D6-A99A-F90A1F6279DF}"/>
              </a:ext>
            </a:extLst>
          </p:cNvPr>
          <p:cNvSpPr/>
          <p:nvPr/>
        </p:nvSpPr>
        <p:spPr>
          <a:xfrm>
            <a:off x="450057" y="4179535"/>
            <a:ext cx="329962" cy="327309"/>
          </a:xfrm>
          <a:custGeom>
            <a:avLst/>
            <a:gdLst/>
            <a:ahLst/>
            <a:cxnLst/>
            <a:rect l="l" t="t" r="r" b="b"/>
            <a:pathLst>
              <a:path w="11816" h="11721" extrusionOk="0">
                <a:moveTo>
                  <a:pt x="2395" y="631"/>
                </a:moveTo>
                <a:cubicBezTo>
                  <a:pt x="2584" y="631"/>
                  <a:pt x="2742" y="789"/>
                  <a:pt x="2742" y="978"/>
                </a:cubicBezTo>
                <a:cubicBezTo>
                  <a:pt x="2742" y="1167"/>
                  <a:pt x="2584" y="1324"/>
                  <a:pt x="2395" y="1324"/>
                </a:cubicBezTo>
                <a:lnTo>
                  <a:pt x="1009" y="1324"/>
                </a:lnTo>
                <a:cubicBezTo>
                  <a:pt x="820" y="1324"/>
                  <a:pt x="663" y="1167"/>
                  <a:pt x="663" y="978"/>
                </a:cubicBezTo>
                <a:cubicBezTo>
                  <a:pt x="663" y="789"/>
                  <a:pt x="820" y="631"/>
                  <a:pt x="1009" y="631"/>
                </a:cubicBezTo>
                <a:close/>
                <a:moveTo>
                  <a:pt x="6554" y="631"/>
                </a:moveTo>
                <a:cubicBezTo>
                  <a:pt x="6774" y="631"/>
                  <a:pt x="6932" y="789"/>
                  <a:pt x="6932" y="978"/>
                </a:cubicBezTo>
                <a:cubicBezTo>
                  <a:pt x="6932" y="1167"/>
                  <a:pt x="6774" y="1324"/>
                  <a:pt x="6554" y="1324"/>
                </a:cubicBezTo>
                <a:lnTo>
                  <a:pt x="5199" y="1324"/>
                </a:lnTo>
                <a:cubicBezTo>
                  <a:pt x="4979" y="1324"/>
                  <a:pt x="4821" y="1167"/>
                  <a:pt x="4821" y="978"/>
                </a:cubicBezTo>
                <a:cubicBezTo>
                  <a:pt x="4821" y="789"/>
                  <a:pt x="4979" y="631"/>
                  <a:pt x="5199" y="631"/>
                </a:cubicBezTo>
                <a:close/>
                <a:moveTo>
                  <a:pt x="10776" y="631"/>
                </a:moveTo>
                <a:cubicBezTo>
                  <a:pt x="10965" y="631"/>
                  <a:pt x="11122" y="789"/>
                  <a:pt x="11122" y="978"/>
                </a:cubicBezTo>
                <a:cubicBezTo>
                  <a:pt x="11122" y="1167"/>
                  <a:pt x="10965" y="1324"/>
                  <a:pt x="10776" y="1324"/>
                </a:cubicBezTo>
                <a:lnTo>
                  <a:pt x="9389" y="1324"/>
                </a:lnTo>
                <a:cubicBezTo>
                  <a:pt x="9200" y="1324"/>
                  <a:pt x="9043" y="1167"/>
                  <a:pt x="9043" y="978"/>
                </a:cubicBezTo>
                <a:cubicBezTo>
                  <a:pt x="9043" y="789"/>
                  <a:pt x="9200" y="631"/>
                  <a:pt x="9389" y="631"/>
                </a:cubicBezTo>
                <a:close/>
                <a:moveTo>
                  <a:pt x="7279" y="4790"/>
                </a:moveTo>
                <a:cubicBezTo>
                  <a:pt x="7468" y="4790"/>
                  <a:pt x="7625" y="4947"/>
                  <a:pt x="7625" y="5136"/>
                </a:cubicBezTo>
                <a:lnTo>
                  <a:pt x="7625" y="6554"/>
                </a:lnTo>
                <a:cubicBezTo>
                  <a:pt x="7625" y="6775"/>
                  <a:pt x="7468" y="6932"/>
                  <a:pt x="7279" y="6932"/>
                </a:cubicBezTo>
                <a:lnTo>
                  <a:pt x="4506" y="6932"/>
                </a:lnTo>
                <a:cubicBezTo>
                  <a:pt x="4317" y="6932"/>
                  <a:pt x="4160" y="6775"/>
                  <a:pt x="4160" y="6554"/>
                </a:cubicBezTo>
                <a:lnTo>
                  <a:pt x="4160" y="5136"/>
                </a:lnTo>
                <a:cubicBezTo>
                  <a:pt x="4160" y="4947"/>
                  <a:pt x="4317" y="4790"/>
                  <a:pt x="4506" y="4790"/>
                </a:cubicBezTo>
                <a:close/>
                <a:moveTo>
                  <a:pt x="2395" y="10398"/>
                </a:moveTo>
                <a:cubicBezTo>
                  <a:pt x="2584" y="10398"/>
                  <a:pt x="2742" y="10555"/>
                  <a:pt x="2742" y="10744"/>
                </a:cubicBezTo>
                <a:cubicBezTo>
                  <a:pt x="2742" y="10933"/>
                  <a:pt x="2584" y="11091"/>
                  <a:pt x="2395" y="11091"/>
                </a:cubicBezTo>
                <a:lnTo>
                  <a:pt x="1009" y="11091"/>
                </a:lnTo>
                <a:cubicBezTo>
                  <a:pt x="820" y="11091"/>
                  <a:pt x="663" y="10933"/>
                  <a:pt x="663" y="10744"/>
                </a:cubicBezTo>
                <a:cubicBezTo>
                  <a:pt x="663" y="10555"/>
                  <a:pt x="820" y="10398"/>
                  <a:pt x="1009" y="10398"/>
                </a:cubicBezTo>
                <a:close/>
                <a:moveTo>
                  <a:pt x="6585" y="10398"/>
                </a:moveTo>
                <a:cubicBezTo>
                  <a:pt x="6806" y="10398"/>
                  <a:pt x="6964" y="10555"/>
                  <a:pt x="6964" y="10744"/>
                </a:cubicBezTo>
                <a:cubicBezTo>
                  <a:pt x="6964" y="10933"/>
                  <a:pt x="6806" y="11091"/>
                  <a:pt x="6585" y="11091"/>
                </a:cubicBezTo>
                <a:lnTo>
                  <a:pt x="5231" y="11091"/>
                </a:lnTo>
                <a:cubicBezTo>
                  <a:pt x="5010" y="11091"/>
                  <a:pt x="4853" y="10933"/>
                  <a:pt x="4853" y="10744"/>
                </a:cubicBezTo>
                <a:cubicBezTo>
                  <a:pt x="4853" y="10555"/>
                  <a:pt x="5010" y="10398"/>
                  <a:pt x="5231" y="10398"/>
                </a:cubicBezTo>
                <a:close/>
                <a:moveTo>
                  <a:pt x="10776" y="10398"/>
                </a:moveTo>
                <a:cubicBezTo>
                  <a:pt x="10965" y="10398"/>
                  <a:pt x="11122" y="10555"/>
                  <a:pt x="11122" y="10744"/>
                </a:cubicBezTo>
                <a:cubicBezTo>
                  <a:pt x="11122" y="10933"/>
                  <a:pt x="10965" y="11091"/>
                  <a:pt x="10776" y="11091"/>
                </a:cubicBezTo>
                <a:lnTo>
                  <a:pt x="9389" y="11091"/>
                </a:lnTo>
                <a:cubicBezTo>
                  <a:pt x="9200" y="11091"/>
                  <a:pt x="9043" y="10933"/>
                  <a:pt x="9043" y="10744"/>
                </a:cubicBezTo>
                <a:cubicBezTo>
                  <a:pt x="9043" y="10555"/>
                  <a:pt x="9200" y="10398"/>
                  <a:pt x="9389" y="10398"/>
                </a:cubicBezTo>
                <a:close/>
                <a:moveTo>
                  <a:pt x="1009" y="1"/>
                </a:moveTo>
                <a:cubicBezTo>
                  <a:pt x="410" y="1"/>
                  <a:pt x="1" y="474"/>
                  <a:pt x="1" y="1009"/>
                </a:cubicBezTo>
                <a:cubicBezTo>
                  <a:pt x="1" y="1608"/>
                  <a:pt x="473" y="2049"/>
                  <a:pt x="1009" y="2049"/>
                </a:cubicBezTo>
                <a:lnTo>
                  <a:pt x="1356" y="2049"/>
                </a:lnTo>
                <a:lnTo>
                  <a:pt x="1356" y="2395"/>
                </a:lnTo>
                <a:cubicBezTo>
                  <a:pt x="1356" y="2994"/>
                  <a:pt x="1828" y="3403"/>
                  <a:pt x="2395" y="3403"/>
                </a:cubicBezTo>
                <a:lnTo>
                  <a:pt x="5546" y="3403"/>
                </a:lnTo>
                <a:lnTo>
                  <a:pt x="5546" y="4128"/>
                </a:lnTo>
                <a:lnTo>
                  <a:pt x="4506" y="4128"/>
                </a:lnTo>
                <a:cubicBezTo>
                  <a:pt x="3939" y="4128"/>
                  <a:pt x="3466" y="4601"/>
                  <a:pt x="3466" y="5136"/>
                </a:cubicBezTo>
                <a:lnTo>
                  <a:pt x="3466" y="6554"/>
                </a:lnTo>
                <a:cubicBezTo>
                  <a:pt x="3466" y="7153"/>
                  <a:pt x="3939" y="7594"/>
                  <a:pt x="4506" y="7594"/>
                </a:cubicBezTo>
                <a:lnTo>
                  <a:pt x="5546" y="7594"/>
                </a:lnTo>
                <a:lnTo>
                  <a:pt x="5546" y="8287"/>
                </a:lnTo>
                <a:lnTo>
                  <a:pt x="2395" y="8287"/>
                </a:lnTo>
                <a:cubicBezTo>
                  <a:pt x="1797" y="8287"/>
                  <a:pt x="1356" y="8759"/>
                  <a:pt x="1356" y="9326"/>
                </a:cubicBezTo>
                <a:lnTo>
                  <a:pt x="1356" y="9673"/>
                </a:lnTo>
                <a:lnTo>
                  <a:pt x="1009" y="9673"/>
                </a:lnTo>
                <a:cubicBezTo>
                  <a:pt x="410" y="9673"/>
                  <a:pt x="1" y="10146"/>
                  <a:pt x="1" y="10713"/>
                </a:cubicBezTo>
                <a:cubicBezTo>
                  <a:pt x="1" y="11280"/>
                  <a:pt x="473" y="11721"/>
                  <a:pt x="1009" y="11721"/>
                </a:cubicBezTo>
                <a:lnTo>
                  <a:pt x="2395" y="11721"/>
                </a:lnTo>
                <a:cubicBezTo>
                  <a:pt x="2994" y="11721"/>
                  <a:pt x="3403" y="11248"/>
                  <a:pt x="3403" y="10713"/>
                </a:cubicBezTo>
                <a:cubicBezTo>
                  <a:pt x="3403" y="10114"/>
                  <a:pt x="2931" y="9673"/>
                  <a:pt x="2395" y="9673"/>
                </a:cubicBezTo>
                <a:lnTo>
                  <a:pt x="2049" y="9673"/>
                </a:lnTo>
                <a:lnTo>
                  <a:pt x="2049" y="9326"/>
                </a:lnTo>
                <a:cubicBezTo>
                  <a:pt x="2049" y="9137"/>
                  <a:pt x="2206" y="8980"/>
                  <a:pt x="2395" y="8980"/>
                </a:cubicBezTo>
                <a:lnTo>
                  <a:pt x="5546" y="8980"/>
                </a:lnTo>
                <a:lnTo>
                  <a:pt x="5546" y="9673"/>
                </a:lnTo>
                <a:lnTo>
                  <a:pt x="5199" y="9673"/>
                </a:lnTo>
                <a:cubicBezTo>
                  <a:pt x="4601" y="9673"/>
                  <a:pt x="4160" y="10146"/>
                  <a:pt x="4160" y="10713"/>
                </a:cubicBezTo>
                <a:cubicBezTo>
                  <a:pt x="4160" y="11280"/>
                  <a:pt x="4632" y="11721"/>
                  <a:pt x="5199" y="11721"/>
                </a:cubicBezTo>
                <a:lnTo>
                  <a:pt x="6554" y="11721"/>
                </a:lnTo>
                <a:cubicBezTo>
                  <a:pt x="7153" y="11721"/>
                  <a:pt x="7594" y="11248"/>
                  <a:pt x="7594" y="10713"/>
                </a:cubicBezTo>
                <a:cubicBezTo>
                  <a:pt x="7594" y="10114"/>
                  <a:pt x="7121" y="9673"/>
                  <a:pt x="6554" y="9673"/>
                </a:cubicBezTo>
                <a:lnTo>
                  <a:pt x="6207" y="9673"/>
                </a:lnTo>
                <a:lnTo>
                  <a:pt x="6207" y="8980"/>
                </a:lnTo>
                <a:lnTo>
                  <a:pt x="9358" y="8980"/>
                </a:lnTo>
                <a:cubicBezTo>
                  <a:pt x="9547" y="8980"/>
                  <a:pt x="9704" y="9137"/>
                  <a:pt x="9704" y="9326"/>
                </a:cubicBezTo>
                <a:lnTo>
                  <a:pt x="9704" y="9673"/>
                </a:lnTo>
                <a:lnTo>
                  <a:pt x="9358" y="9673"/>
                </a:lnTo>
                <a:cubicBezTo>
                  <a:pt x="8759" y="9673"/>
                  <a:pt x="8350" y="10146"/>
                  <a:pt x="8350" y="10713"/>
                </a:cubicBezTo>
                <a:cubicBezTo>
                  <a:pt x="8350" y="11280"/>
                  <a:pt x="8791" y="11721"/>
                  <a:pt x="9358" y="11721"/>
                </a:cubicBezTo>
                <a:lnTo>
                  <a:pt x="10744" y="11721"/>
                </a:lnTo>
                <a:cubicBezTo>
                  <a:pt x="11311" y="11721"/>
                  <a:pt x="11752" y="11248"/>
                  <a:pt x="11752" y="10713"/>
                </a:cubicBezTo>
                <a:cubicBezTo>
                  <a:pt x="11752" y="10114"/>
                  <a:pt x="11280" y="9673"/>
                  <a:pt x="10744" y="9673"/>
                </a:cubicBezTo>
                <a:lnTo>
                  <a:pt x="10366" y="9673"/>
                </a:lnTo>
                <a:lnTo>
                  <a:pt x="10366" y="9326"/>
                </a:lnTo>
                <a:cubicBezTo>
                  <a:pt x="10366" y="8728"/>
                  <a:pt x="9925" y="8287"/>
                  <a:pt x="9358" y="8287"/>
                </a:cubicBezTo>
                <a:lnTo>
                  <a:pt x="6207" y="8287"/>
                </a:lnTo>
                <a:lnTo>
                  <a:pt x="6207" y="7594"/>
                </a:lnTo>
                <a:lnTo>
                  <a:pt x="7216" y="7594"/>
                </a:lnTo>
                <a:cubicBezTo>
                  <a:pt x="7814" y="7594"/>
                  <a:pt x="8287" y="7121"/>
                  <a:pt x="8287" y="6554"/>
                </a:cubicBezTo>
                <a:lnTo>
                  <a:pt x="8287" y="5136"/>
                </a:lnTo>
                <a:cubicBezTo>
                  <a:pt x="8287" y="4569"/>
                  <a:pt x="7814" y="4128"/>
                  <a:pt x="7216" y="4128"/>
                </a:cubicBezTo>
                <a:lnTo>
                  <a:pt x="6207" y="4128"/>
                </a:lnTo>
                <a:lnTo>
                  <a:pt x="6207" y="3403"/>
                </a:lnTo>
                <a:lnTo>
                  <a:pt x="9389" y="3403"/>
                </a:lnTo>
                <a:cubicBezTo>
                  <a:pt x="9988" y="3403"/>
                  <a:pt x="10429" y="2931"/>
                  <a:pt x="10429" y="2395"/>
                </a:cubicBezTo>
                <a:lnTo>
                  <a:pt x="10429" y="2049"/>
                </a:lnTo>
                <a:lnTo>
                  <a:pt x="10776" y="2049"/>
                </a:lnTo>
                <a:cubicBezTo>
                  <a:pt x="11374" y="2049"/>
                  <a:pt x="11815" y="1576"/>
                  <a:pt x="11815" y="1009"/>
                </a:cubicBezTo>
                <a:cubicBezTo>
                  <a:pt x="11815" y="411"/>
                  <a:pt x="11343" y="1"/>
                  <a:pt x="10776" y="1"/>
                </a:cubicBezTo>
                <a:lnTo>
                  <a:pt x="9389" y="1"/>
                </a:lnTo>
                <a:cubicBezTo>
                  <a:pt x="8822" y="1"/>
                  <a:pt x="8381" y="474"/>
                  <a:pt x="8381" y="1009"/>
                </a:cubicBezTo>
                <a:cubicBezTo>
                  <a:pt x="8381" y="1608"/>
                  <a:pt x="8854" y="2049"/>
                  <a:pt x="9389" y="2049"/>
                </a:cubicBezTo>
                <a:lnTo>
                  <a:pt x="9767" y="2049"/>
                </a:lnTo>
                <a:lnTo>
                  <a:pt x="9767" y="2395"/>
                </a:lnTo>
                <a:cubicBezTo>
                  <a:pt x="9767" y="2584"/>
                  <a:pt x="9610" y="2742"/>
                  <a:pt x="9389" y="2742"/>
                </a:cubicBezTo>
                <a:lnTo>
                  <a:pt x="6239" y="2742"/>
                </a:lnTo>
                <a:lnTo>
                  <a:pt x="6239" y="2049"/>
                </a:lnTo>
                <a:lnTo>
                  <a:pt x="6617" y="2049"/>
                </a:lnTo>
                <a:cubicBezTo>
                  <a:pt x="7184" y="2049"/>
                  <a:pt x="7625" y="1576"/>
                  <a:pt x="7625" y="1009"/>
                </a:cubicBezTo>
                <a:cubicBezTo>
                  <a:pt x="7625" y="411"/>
                  <a:pt x="7153" y="1"/>
                  <a:pt x="6617" y="1"/>
                </a:cubicBezTo>
                <a:lnTo>
                  <a:pt x="5231" y="1"/>
                </a:lnTo>
                <a:cubicBezTo>
                  <a:pt x="4632" y="1"/>
                  <a:pt x="4191" y="474"/>
                  <a:pt x="4191" y="1009"/>
                </a:cubicBezTo>
                <a:cubicBezTo>
                  <a:pt x="4191" y="1608"/>
                  <a:pt x="4664" y="2049"/>
                  <a:pt x="5231" y="2049"/>
                </a:cubicBezTo>
                <a:lnTo>
                  <a:pt x="5577" y="2049"/>
                </a:lnTo>
                <a:lnTo>
                  <a:pt x="5577" y="2742"/>
                </a:lnTo>
                <a:lnTo>
                  <a:pt x="2427" y="2742"/>
                </a:lnTo>
                <a:cubicBezTo>
                  <a:pt x="2238" y="2742"/>
                  <a:pt x="2080" y="2584"/>
                  <a:pt x="2080" y="2395"/>
                </a:cubicBezTo>
                <a:lnTo>
                  <a:pt x="2080" y="2049"/>
                </a:lnTo>
                <a:lnTo>
                  <a:pt x="2427" y="2049"/>
                </a:lnTo>
                <a:cubicBezTo>
                  <a:pt x="3025" y="2049"/>
                  <a:pt x="3466" y="1576"/>
                  <a:pt x="3466" y="1009"/>
                </a:cubicBezTo>
                <a:cubicBezTo>
                  <a:pt x="3466" y="411"/>
                  <a:pt x="2994" y="1"/>
                  <a:pt x="242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ettangolo 16">
            <a:extLst>
              <a:ext uri="{FF2B5EF4-FFF2-40B4-BE49-F238E27FC236}">
                <a16:creationId xmlns:a16="http://schemas.microsoft.com/office/drawing/2014/main" id="{FDF524E7-7FFE-4161-8D54-616809114652}"/>
              </a:ext>
            </a:extLst>
          </p:cNvPr>
          <p:cNvSpPr/>
          <p:nvPr/>
        </p:nvSpPr>
        <p:spPr>
          <a:xfrm>
            <a:off x="3484484" y="4052940"/>
            <a:ext cx="490692"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riangolo isoscele 17">
            <a:extLst>
              <a:ext uri="{FF2B5EF4-FFF2-40B4-BE49-F238E27FC236}">
                <a16:creationId xmlns:a16="http://schemas.microsoft.com/office/drawing/2014/main" id="{9CFEAC11-60B8-4057-AFE1-D019591DBCBF}"/>
              </a:ext>
            </a:extLst>
          </p:cNvPr>
          <p:cNvSpPr/>
          <p:nvPr/>
        </p:nvSpPr>
        <p:spPr>
          <a:xfrm>
            <a:off x="3484483" y="3896959"/>
            <a:ext cx="490692"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Google Shape;641;p50">
            <a:extLst>
              <a:ext uri="{FF2B5EF4-FFF2-40B4-BE49-F238E27FC236}">
                <a16:creationId xmlns:a16="http://schemas.microsoft.com/office/drawing/2014/main" id="{B5AF1A19-9070-4AE6-9280-74D1426A098C}"/>
              </a:ext>
            </a:extLst>
          </p:cNvPr>
          <p:cNvSpPr txBox="1">
            <a:spLocks/>
          </p:cNvSpPr>
          <p:nvPr/>
        </p:nvSpPr>
        <p:spPr>
          <a:xfrm>
            <a:off x="3355889" y="4604171"/>
            <a:ext cx="3546935" cy="646535"/>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Direttiva 80/767/CEE</a:t>
            </a:r>
          </a:p>
          <a:p>
            <a:pPr marL="0" indent="0" algn="just">
              <a:spcBef>
                <a:spcPts val="0"/>
              </a:spcBef>
              <a:buNone/>
            </a:pPr>
            <a:r>
              <a:rPr lang="it-IT" sz="1330" b="1"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Direttiva 80/767/CEE del Consiglio, del 22 luglio 1980, che adatta e completa, per quanto riguarda alcune amministrazioni aggiudicatrici, la direttiva 77/62/CEE che coordina le procedure di aggiudicazione degli appalti pubblici di forniture</a:t>
            </a:r>
            <a:r>
              <a:rPr lang="it-IT" sz="1330" dirty="0">
                <a:solidFill>
                  <a:schemeClr val="tx1">
                    <a:lumMod val="65000"/>
                    <a:lumOff val="35000"/>
                  </a:schemeClr>
                </a:solidFill>
                <a:latin typeface="Bookman Old Style" panose="02050604050505020204" pitchFamily="18" charset="0"/>
              </a:rPr>
              <a:t>»</a:t>
            </a: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p:txBody>
      </p:sp>
      <p:sp>
        <p:nvSpPr>
          <p:cNvPr id="20" name="Google Shape;8768;p74">
            <a:extLst>
              <a:ext uri="{FF2B5EF4-FFF2-40B4-BE49-F238E27FC236}">
                <a16:creationId xmlns:a16="http://schemas.microsoft.com/office/drawing/2014/main" id="{DA09BA04-2D66-44A9-8B8D-9502B5681AF4}"/>
              </a:ext>
            </a:extLst>
          </p:cNvPr>
          <p:cNvSpPr/>
          <p:nvPr/>
        </p:nvSpPr>
        <p:spPr>
          <a:xfrm>
            <a:off x="3589129" y="4179535"/>
            <a:ext cx="300246" cy="327309"/>
          </a:xfrm>
          <a:custGeom>
            <a:avLst/>
            <a:gdLst/>
            <a:ahLst/>
            <a:cxnLst/>
            <a:rect l="l" t="t" r="r" b="b"/>
            <a:pathLst>
              <a:path w="11816" h="11721" extrusionOk="0">
                <a:moveTo>
                  <a:pt x="2395" y="631"/>
                </a:moveTo>
                <a:cubicBezTo>
                  <a:pt x="2584" y="631"/>
                  <a:pt x="2742" y="789"/>
                  <a:pt x="2742" y="978"/>
                </a:cubicBezTo>
                <a:cubicBezTo>
                  <a:pt x="2742" y="1167"/>
                  <a:pt x="2584" y="1324"/>
                  <a:pt x="2395" y="1324"/>
                </a:cubicBezTo>
                <a:lnTo>
                  <a:pt x="1009" y="1324"/>
                </a:lnTo>
                <a:cubicBezTo>
                  <a:pt x="820" y="1324"/>
                  <a:pt x="663" y="1167"/>
                  <a:pt x="663" y="978"/>
                </a:cubicBezTo>
                <a:cubicBezTo>
                  <a:pt x="663" y="789"/>
                  <a:pt x="820" y="631"/>
                  <a:pt x="1009" y="631"/>
                </a:cubicBezTo>
                <a:close/>
                <a:moveTo>
                  <a:pt x="6554" y="631"/>
                </a:moveTo>
                <a:cubicBezTo>
                  <a:pt x="6774" y="631"/>
                  <a:pt x="6932" y="789"/>
                  <a:pt x="6932" y="978"/>
                </a:cubicBezTo>
                <a:cubicBezTo>
                  <a:pt x="6932" y="1167"/>
                  <a:pt x="6774" y="1324"/>
                  <a:pt x="6554" y="1324"/>
                </a:cubicBezTo>
                <a:lnTo>
                  <a:pt x="5199" y="1324"/>
                </a:lnTo>
                <a:cubicBezTo>
                  <a:pt x="4979" y="1324"/>
                  <a:pt x="4821" y="1167"/>
                  <a:pt x="4821" y="978"/>
                </a:cubicBezTo>
                <a:cubicBezTo>
                  <a:pt x="4821" y="789"/>
                  <a:pt x="4979" y="631"/>
                  <a:pt x="5199" y="631"/>
                </a:cubicBezTo>
                <a:close/>
                <a:moveTo>
                  <a:pt x="10776" y="631"/>
                </a:moveTo>
                <a:cubicBezTo>
                  <a:pt x="10965" y="631"/>
                  <a:pt x="11122" y="789"/>
                  <a:pt x="11122" y="978"/>
                </a:cubicBezTo>
                <a:cubicBezTo>
                  <a:pt x="11122" y="1167"/>
                  <a:pt x="10965" y="1324"/>
                  <a:pt x="10776" y="1324"/>
                </a:cubicBezTo>
                <a:lnTo>
                  <a:pt x="9389" y="1324"/>
                </a:lnTo>
                <a:cubicBezTo>
                  <a:pt x="9200" y="1324"/>
                  <a:pt x="9043" y="1167"/>
                  <a:pt x="9043" y="978"/>
                </a:cubicBezTo>
                <a:cubicBezTo>
                  <a:pt x="9043" y="789"/>
                  <a:pt x="9200" y="631"/>
                  <a:pt x="9389" y="631"/>
                </a:cubicBezTo>
                <a:close/>
                <a:moveTo>
                  <a:pt x="7279" y="4790"/>
                </a:moveTo>
                <a:cubicBezTo>
                  <a:pt x="7468" y="4790"/>
                  <a:pt x="7625" y="4947"/>
                  <a:pt x="7625" y="5136"/>
                </a:cubicBezTo>
                <a:lnTo>
                  <a:pt x="7625" y="6554"/>
                </a:lnTo>
                <a:cubicBezTo>
                  <a:pt x="7625" y="6775"/>
                  <a:pt x="7468" y="6932"/>
                  <a:pt x="7279" y="6932"/>
                </a:cubicBezTo>
                <a:lnTo>
                  <a:pt x="4506" y="6932"/>
                </a:lnTo>
                <a:cubicBezTo>
                  <a:pt x="4317" y="6932"/>
                  <a:pt x="4160" y="6775"/>
                  <a:pt x="4160" y="6554"/>
                </a:cubicBezTo>
                <a:lnTo>
                  <a:pt x="4160" y="5136"/>
                </a:lnTo>
                <a:cubicBezTo>
                  <a:pt x="4160" y="4947"/>
                  <a:pt x="4317" y="4790"/>
                  <a:pt x="4506" y="4790"/>
                </a:cubicBezTo>
                <a:close/>
                <a:moveTo>
                  <a:pt x="2395" y="10398"/>
                </a:moveTo>
                <a:cubicBezTo>
                  <a:pt x="2584" y="10398"/>
                  <a:pt x="2742" y="10555"/>
                  <a:pt x="2742" y="10744"/>
                </a:cubicBezTo>
                <a:cubicBezTo>
                  <a:pt x="2742" y="10933"/>
                  <a:pt x="2584" y="11091"/>
                  <a:pt x="2395" y="11091"/>
                </a:cubicBezTo>
                <a:lnTo>
                  <a:pt x="1009" y="11091"/>
                </a:lnTo>
                <a:cubicBezTo>
                  <a:pt x="820" y="11091"/>
                  <a:pt x="663" y="10933"/>
                  <a:pt x="663" y="10744"/>
                </a:cubicBezTo>
                <a:cubicBezTo>
                  <a:pt x="663" y="10555"/>
                  <a:pt x="820" y="10398"/>
                  <a:pt x="1009" y="10398"/>
                </a:cubicBezTo>
                <a:close/>
                <a:moveTo>
                  <a:pt x="6585" y="10398"/>
                </a:moveTo>
                <a:cubicBezTo>
                  <a:pt x="6806" y="10398"/>
                  <a:pt x="6964" y="10555"/>
                  <a:pt x="6964" y="10744"/>
                </a:cubicBezTo>
                <a:cubicBezTo>
                  <a:pt x="6964" y="10933"/>
                  <a:pt x="6806" y="11091"/>
                  <a:pt x="6585" y="11091"/>
                </a:cubicBezTo>
                <a:lnTo>
                  <a:pt x="5231" y="11091"/>
                </a:lnTo>
                <a:cubicBezTo>
                  <a:pt x="5010" y="11091"/>
                  <a:pt x="4853" y="10933"/>
                  <a:pt x="4853" y="10744"/>
                </a:cubicBezTo>
                <a:cubicBezTo>
                  <a:pt x="4853" y="10555"/>
                  <a:pt x="5010" y="10398"/>
                  <a:pt x="5231" y="10398"/>
                </a:cubicBezTo>
                <a:close/>
                <a:moveTo>
                  <a:pt x="10776" y="10398"/>
                </a:moveTo>
                <a:cubicBezTo>
                  <a:pt x="10965" y="10398"/>
                  <a:pt x="11122" y="10555"/>
                  <a:pt x="11122" y="10744"/>
                </a:cubicBezTo>
                <a:cubicBezTo>
                  <a:pt x="11122" y="10933"/>
                  <a:pt x="10965" y="11091"/>
                  <a:pt x="10776" y="11091"/>
                </a:cubicBezTo>
                <a:lnTo>
                  <a:pt x="9389" y="11091"/>
                </a:lnTo>
                <a:cubicBezTo>
                  <a:pt x="9200" y="11091"/>
                  <a:pt x="9043" y="10933"/>
                  <a:pt x="9043" y="10744"/>
                </a:cubicBezTo>
                <a:cubicBezTo>
                  <a:pt x="9043" y="10555"/>
                  <a:pt x="9200" y="10398"/>
                  <a:pt x="9389" y="10398"/>
                </a:cubicBezTo>
                <a:close/>
                <a:moveTo>
                  <a:pt x="1009" y="1"/>
                </a:moveTo>
                <a:cubicBezTo>
                  <a:pt x="410" y="1"/>
                  <a:pt x="1" y="474"/>
                  <a:pt x="1" y="1009"/>
                </a:cubicBezTo>
                <a:cubicBezTo>
                  <a:pt x="1" y="1608"/>
                  <a:pt x="473" y="2049"/>
                  <a:pt x="1009" y="2049"/>
                </a:cubicBezTo>
                <a:lnTo>
                  <a:pt x="1356" y="2049"/>
                </a:lnTo>
                <a:lnTo>
                  <a:pt x="1356" y="2395"/>
                </a:lnTo>
                <a:cubicBezTo>
                  <a:pt x="1356" y="2994"/>
                  <a:pt x="1828" y="3403"/>
                  <a:pt x="2395" y="3403"/>
                </a:cubicBezTo>
                <a:lnTo>
                  <a:pt x="5546" y="3403"/>
                </a:lnTo>
                <a:lnTo>
                  <a:pt x="5546" y="4128"/>
                </a:lnTo>
                <a:lnTo>
                  <a:pt x="4506" y="4128"/>
                </a:lnTo>
                <a:cubicBezTo>
                  <a:pt x="3939" y="4128"/>
                  <a:pt x="3466" y="4601"/>
                  <a:pt x="3466" y="5136"/>
                </a:cubicBezTo>
                <a:lnTo>
                  <a:pt x="3466" y="6554"/>
                </a:lnTo>
                <a:cubicBezTo>
                  <a:pt x="3466" y="7153"/>
                  <a:pt x="3939" y="7594"/>
                  <a:pt x="4506" y="7594"/>
                </a:cubicBezTo>
                <a:lnTo>
                  <a:pt x="5546" y="7594"/>
                </a:lnTo>
                <a:lnTo>
                  <a:pt x="5546" y="8287"/>
                </a:lnTo>
                <a:lnTo>
                  <a:pt x="2395" y="8287"/>
                </a:lnTo>
                <a:cubicBezTo>
                  <a:pt x="1797" y="8287"/>
                  <a:pt x="1356" y="8759"/>
                  <a:pt x="1356" y="9326"/>
                </a:cubicBezTo>
                <a:lnTo>
                  <a:pt x="1356" y="9673"/>
                </a:lnTo>
                <a:lnTo>
                  <a:pt x="1009" y="9673"/>
                </a:lnTo>
                <a:cubicBezTo>
                  <a:pt x="410" y="9673"/>
                  <a:pt x="1" y="10146"/>
                  <a:pt x="1" y="10713"/>
                </a:cubicBezTo>
                <a:cubicBezTo>
                  <a:pt x="1" y="11280"/>
                  <a:pt x="473" y="11721"/>
                  <a:pt x="1009" y="11721"/>
                </a:cubicBezTo>
                <a:lnTo>
                  <a:pt x="2395" y="11721"/>
                </a:lnTo>
                <a:cubicBezTo>
                  <a:pt x="2994" y="11721"/>
                  <a:pt x="3403" y="11248"/>
                  <a:pt x="3403" y="10713"/>
                </a:cubicBezTo>
                <a:cubicBezTo>
                  <a:pt x="3403" y="10114"/>
                  <a:pt x="2931" y="9673"/>
                  <a:pt x="2395" y="9673"/>
                </a:cubicBezTo>
                <a:lnTo>
                  <a:pt x="2049" y="9673"/>
                </a:lnTo>
                <a:lnTo>
                  <a:pt x="2049" y="9326"/>
                </a:lnTo>
                <a:cubicBezTo>
                  <a:pt x="2049" y="9137"/>
                  <a:pt x="2206" y="8980"/>
                  <a:pt x="2395" y="8980"/>
                </a:cubicBezTo>
                <a:lnTo>
                  <a:pt x="5546" y="8980"/>
                </a:lnTo>
                <a:lnTo>
                  <a:pt x="5546" y="9673"/>
                </a:lnTo>
                <a:lnTo>
                  <a:pt x="5199" y="9673"/>
                </a:lnTo>
                <a:cubicBezTo>
                  <a:pt x="4601" y="9673"/>
                  <a:pt x="4160" y="10146"/>
                  <a:pt x="4160" y="10713"/>
                </a:cubicBezTo>
                <a:cubicBezTo>
                  <a:pt x="4160" y="11280"/>
                  <a:pt x="4632" y="11721"/>
                  <a:pt x="5199" y="11721"/>
                </a:cubicBezTo>
                <a:lnTo>
                  <a:pt x="6554" y="11721"/>
                </a:lnTo>
                <a:cubicBezTo>
                  <a:pt x="7153" y="11721"/>
                  <a:pt x="7594" y="11248"/>
                  <a:pt x="7594" y="10713"/>
                </a:cubicBezTo>
                <a:cubicBezTo>
                  <a:pt x="7594" y="10114"/>
                  <a:pt x="7121" y="9673"/>
                  <a:pt x="6554" y="9673"/>
                </a:cubicBezTo>
                <a:lnTo>
                  <a:pt x="6207" y="9673"/>
                </a:lnTo>
                <a:lnTo>
                  <a:pt x="6207" y="8980"/>
                </a:lnTo>
                <a:lnTo>
                  <a:pt x="9358" y="8980"/>
                </a:lnTo>
                <a:cubicBezTo>
                  <a:pt x="9547" y="8980"/>
                  <a:pt x="9704" y="9137"/>
                  <a:pt x="9704" y="9326"/>
                </a:cubicBezTo>
                <a:lnTo>
                  <a:pt x="9704" y="9673"/>
                </a:lnTo>
                <a:lnTo>
                  <a:pt x="9358" y="9673"/>
                </a:lnTo>
                <a:cubicBezTo>
                  <a:pt x="8759" y="9673"/>
                  <a:pt x="8350" y="10146"/>
                  <a:pt x="8350" y="10713"/>
                </a:cubicBezTo>
                <a:cubicBezTo>
                  <a:pt x="8350" y="11280"/>
                  <a:pt x="8791" y="11721"/>
                  <a:pt x="9358" y="11721"/>
                </a:cubicBezTo>
                <a:lnTo>
                  <a:pt x="10744" y="11721"/>
                </a:lnTo>
                <a:cubicBezTo>
                  <a:pt x="11311" y="11721"/>
                  <a:pt x="11752" y="11248"/>
                  <a:pt x="11752" y="10713"/>
                </a:cubicBezTo>
                <a:cubicBezTo>
                  <a:pt x="11752" y="10114"/>
                  <a:pt x="11280" y="9673"/>
                  <a:pt x="10744" y="9673"/>
                </a:cubicBezTo>
                <a:lnTo>
                  <a:pt x="10366" y="9673"/>
                </a:lnTo>
                <a:lnTo>
                  <a:pt x="10366" y="9326"/>
                </a:lnTo>
                <a:cubicBezTo>
                  <a:pt x="10366" y="8728"/>
                  <a:pt x="9925" y="8287"/>
                  <a:pt x="9358" y="8287"/>
                </a:cubicBezTo>
                <a:lnTo>
                  <a:pt x="6207" y="8287"/>
                </a:lnTo>
                <a:lnTo>
                  <a:pt x="6207" y="7594"/>
                </a:lnTo>
                <a:lnTo>
                  <a:pt x="7216" y="7594"/>
                </a:lnTo>
                <a:cubicBezTo>
                  <a:pt x="7814" y="7594"/>
                  <a:pt x="8287" y="7121"/>
                  <a:pt x="8287" y="6554"/>
                </a:cubicBezTo>
                <a:lnTo>
                  <a:pt x="8287" y="5136"/>
                </a:lnTo>
                <a:cubicBezTo>
                  <a:pt x="8287" y="4569"/>
                  <a:pt x="7814" y="4128"/>
                  <a:pt x="7216" y="4128"/>
                </a:cubicBezTo>
                <a:lnTo>
                  <a:pt x="6207" y="4128"/>
                </a:lnTo>
                <a:lnTo>
                  <a:pt x="6207" y="3403"/>
                </a:lnTo>
                <a:lnTo>
                  <a:pt x="9389" y="3403"/>
                </a:lnTo>
                <a:cubicBezTo>
                  <a:pt x="9988" y="3403"/>
                  <a:pt x="10429" y="2931"/>
                  <a:pt x="10429" y="2395"/>
                </a:cubicBezTo>
                <a:lnTo>
                  <a:pt x="10429" y="2049"/>
                </a:lnTo>
                <a:lnTo>
                  <a:pt x="10776" y="2049"/>
                </a:lnTo>
                <a:cubicBezTo>
                  <a:pt x="11374" y="2049"/>
                  <a:pt x="11815" y="1576"/>
                  <a:pt x="11815" y="1009"/>
                </a:cubicBezTo>
                <a:cubicBezTo>
                  <a:pt x="11815" y="411"/>
                  <a:pt x="11343" y="1"/>
                  <a:pt x="10776" y="1"/>
                </a:cubicBezTo>
                <a:lnTo>
                  <a:pt x="9389" y="1"/>
                </a:lnTo>
                <a:cubicBezTo>
                  <a:pt x="8822" y="1"/>
                  <a:pt x="8381" y="474"/>
                  <a:pt x="8381" y="1009"/>
                </a:cubicBezTo>
                <a:cubicBezTo>
                  <a:pt x="8381" y="1608"/>
                  <a:pt x="8854" y="2049"/>
                  <a:pt x="9389" y="2049"/>
                </a:cubicBezTo>
                <a:lnTo>
                  <a:pt x="9767" y="2049"/>
                </a:lnTo>
                <a:lnTo>
                  <a:pt x="9767" y="2395"/>
                </a:lnTo>
                <a:cubicBezTo>
                  <a:pt x="9767" y="2584"/>
                  <a:pt x="9610" y="2742"/>
                  <a:pt x="9389" y="2742"/>
                </a:cubicBezTo>
                <a:lnTo>
                  <a:pt x="6239" y="2742"/>
                </a:lnTo>
                <a:lnTo>
                  <a:pt x="6239" y="2049"/>
                </a:lnTo>
                <a:lnTo>
                  <a:pt x="6617" y="2049"/>
                </a:lnTo>
                <a:cubicBezTo>
                  <a:pt x="7184" y="2049"/>
                  <a:pt x="7625" y="1576"/>
                  <a:pt x="7625" y="1009"/>
                </a:cubicBezTo>
                <a:cubicBezTo>
                  <a:pt x="7625" y="411"/>
                  <a:pt x="7153" y="1"/>
                  <a:pt x="6617" y="1"/>
                </a:cubicBezTo>
                <a:lnTo>
                  <a:pt x="5231" y="1"/>
                </a:lnTo>
                <a:cubicBezTo>
                  <a:pt x="4632" y="1"/>
                  <a:pt x="4191" y="474"/>
                  <a:pt x="4191" y="1009"/>
                </a:cubicBezTo>
                <a:cubicBezTo>
                  <a:pt x="4191" y="1608"/>
                  <a:pt x="4664" y="2049"/>
                  <a:pt x="5231" y="2049"/>
                </a:cubicBezTo>
                <a:lnTo>
                  <a:pt x="5577" y="2049"/>
                </a:lnTo>
                <a:lnTo>
                  <a:pt x="5577" y="2742"/>
                </a:lnTo>
                <a:lnTo>
                  <a:pt x="2427" y="2742"/>
                </a:lnTo>
                <a:cubicBezTo>
                  <a:pt x="2238" y="2742"/>
                  <a:pt x="2080" y="2584"/>
                  <a:pt x="2080" y="2395"/>
                </a:cubicBezTo>
                <a:lnTo>
                  <a:pt x="2080" y="2049"/>
                </a:lnTo>
                <a:lnTo>
                  <a:pt x="2427" y="2049"/>
                </a:lnTo>
                <a:cubicBezTo>
                  <a:pt x="3025" y="2049"/>
                  <a:pt x="3466" y="1576"/>
                  <a:pt x="3466" y="1009"/>
                </a:cubicBezTo>
                <a:cubicBezTo>
                  <a:pt x="3466" y="411"/>
                  <a:pt x="2994" y="1"/>
                  <a:pt x="242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Rettangolo 21">
            <a:extLst>
              <a:ext uri="{FF2B5EF4-FFF2-40B4-BE49-F238E27FC236}">
                <a16:creationId xmlns:a16="http://schemas.microsoft.com/office/drawing/2014/main" id="{93FBF0CE-5833-4518-84AF-D293F02C0A58}"/>
              </a:ext>
            </a:extLst>
          </p:cNvPr>
          <p:cNvSpPr/>
          <p:nvPr/>
        </p:nvSpPr>
        <p:spPr>
          <a:xfrm>
            <a:off x="7031417" y="4077461"/>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Triangolo isoscele 22">
            <a:extLst>
              <a:ext uri="{FF2B5EF4-FFF2-40B4-BE49-F238E27FC236}">
                <a16:creationId xmlns:a16="http://schemas.microsoft.com/office/drawing/2014/main" id="{33F9CDA9-FDC3-4453-9E1A-1A371C1D77C6}"/>
              </a:ext>
            </a:extLst>
          </p:cNvPr>
          <p:cNvSpPr/>
          <p:nvPr/>
        </p:nvSpPr>
        <p:spPr>
          <a:xfrm>
            <a:off x="7031415" y="3896959"/>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Google Shape;641;p50">
            <a:extLst>
              <a:ext uri="{FF2B5EF4-FFF2-40B4-BE49-F238E27FC236}">
                <a16:creationId xmlns:a16="http://schemas.microsoft.com/office/drawing/2014/main" id="{10A930D3-513C-448B-A17A-9BB1FAB6F63F}"/>
              </a:ext>
            </a:extLst>
          </p:cNvPr>
          <p:cNvSpPr txBox="1">
            <a:spLocks/>
          </p:cNvSpPr>
          <p:nvPr/>
        </p:nvSpPr>
        <p:spPr>
          <a:xfrm>
            <a:off x="6902824" y="4628692"/>
            <a:ext cx="3207702" cy="646535"/>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Direttiva 88/295/CEE</a:t>
            </a:r>
          </a:p>
          <a:p>
            <a:pPr marL="0" indent="0" algn="just">
              <a:spcBef>
                <a:spcPts val="0"/>
              </a:spcBef>
              <a:buNone/>
            </a:pPr>
            <a:r>
              <a:rPr lang="it-IT" sz="1330" b="1"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Direttiva 88/295/CEE del Consiglio del 22 marzo 1988 che modifica la direttiva 77/62/CEE che coordina le procedure di aggiudicazione degli appalti pubblici di forniture e che abroga talune disposizioni della direttiva 80/767/CEE</a:t>
            </a:r>
            <a:r>
              <a:rPr lang="it-IT" sz="1330" dirty="0">
                <a:solidFill>
                  <a:schemeClr val="tx1">
                    <a:lumMod val="65000"/>
                    <a:lumOff val="35000"/>
                  </a:schemeClr>
                </a:solidFill>
                <a:latin typeface="Bookman Old Style" panose="02050604050505020204" pitchFamily="18" charset="0"/>
              </a:rPr>
              <a:t>»</a:t>
            </a: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a:p>
            <a:pPr marL="0" indent="0">
              <a:spcBef>
                <a:spcPts val="0"/>
              </a:spcBef>
              <a:buNone/>
            </a:pPr>
            <a:endParaRPr lang="it-IT" sz="1330" b="1" dirty="0">
              <a:solidFill>
                <a:schemeClr val="tx1">
                  <a:lumMod val="65000"/>
                  <a:lumOff val="35000"/>
                </a:schemeClr>
              </a:solidFill>
              <a:latin typeface="Bookman Old Style" panose="02050604050505020204" pitchFamily="18" charset="0"/>
            </a:endParaRPr>
          </a:p>
        </p:txBody>
      </p:sp>
      <p:sp>
        <p:nvSpPr>
          <p:cNvPr id="31" name="Google Shape;8768;p74">
            <a:extLst>
              <a:ext uri="{FF2B5EF4-FFF2-40B4-BE49-F238E27FC236}">
                <a16:creationId xmlns:a16="http://schemas.microsoft.com/office/drawing/2014/main" id="{73A4A44B-E873-4F98-B30B-31192B5F7F1B}"/>
              </a:ext>
            </a:extLst>
          </p:cNvPr>
          <p:cNvSpPr/>
          <p:nvPr/>
        </p:nvSpPr>
        <p:spPr>
          <a:xfrm>
            <a:off x="7136063" y="4204056"/>
            <a:ext cx="329962" cy="327309"/>
          </a:xfrm>
          <a:custGeom>
            <a:avLst/>
            <a:gdLst/>
            <a:ahLst/>
            <a:cxnLst/>
            <a:rect l="l" t="t" r="r" b="b"/>
            <a:pathLst>
              <a:path w="11816" h="11721" extrusionOk="0">
                <a:moveTo>
                  <a:pt x="2395" y="631"/>
                </a:moveTo>
                <a:cubicBezTo>
                  <a:pt x="2584" y="631"/>
                  <a:pt x="2742" y="789"/>
                  <a:pt x="2742" y="978"/>
                </a:cubicBezTo>
                <a:cubicBezTo>
                  <a:pt x="2742" y="1167"/>
                  <a:pt x="2584" y="1324"/>
                  <a:pt x="2395" y="1324"/>
                </a:cubicBezTo>
                <a:lnTo>
                  <a:pt x="1009" y="1324"/>
                </a:lnTo>
                <a:cubicBezTo>
                  <a:pt x="820" y="1324"/>
                  <a:pt x="663" y="1167"/>
                  <a:pt x="663" y="978"/>
                </a:cubicBezTo>
                <a:cubicBezTo>
                  <a:pt x="663" y="789"/>
                  <a:pt x="820" y="631"/>
                  <a:pt x="1009" y="631"/>
                </a:cubicBezTo>
                <a:close/>
                <a:moveTo>
                  <a:pt x="6554" y="631"/>
                </a:moveTo>
                <a:cubicBezTo>
                  <a:pt x="6774" y="631"/>
                  <a:pt x="6932" y="789"/>
                  <a:pt x="6932" y="978"/>
                </a:cubicBezTo>
                <a:cubicBezTo>
                  <a:pt x="6932" y="1167"/>
                  <a:pt x="6774" y="1324"/>
                  <a:pt x="6554" y="1324"/>
                </a:cubicBezTo>
                <a:lnTo>
                  <a:pt x="5199" y="1324"/>
                </a:lnTo>
                <a:cubicBezTo>
                  <a:pt x="4979" y="1324"/>
                  <a:pt x="4821" y="1167"/>
                  <a:pt x="4821" y="978"/>
                </a:cubicBezTo>
                <a:cubicBezTo>
                  <a:pt x="4821" y="789"/>
                  <a:pt x="4979" y="631"/>
                  <a:pt x="5199" y="631"/>
                </a:cubicBezTo>
                <a:close/>
                <a:moveTo>
                  <a:pt x="10776" y="631"/>
                </a:moveTo>
                <a:cubicBezTo>
                  <a:pt x="10965" y="631"/>
                  <a:pt x="11122" y="789"/>
                  <a:pt x="11122" y="978"/>
                </a:cubicBezTo>
                <a:cubicBezTo>
                  <a:pt x="11122" y="1167"/>
                  <a:pt x="10965" y="1324"/>
                  <a:pt x="10776" y="1324"/>
                </a:cubicBezTo>
                <a:lnTo>
                  <a:pt x="9389" y="1324"/>
                </a:lnTo>
                <a:cubicBezTo>
                  <a:pt x="9200" y="1324"/>
                  <a:pt x="9043" y="1167"/>
                  <a:pt x="9043" y="978"/>
                </a:cubicBezTo>
                <a:cubicBezTo>
                  <a:pt x="9043" y="789"/>
                  <a:pt x="9200" y="631"/>
                  <a:pt x="9389" y="631"/>
                </a:cubicBezTo>
                <a:close/>
                <a:moveTo>
                  <a:pt x="7279" y="4790"/>
                </a:moveTo>
                <a:cubicBezTo>
                  <a:pt x="7468" y="4790"/>
                  <a:pt x="7625" y="4947"/>
                  <a:pt x="7625" y="5136"/>
                </a:cubicBezTo>
                <a:lnTo>
                  <a:pt x="7625" y="6554"/>
                </a:lnTo>
                <a:cubicBezTo>
                  <a:pt x="7625" y="6775"/>
                  <a:pt x="7468" y="6932"/>
                  <a:pt x="7279" y="6932"/>
                </a:cubicBezTo>
                <a:lnTo>
                  <a:pt x="4506" y="6932"/>
                </a:lnTo>
                <a:cubicBezTo>
                  <a:pt x="4317" y="6932"/>
                  <a:pt x="4160" y="6775"/>
                  <a:pt x="4160" y="6554"/>
                </a:cubicBezTo>
                <a:lnTo>
                  <a:pt x="4160" y="5136"/>
                </a:lnTo>
                <a:cubicBezTo>
                  <a:pt x="4160" y="4947"/>
                  <a:pt x="4317" y="4790"/>
                  <a:pt x="4506" y="4790"/>
                </a:cubicBezTo>
                <a:close/>
                <a:moveTo>
                  <a:pt x="2395" y="10398"/>
                </a:moveTo>
                <a:cubicBezTo>
                  <a:pt x="2584" y="10398"/>
                  <a:pt x="2742" y="10555"/>
                  <a:pt x="2742" y="10744"/>
                </a:cubicBezTo>
                <a:cubicBezTo>
                  <a:pt x="2742" y="10933"/>
                  <a:pt x="2584" y="11091"/>
                  <a:pt x="2395" y="11091"/>
                </a:cubicBezTo>
                <a:lnTo>
                  <a:pt x="1009" y="11091"/>
                </a:lnTo>
                <a:cubicBezTo>
                  <a:pt x="820" y="11091"/>
                  <a:pt x="663" y="10933"/>
                  <a:pt x="663" y="10744"/>
                </a:cubicBezTo>
                <a:cubicBezTo>
                  <a:pt x="663" y="10555"/>
                  <a:pt x="820" y="10398"/>
                  <a:pt x="1009" y="10398"/>
                </a:cubicBezTo>
                <a:close/>
                <a:moveTo>
                  <a:pt x="6585" y="10398"/>
                </a:moveTo>
                <a:cubicBezTo>
                  <a:pt x="6806" y="10398"/>
                  <a:pt x="6964" y="10555"/>
                  <a:pt x="6964" y="10744"/>
                </a:cubicBezTo>
                <a:cubicBezTo>
                  <a:pt x="6964" y="10933"/>
                  <a:pt x="6806" y="11091"/>
                  <a:pt x="6585" y="11091"/>
                </a:cubicBezTo>
                <a:lnTo>
                  <a:pt x="5231" y="11091"/>
                </a:lnTo>
                <a:cubicBezTo>
                  <a:pt x="5010" y="11091"/>
                  <a:pt x="4853" y="10933"/>
                  <a:pt x="4853" y="10744"/>
                </a:cubicBezTo>
                <a:cubicBezTo>
                  <a:pt x="4853" y="10555"/>
                  <a:pt x="5010" y="10398"/>
                  <a:pt x="5231" y="10398"/>
                </a:cubicBezTo>
                <a:close/>
                <a:moveTo>
                  <a:pt x="10776" y="10398"/>
                </a:moveTo>
                <a:cubicBezTo>
                  <a:pt x="10965" y="10398"/>
                  <a:pt x="11122" y="10555"/>
                  <a:pt x="11122" y="10744"/>
                </a:cubicBezTo>
                <a:cubicBezTo>
                  <a:pt x="11122" y="10933"/>
                  <a:pt x="10965" y="11091"/>
                  <a:pt x="10776" y="11091"/>
                </a:cubicBezTo>
                <a:lnTo>
                  <a:pt x="9389" y="11091"/>
                </a:lnTo>
                <a:cubicBezTo>
                  <a:pt x="9200" y="11091"/>
                  <a:pt x="9043" y="10933"/>
                  <a:pt x="9043" y="10744"/>
                </a:cubicBezTo>
                <a:cubicBezTo>
                  <a:pt x="9043" y="10555"/>
                  <a:pt x="9200" y="10398"/>
                  <a:pt x="9389" y="10398"/>
                </a:cubicBezTo>
                <a:close/>
                <a:moveTo>
                  <a:pt x="1009" y="1"/>
                </a:moveTo>
                <a:cubicBezTo>
                  <a:pt x="410" y="1"/>
                  <a:pt x="1" y="474"/>
                  <a:pt x="1" y="1009"/>
                </a:cubicBezTo>
                <a:cubicBezTo>
                  <a:pt x="1" y="1608"/>
                  <a:pt x="473" y="2049"/>
                  <a:pt x="1009" y="2049"/>
                </a:cubicBezTo>
                <a:lnTo>
                  <a:pt x="1356" y="2049"/>
                </a:lnTo>
                <a:lnTo>
                  <a:pt x="1356" y="2395"/>
                </a:lnTo>
                <a:cubicBezTo>
                  <a:pt x="1356" y="2994"/>
                  <a:pt x="1828" y="3403"/>
                  <a:pt x="2395" y="3403"/>
                </a:cubicBezTo>
                <a:lnTo>
                  <a:pt x="5546" y="3403"/>
                </a:lnTo>
                <a:lnTo>
                  <a:pt x="5546" y="4128"/>
                </a:lnTo>
                <a:lnTo>
                  <a:pt x="4506" y="4128"/>
                </a:lnTo>
                <a:cubicBezTo>
                  <a:pt x="3939" y="4128"/>
                  <a:pt x="3466" y="4601"/>
                  <a:pt x="3466" y="5136"/>
                </a:cubicBezTo>
                <a:lnTo>
                  <a:pt x="3466" y="6554"/>
                </a:lnTo>
                <a:cubicBezTo>
                  <a:pt x="3466" y="7153"/>
                  <a:pt x="3939" y="7594"/>
                  <a:pt x="4506" y="7594"/>
                </a:cubicBezTo>
                <a:lnTo>
                  <a:pt x="5546" y="7594"/>
                </a:lnTo>
                <a:lnTo>
                  <a:pt x="5546" y="8287"/>
                </a:lnTo>
                <a:lnTo>
                  <a:pt x="2395" y="8287"/>
                </a:lnTo>
                <a:cubicBezTo>
                  <a:pt x="1797" y="8287"/>
                  <a:pt x="1356" y="8759"/>
                  <a:pt x="1356" y="9326"/>
                </a:cubicBezTo>
                <a:lnTo>
                  <a:pt x="1356" y="9673"/>
                </a:lnTo>
                <a:lnTo>
                  <a:pt x="1009" y="9673"/>
                </a:lnTo>
                <a:cubicBezTo>
                  <a:pt x="410" y="9673"/>
                  <a:pt x="1" y="10146"/>
                  <a:pt x="1" y="10713"/>
                </a:cubicBezTo>
                <a:cubicBezTo>
                  <a:pt x="1" y="11280"/>
                  <a:pt x="473" y="11721"/>
                  <a:pt x="1009" y="11721"/>
                </a:cubicBezTo>
                <a:lnTo>
                  <a:pt x="2395" y="11721"/>
                </a:lnTo>
                <a:cubicBezTo>
                  <a:pt x="2994" y="11721"/>
                  <a:pt x="3403" y="11248"/>
                  <a:pt x="3403" y="10713"/>
                </a:cubicBezTo>
                <a:cubicBezTo>
                  <a:pt x="3403" y="10114"/>
                  <a:pt x="2931" y="9673"/>
                  <a:pt x="2395" y="9673"/>
                </a:cubicBezTo>
                <a:lnTo>
                  <a:pt x="2049" y="9673"/>
                </a:lnTo>
                <a:lnTo>
                  <a:pt x="2049" y="9326"/>
                </a:lnTo>
                <a:cubicBezTo>
                  <a:pt x="2049" y="9137"/>
                  <a:pt x="2206" y="8980"/>
                  <a:pt x="2395" y="8980"/>
                </a:cubicBezTo>
                <a:lnTo>
                  <a:pt x="5546" y="8980"/>
                </a:lnTo>
                <a:lnTo>
                  <a:pt x="5546" y="9673"/>
                </a:lnTo>
                <a:lnTo>
                  <a:pt x="5199" y="9673"/>
                </a:lnTo>
                <a:cubicBezTo>
                  <a:pt x="4601" y="9673"/>
                  <a:pt x="4160" y="10146"/>
                  <a:pt x="4160" y="10713"/>
                </a:cubicBezTo>
                <a:cubicBezTo>
                  <a:pt x="4160" y="11280"/>
                  <a:pt x="4632" y="11721"/>
                  <a:pt x="5199" y="11721"/>
                </a:cubicBezTo>
                <a:lnTo>
                  <a:pt x="6554" y="11721"/>
                </a:lnTo>
                <a:cubicBezTo>
                  <a:pt x="7153" y="11721"/>
                  <a:pt x="7594" y="11248"/>
                  <a:pt x="7594" y="10713"/>
                </a:cubicBezTo>
                <a:cubicBezTo>
                  <a:pt x="7594" y="10114"/>
                  <a:pt x="7121" y="9673"/>
                  <a:pt x="6554" y="9673"/>
                </a:cubicBezTo>
                <a:lnTo>
                  <a:pt x="6207" y="9673"/>
                </a:lnTo>
                <a:lnTo>
                  <a:pt x="6207" y="8980"/>
                </a:lnTo>
                <a:lnTo>
                  <a:pt x="9358" y="8980"/>
                </a:lnTo>
                <a:cubicBezTo>
                  <a:pt x="9547" y="8980"/>
                  <a:pt x="9704" y="9137"/>
                  <a:pt x="9704" y="9326"/>
                </a:cubicBezTo>
                <a:lnTo>
                  <a:pt x="9704" y="9673"/>
                </a:lnTo>
                <a:lnTo>
                  <a:pt x="9358" y="9673"/>
                </a:lnTo>
                <a:cubicBezTo>
                  <a:pt x="8759" y="9673"/>
                  <a:pt x="8350" y="10146"/>
                  <a:pt x="8350" y="10713"/>
                </a:cubicBezTo>
                <a:cubicBezTo>
                  <a:pt x="8350" y="11280"/>
                  <a:pt x="8791" y="11721"/>
                  <a:pt x="9358" y="11721"/>
                </a:cubicBezTo>
                <a:lnTo>
                  <a:pt x="10744" y="11721"/>
                </a:lnTo>
                <a:cubicBezTo>
                  <a:pt x="11311" y="11721"/>
                  <a:pt x="11752" y="11248"/>
                  <a:pt x="11752" y="10713"/>
                </a:cubicBezTo>
                <a:cubicBezTo>
                  <a:pt x="11752" y="10114"/>
                  <a:pt x="11280" y="9673"/>
                  <a:pt x="10744" y="9673"/>
                </a:cubicBezTo>
                <a:lnTo>
                  <a:pt x="10366" y="9673"/>
                </a:lnTo>
                <a:lnTo>
                  <a:pt x="10366" y="9326"/>
                </a:lnTo>
                <a:cubicBezTo>
                  <a:pt x="10366" y="8728"/>
                  <a:pt x="9925" y="8287"/>
                  <a:pt x="9358" y="8287"/>
                </a:cubicBezTo>
                <a:lnTo>
                  <a:pt x="6207" y="8287"/>
                </a:lnTo>
                <a:lnTo>
                  <a:pt x="6207" y="7594"/>
                </a:lnTo>
                <a:lnTo>
                  <a:pt x="7216" y="7594"/>
                </a:lnTo>
                <a:cubicBezTo>
                  <a:pt x="7814" y="7594"/>
                  <a:pt x="8287" y="7121"/>
                  <a:pt x="8287" y="6554"/>
                </a:cubicBezTo>
                <a:lnTo>
                  <a:pt x="8287" y="5136"/>
                </a:lnTo>
                <a:cubicBezTo>
                  <a:pt x="8287" y="4569"/>
                  <a:pt x="7814" y="4128"/>
                  <a:pt x="7216" y="4128"/>
                </a:cubicBezTo>
                <a:lnTo>
                  <a:pt x="6207" y="4128"/>
                </a:lnTo>
                <a:lnTo>
                  <a:pt x="6207" y="3403"/>
                </a:lnTo>
                <a:lnTo>
                  <a:pt x="9389" y="3403"/>
                </a:lnTo>
                <a:cubicBezTo>
                  <a:pt x="9988" y="3403"/>
                  <a:pt x="10429" y="2931"/>
                  <a:pt x="10429" y="2395"/>
                </a:cubicBezTo>
                <a:lnTo>
                  <a:pt x="10429" y="2049"/>
                </a:lnTo>
                <a:lnTo>
                  <a:pt x="10776" y="2049"/>
                </a:lnTo>
                <a:cubicBezTo>
                  <a:pt x="11374" y="2049"/>
                  <a:pt x="11815" y="1576"/>
                  <a:pt x="11815" y="1009"/>
                </a:cubicBezTo>
                <a:cubicBezTo>
                  <a:pt x="11815" y="411"/>
                  <a:pt x="11343" y="1"/>
                  <a:pt x="10776" y="1"/>
                </a:cubicBezTo>
                <a:lnTo>
                  <a:pt x="9389" y="1"/>
                </a:lnTo>
                <a:cubicBezTo>
                  <a:pt x="8822" y="1"/>
                  <a:pt x="8381" y="474"/>
                  <a:pt x="8381" y="1009"/>
                </a:cubicBezTo>
                <a:cubicBezTo>
                  <a:pt x="8381" y="1608"/>
                  <a:pt x="8854" y="2049"/>
                  <a:pt x="9389" y="2049"/>
                </a:cubicBezTo>
                <a:lnTo>
                  <a:pt x="9767" y="2049"/>
                </a:lnTo>
                <a:lnTo>
                  <a:pt x="9767" y="2395"/>
                </a:lnTo>
                <a:cubicBezTo>
                  <a:pt x="9767" y="2584"/>
                  <a:pt x="9610" y="2742"/>
                  <a:pt x="9389" y="2742"/>
                </a:cubicBezTo>
                <a:lnTo>
                  <a:pt x="6239" y="2742"/>
                </a:lnTo>
                <a:lnTo>
                  <a:pt x="6239" y="2049"/>
                </a:lnTo>
                <a:lnTo>
                  <a:pt x="6617" y="2049"/>
                </a:lnTo>
                <a:cubicBezTo>
                  <a:pt x="7184" y="2049"/>
                  <a:pt x="7625" y="1576"/>
                  <a:pt x="7625" y="1009"/>
                </a:cubicBezTo>
                <a:cubicBezTo>
                  <a:pt x="7625" y="411"/>
                  <a:pt x="7153" y="1"/>
                  <a:pt x="6617" y="1"/>
                </a:cubicBezTo>
                <a:lnTo>
                  <a:pt x="5231" y="1"/>
                </a:lnTo>
                <a:cubicBezTo>
                  <a:pt x="4632" y="1"/>
                  <a:pt x="4191" y="474"/>
                  <a:pt x="4191" y="1009"/>
                </a:cubicBezTo>
                <a:cubicBezTo>
                  <a:pt x="4191" y="1608"/>
                  <a:pt x="4664" y="2049"/>
                  <a:pt x="5231" y="2049"/>
                </a:cubicBezTo>
                <a:lnTo>
                  <a:pt x="5577" y="2049"/>
                </a:lnTo>
                <a:lnTo>
                  <a:pt x="5577" y="2742"/>
                </a:lnTo>
                <a:lnTo>
                  <a:pt x="2427" y="2742"/>
                </a:lnTo>
                <a:cubicBezTo>
                  <a:pt x="2238" y="2742"/>
                  <a:pt x="2080" y="2584"/>
                  <a:pt x="2080" y="2395"/>
                </a:cubicBezTo>
                <a:lnTo>
                  <a:pt x="2080" y="2049"/>
                </a:lnTo>
                <a:lnTo>
                  <a:pt x="2427" y="2049"/>
                </a:lnTo>
                <a:cubicBezTo>
                  <a:pt x="3025" y="2049"/>
                  <a:pt x="3466" y="1576"/>
                  <a:pt x="3466" y="1009"/>
                </a:cubicBezTo>
                <a:cubicBezTo>
                  <a:pt x="3466" y="411"/>
                  <a:pt x="2994" y="1"/>
                  <a:pt x="242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Rettangolo 33">
            <a:extLst>
              <a:ext uri="{FF2B5EF4-FFF2-40B4-BE49-F238E27FC236}">
                <a16:creationId xmlns:a16="http://schemas.microsoft.com/office/drawing/2014/main" id="{DA34FCF5-833A-434C-B871-9A37921CAA26}"/>
              </a:ext>
            </a:extLst>
          </p:cNvPr>
          <p:cNvSpPr/>
          <p:nvPr/>
        </p:nvSpPr>
        <p:spPr>
          <a:xfrm>
            <a:off x="8947264" y="3131108"/>
            <a:ext cx="539257" cy="57575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Triangolo isoscele 39">
            <a:extLst>
              <a:ext uri="{FF2B5EF4-FFF2-40B4-BE49-F238E27FC236}">
                <a16:creationId xmlns:a16="http://schemas.microsoft.com/office/drawing/2014/main" id="{F24D19E5-7B6F-4A5E-9F69-11E7F8DE3360}"/>
              </a:ext>
            </a:extLst>
          </p:cNvPr>
          <p:cNvSpPr/>
          <p:nvPr/>
        </p:nvSpPr>
        <p:spPr>
          <a:xfrm rot="10800000">
            <a:off x="8947264" y="3591957"/>
            <a:ext cx="539257" cy="27182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Google Shape;641;p50">
            <a:extLst>
              <a:ext uri="{FF2B5EF4-FFF2-40B4-BE49-F238E27FC236}">
                <a16:creationId xmlns:a16="http://schemas.microsoft.com/office/drawing/2014/main" id="{2F7AC9E9-8958-4B3C-8F9B-BAF9A4F09E8F}"/>
              </a:ext>
            </a:extLst>
          </p:cNvPr>
          <p:cNvSpPr txBox="1">
            <a:spLocks/>
          </p:cNvSpPr>
          <p:nvPr/>
        </p:nvSpPr>
        <p:spPr>
          <a:xfrm>
            <a:off x="8809225" y="1396261"/>
            <a:ext cx="3243665" cy="1174818"/>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1330" b="1" dirty="0">
                <a:solidFill>
                  <a:schemeClr val="tx1">
                    <a:lumMod val="65000"/>
                    <a:lumOff val="35000"/>
                  </a:schemeClr>
                </a:solidFill>
                <a:latin typeface="Bookman Old Style" panose="02050604050505020204" pitchFamily="18" charset="0"/>
              </a:rPr>
              <a:t>D.lgs. 24 luglio 1992, n. 358</a:t>
            </a:r>
          </a:p>
          <a:p>
            <a:pPr marL="0" indent="0" algn="just">
              <a:spcBef>
                <a:spcPts val="0"/>
              </a:spcBef>
              <a:buNone/>
            </a:pPr>
            <a:r>
              <a:rPr lang="it-IT" sz="1330" dirty="0">
                <a:solidFill>
                  <a:schemeClr val="tx1">
                    <a:lumMod val="65000"/>
                    <a:lumOff val="35000"/>
                  </a:schemeClr>
                </a:solidFill>
                <a:latin typeface="Bookman Old Style" panose="02050604050505020204" pitchFamily="18" charset="0"/>
              </a:rPr>
              <a:t>«</a:t>
            </a:r>
            <a:r>
              <a:rPr lang="it-IT" sz="1330" i="1" dirty="0">
                <a:solidFill>
                  <a:schemeClr val="tx1">
                    <a:lumMod val="65000"/>
                    <a:lumOff val="35000"/>
                  </a:schemeClr>
                </a:solidFill>
                <a:latin typeface="Bookman Old Style" panose="02050604050505020204" pitchFamily="18" charset="0"/>
              </a:rPr>
              <a:t>Testo unico delle disposizioni in materia di appalti pubblici di forniture, in attuazione delle</a:t>
            </a:r>
          </a:p>
          <a:p>
            <a:pPr marL="0" indent="0">
              <a:spcBef>
                <a:spcPts val="0"/>
              </a:spcBef>
              <a:buNone/>
            </a:pPr>
            <a:r>
              <a:rPr lang="it-IT" sz="1330" i="1" dirty="0">
                <a:solidFill>
                  <a:schemeClr val="tx1">
                    <a:lumMod val="65000"/>
                    <a:lumOff val="35000"/>
                  </a:schemeClr>
                </a:solidFill>
                <a:latin typeface="Bookman Old Style" panose="02050604050505020204" pitchFamily="18" charset="0"/>
              </a:rPr>
              <a:t>direttive 77/62/CEE, 80/767/CEE e 88/295/CEE</a:t>
            </a:r>
            <a:r>
              <a:rPr lang="it-IT" sz="1330" dirty="0">
                <a:solidFill>
                  <a:schemeClr val="tx1">
                    <a:lumMod val="65000"/>
                    <a:lumOff val="35000"/>
                  </a:schemeClr>
                </a:solidFill>
                <a:latin typeface="Bookman Old Style" panose="02050604050505020204" pitchFamily="18" charset="0"/>
              </a:rPr>
              <a:t>»</a:t>
            </a:r>
          </a:p>
          <a:p>
            <a:pPr marL="0" indent="0">
              <a:spcBef>
                <a:spcPts val="0"/>
              </a:spcBef>
              <a:buNone/>
            </a:pPr>
            <a:r>
              <a:rPr lang="it-IT" sz="1330" dirty="0">
                <a:solidFill>
                  <a:schemeClr val="tx1">
                    <a:lumMod val="65000"/>
                    <a:lumOff val="35000"/>
                  </a:schemeClr>
                </a:solidFill>
                <a:latin typeface="Bookman Old Style" panose="02050604050505020204" pitchFamily="18" charset="0"/>
              </a:rPr>
              <a:t>(G.U. n. 188 del 11 agosto 1992, S.O. n. 104)</a:t>
            </a:r>
          </a:p>
        </p:txBody>
      </p:sp>
      <p:sp>
        <p:nvSpPr>
          <p:cNvPr id="43" name="Google Shape;6220;p68">
            <a:extLst>
              <a:ext uri="{FF2B5EF4-FFF2-40B4-BE49-F238E27FC236}">
                <a16:creationId xmlns:a16="http://schemas.microsoft.com/office/drawing/2014/main" id="{F1FC6CE6-FA53-4AED-AE07-7827AD4ADDCC}"/>
              </a:ext>
            </a:extLst>
          </p:cNvPr>
          <p:cNvSpPr/>
          <p:nvPr/>
        </p:nvSpPr>
        <p:spPr>
          <a:xfrm>
            <a:off x="9010947" y="3214989"/>
            <a:ext cx="384065" cy="389506"/>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47735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DF95DF-17B9-4802-9013-55FBEDE9305F}"/>
              </a:ext>
            </a:extLst>
          </p:cNvPr>
          <p:cNvSpPr/>
          <p:nvPr/>
        </p:nvSpPr>
        <p:spPr>
          <a:xfrm>
            <a:off x="3482196" y="802256"/>
            <a:ext cx="5227608" cy="5253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231BCED6-E0F8-4E01-9E2B-6989473620EE}"/>
              </a:ext>
            </a:extLst>
          </p:cNvPr>
          <p:cNvSpPr txBox="1"/>
          <p:nvPr/>
        </p:nvSpPr>
        <p:spPr>
          <a:xfrm>
            <a:off x="4962524" y="4473976"/>
            <a:ext cx="3747280" cy="553998"/>
          </a:xfrm>
          <a:prstGeom prst="rect">
            <a:avLst/>
          </a:prstGeom>
          <a:noFill/>
        </p:spPr>
        <p:txBody>
          <a:bodyPr wrap="square" rtlCol="0">
            <a:spAutoFit/>
          </a:bodyPr>
          <a:lstStyle/>
          <a:p>
            <a:pPr algn="ctr"/>
            <a:r>
              <a:rPr lang="it-IT" sz="3000" b="1" dirty="0">
                <a:solidFill>
                  <a:schemeClr val="tx1">
                    <a:lumMod val="65000"/>
                    <a:lumOff val="35000"/>
                  </a:schemeClr>
                </a:solidFill>
                <a:latin typeface="Bookman Old Style" panose="02050604050505020204" pitchFamily="18" charset="0"/>
              </a:rPr>
              <a:t>LE PROCEDURE</a:t>
            </a:r>
          </a:p>
        </p:txBody>
      </p:sp>
      <p:sp>
        <p:nvSpPr>
          <p:cNvPr id="9" name="CasellaDiTesto 8">
            <a:extLst>
              <a:ext uri="{FF2B5EF4-FFF2-40B4-BE49-F238E27FC236}">
                <a16:creationId xmlns:a16="http://schemas.microsoft.com/office/drawing/2014/main" id="{7B598B4B-1842-402E-A431-CC672BB73516}"/>
              </a:ext>
            </a:extLst>
          </p:cNvPr>
          <p:cNvSpPr txBox="1"/>
          <p:nvPr/>
        </p:nvSpPr>
        <p:spPr>
          <a:xfrm>
            <a:off x="1628776" y="3130674"/>
            <a:ext cx="3250900" cy="2400657"/>
          </a:xfrm>
          <a:prstGeom prst="rect">
            <a:avLst/>
          </a:prstGeom>
          <a:noFill/>
        </p:spPr>
        <p:txBody>
          <a:bodyPr wrap="square" rtlCol="0">
            <a:spAutoFit/>
          </a:bodyPr>
          <a:lstStyle/>
          <a:p>
            <a:r>
              <a:rPr lang="it-IT" sz="15000" dirty="0">
                <a:solidFill>
                  <a:schemeClr val="bg2">
                    <a:lumMod val="75000"/>
                  </a:schemeClr>
                </a:solidFill>
                <a:latin typeface="Bookman Old Style" panose="02050604050505020204" pitchFamily="18" charset="0"/>
              </a:rPr>
              <a:t>6.5</a:t>
            </a:r>
          </a:p>
        </p:txBody>
      </p:sp>
      <p:grpSp>
        <p:nvGrpSpPr>
          <p:cNvPr id="10" name="Google Shape;5005;p40">
            <a:extLst>
              <a:ext uri="{FF2B5EF4-FFF2-40B4-BE49-F238E27FC236}">
                <a16:creationId xmlns:a16="http://schemas.microsoft.com/office/drawing/2014/main" id="{2EDE2D27-48C6-4AA0-83CB-37C37BF76AA9}"/>
              </a:ext>
            </a:extLst>
          </p:cNvPr>
          <p:cNvGrpSpPr/>
          <p:nvPr/>
        </p:nvGrpSpPr>
        <p:grpSpPr>
          <a:xfrm>
            <a:off x="5715536" y="1720240"/>
            <a:ext cx="760927" cy="746735"/>
            <a:chOff x="-59475600" y="2658625"/>
            <a:chExt cx="309550" cy="316625"/>
          </a:xfrm>
          <a:solidFill>
            <a:schemeClr val="tx1">
              <a:lumMod val="65000"/>
              <a:lumOff val="35000"/>
            </a:schemeClr>
          </a:solidFill>
        </p:grpSpPr>
        <p:sp>
          <p:nvSpPr>
            <p:cNvPr id="11" name="Google Shape;5006;p40">
              <a:extLst>
                <a:ext uri="{FF2B5EF4-FFF2-40B4-BE49-F238E27FC236}">
                  <a16:creationId xmlns:a16="http://schemas.microsoft.com/office/drawing/2014/main" id="{160D21D1-4463-47CF-9E27-307054313AAA}"/>
                </a:ext>
              </a:extLst>
            </p:cNvPr>
            <p:cNvSpPr/>
            <p:nvPr/>
          </p:nvSpPr>
          <p:spPr>
            <a:xfrm>
              <a:off x="-59427550" y="291302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630" y="788"/>
                    <a:pt x="788" y="630"/>
                    <a:pt x="788" y="410"/>
                  </a:cubicBezTo>
                  <a:cubicBezTo>
                    <a:pt x="788" y="189"/>
                    <a:pt x="630" y="0"/>
                    <a:pt x="410"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7;p40">
              <a:extLst>
                <a:ext uri="{FF2B5EF4-FFF2-40B4-BE49-F238E27FC236}">
                  <a16:creationId xmlns:a16="http://schemas.microsoft.com/office/drawing/2014/main" id="{037035CA-8F22-41FB-8197-11F52B0DF7A8}"/>
                </a:ext>
              </a:extLst>
            </p:cNvPr>
            <p:cNvSpPr/>
            <p:nvPr/>
          </p:nvSpPr>
          <p:spPr>
            <a:xfrm>
              <a:off x="-59428350" y="2699575"/>
              <a:ext cx="20500" cy="152825"/>
            </a:xfrm>
            <a:custGeom>
              <a:avLst/>
              <a:gdLst/>
              <a:ahLst/>
              <a:cxnLst/>
              <a:rect l="l" t="t" r="r" b="b"/>
              <a:pathLst>
                <a:path w="820" h="6113" extrusionOk="0">
                  <a:moveTo>
                    <a:pt x="442" y="0"/>
                  </a:moveTo>
                  <a:cubicBezTo>
                    <a:pt x="190" y="0"/>
                    <a:pt x="1" y="189"/>
                    <a:pt x="1" y="441"/>
                  </a:cubicBezTo>
                  <a:lnTo>
                    <a:pt x="1" y="5671"/>
                  </a:lnTo>
                  <a:cubicBezTo>
                    <a:pt x="1" y="5923"/>
                    <a:pt x="190" y="6112"/>
                    <a:pt x="442" y="6112"/>
                  </a:cubicBezTo>
                  <a:cubicBezTo>
                    <a:pt x="662" y="6112"/>
                    <a:pt x="820" y="5923"/>
                    <a:pt x="820" y="5671"/>
                  </a:cubicBezTo>
                  <a:lnTo>
                    <a:pt x="820" y="410"/>
                  </a:lnTo>
                  <a:cubicBezTo>
                    <a:pt x="820" y="158"/>
                    <a:pt x="631" y="0"/>
                    <a:pt x="442"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8;p40">
              <a:extLst>
                <a:ext uri="{FF2B5EF4-FFF2-40B4-BE49-F238E27FC236}">
                  <a16:creationId xmlns:a16="http://schemas.microsoft.com/office/drawing/2014/main" id="{30CC0336-2CDF-462F-8D5D-AC10F5AF170D}"/>
                </a:ext>
              </a:extLst>
            </p:cNvPr>
            <p:cNvSpPr/>
            <p:nvPr/>
          </p:nvSpPr>
          <p:spPr>
            <a:xfrm>
              <a:off x="-59330675" y="2913025"/>
              <a:ext cx="19700" cy="19700"/>
            </a:xfrm>
            <a:custGeom>
              <a:avLst/>
              <a:gdLst/>
              <a:ahLst/>
              <a:cxnLst/>
              <a:rect l="l" t="t" r="r" b="b"/>
              <a:pathLst>
                <a:path w="788" h="788" extrusionOk="0">
                  <a:moveTo>
                    <a:pt x="378" y="0"/>
                  </a:moveTo>
                  <a:cubicBezTo>
                    <a:pt x="158" y="0"/>
                    <a:pt x="0" y="189"/>
                    <a:pt x="0" y="410"/>
                  </a:cubicBezTo>
                  <a:cubicBezTo>
                    <a:pt x="0" y="630"/>
                    <a:pt x="158" y="788"/>
                    <a:pt x="378" y="788"/>
                  </a:cubicBezTo>
                  <a:cubicBezTo>
                    <a:pt x="599" y="788"/>
                    <a:pt x="788" y="630"/>
                    <a:pt x="788" y="410"/>
                  </a:cubicBezTo>
                  <a:cubicBezTo>
                    <a:pt x="788" y="189"/>
                    <a:pt x="599" y="0"/>
                    <a:pt x="378"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9;p40">
              <a:extLst>
                <a:ext uri="{FF2B5EF4-FFF2-40B4-BE49-F238E27FC236}">
                  <a16:creationId xmlns:a16="http://schemas.microsoft.com/office/drawing/2014/main" id="{9815E59C-3CFE-4043-AC5D-57B54B9F33BE}"/>
                </a:ext>
              </a:extLst>
            </p:cNvPr>
            <p:cNvSpPr/>
            <p:nvPr/>
          </p:nvSpPr>
          <p:spPr>
            <a:xfrm>
              <a:off x="-59330675" y="2699575"/>
              <a:ext cx="20500" cy="152825"/>
            </a:xfrm>
            <a:custGeom>
              <a:avLst/>
              <a:gdLst/>
              <a:ahLst/>
              <a:cxnLst/>
              <a:rect l="l" t="t" r="r" b="b"/>
              <a:pathLst>
                <a:path w="820" h="6113" extrusionOk="0">
                  <a:moveTo>
                    <a:pt x="378" y="0"/>
                  </a:moveTo>
                  <a:cubicBezTo>
                    <a:pt x="158" y="0"/>
                    <a:pt x="0" y="189"/>
                    <a:pt x="0" y="441"/>
                  </a:cubicBezTo>
                  <a:lnTo>
                    <a:pt x="0" y="5671"/>
                  </a:lnTo>
                  <a:cubicBezTo>
                    <a:pt x="0" y="5923"/>
                    <a:pt x="189" y="6112"/>
                    <a:pt x="378" y="6112"/>
                  </a:cubicBezTo>
                  <a:cubicBezTo>
                    <a:pt x="630" y="6112"/>
                    <a:pt x="820" y="5923"/>
                    <a:pt x="820" y="5671"/>
                  </a:cubicBezTo>
                  <a:lnTo>
                    <a:pt x="820" y="410"/>
                  </a:lnTo>
                  <a:cubicBezTo>
                    <a:pt x="788" y="158"/>
                    <a:pt x="567" y="0"/>
                    <a:pt x="378"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10;p40">
              <a:extLst>
                <a:ext uri="{FF2B5EF4-FFF2-40B4-BE49-F238E27FC236}">
                  <a16:creationId xmlns:a16="http://schemas.microsoft.com/office/drawing/2014/main" id="{034A91FE-DC6C-47C1-9BBA-8AB203C26605}"/>
                </a:ext>
              </a:extLst>
            </p:cNvPr>
            <p:cNvSpPr/>
            <p:nvPr/>
          </p:nvSpPr>
          <p:spPr>
            <a:xfrm>
              <a:off x="-59475600" y="2658625"/>
              <a:ext cx="309550" cy="316625"/>
            </a:xfrm>
            <a:custGeom>
              <a:avLst/>
              <a:gdLst/>
              <a:ahLst/>
              <a:cxnLst/>
              <a:rect l="l" t="t" r="r" b="b"/>
              <a:pathLst>
                <a:path w="12382" h="12665" extrusionOk="0">
                  <a:moveTo>
                    <a:pt x="3372" y="788"/>
                  </a:moveTo>
                  <a:cubicBezTo>
                    <a:pt x="3624" y="788"/>
                    <a:pt x="3813" y="977"/>
                    <a:pt x="3813" y="1197"/>
                  </a:cubicBezTo>
                  <a:lnTo>
                    <a:pt x="3813" y="8538"/>
                  </a:lnTo>
                  <a:lnTo>
                    <a:pt x="788" y="8538"/>
                  </a:lnTo>
                  <a:lnTo>
                    <a:pt x="788" y="1197"/>
                  </a:lnTo>
                  <a:cubicBezTo>
                    <a:pt x="788" y="977"/>
                    <a:pt x="977" y="788"/>
                    <a:pt x="1166" y="788"/>
                  </a:cubicBezTo>
                  <a:close/>
                  <a:moveTo>
                    <a:pt x="7278" y="788"/>
                  </a:moveTo>
                  <a:cubicBezTo>
                    <a:pt x="7530" y="788"/>
                    <a:pt x="7688" y="977"/>
                    <a:pt x="7688" y="1197"/>
                  </a:cubicBezTo>
                  <a:lnTo>
                    <a:pt x="7688" y="8538"/>
                  </a:lnTo>
                  <a:lnTo>
                    <a:pt x="4632" y="8538"/>
                  </a:lnTo>
                  <a:lnTo>
                    <a:pt x="4632" y="1197"/>
                  </a:lnTo>
                  <a:cubicBezTo>
                    <a:pt x="4632" y="977"/>
                    <a:pt x="4852" y="788"/>
                    <a:pt x="5073" y="788"/>
                  </a:cubicBezTo>
                  <a:close/>
                  <a:moveTo>
                    <a:pt x="11122" y="788"/>
                  </a:moveTo>
                  <a:cubicBezTo>
                    <a:pt x="11342" y="788"/>
                    <a:pt x="11500" y="977"/>
                    <a:pt x="11500" y="1197"/>
                  </a:cubicBezTo>
                  <a:lnTo>
                    <a:pt x="11500" y="8538"/>
                  </a:lnTo>
                  <a:lnTo>
                    <a:pt x="8507" y="8538"/>
                  </a:lnTo>
                  <a:lnTo>
                    <a:pt x="8507" y="1197"/>
                  </a:lnTo>
                  <a:cubicBezTo>
                    <a:pt x="8507" y="977"/>
                    <a:pt x="8696" y="788"/>
                    <a:pt x="8885" y="788"/>
                  </a:cubicBezTo>
                  <a:close/>
                  <a:moveTo>
                    <a:pt x="3813" y="9325"/>
                  </a:moveTo>
                  <a:lnTo>
                    <a:pt x="3813" y="11405"/>
                  </a:lnTo>
                  <a:cubicBezTo>
                    <a:pt x="3813" y="11657"/>
                    <a:pt x="3624" y="11846"/>
                    <a:pt x="3372" y="11846"/>
                  </a:cubicBezTo>
                  <a:lnTo>
                    <a:pt x="1166" y="11846"/>
                  </a:lnTo>
                  <a:cubicBezTo>
                    <a:pt x="946" y="11846"/>
                    <a:pt x="788" y="11657"/>
                    <a:pt x="788" y="11405"/>
                  </a:cubicBezTo>
                  <a:lnTo>
                    <a:pt x="788" y="9325"/>
                  </a:lnTo>
                  <a:close/>
                  <a:moveTo>
                    <a:pt x="7688" y="9325"/>
                  </a:moveTo>
                  <a:lnTo>
                    <a:pt x="7688" y="11405"/>
                  </a:lnTo>
                  <a:cubicBezTo>
                    <a:pt x="7688" y="11657"/>
                    <a:pt x="7467" y="11846"/>
                    <a:pt x="7278" y="11846"/>
                  </a:cubicBezTo>
                  <a:lnTo>
                    <a:pt x="5073" y="11846"/>
                  </a:lnTo>
                  <a:cubicBezTo>
                    <a:pt x="4852" y="11846"/>
                    <a:pt x="4632" y="11657"/>
                    <a:pt x="4632" y="11405"/>
                  </a:cubicBezTo>
                  <a:lnTo>
                    <a:pt x="4632" y="9325"/>
                  </a:lnTo>
                  <a:close/>
                  <a:moveTo>
                    <a:pt x="11563" y="9325"/>
                  </a:moveTo>
                  <a:lnTo>
                    <a:pt x="11563" y="11405"/>
                  </a:lnTo>
                  <a:lnTo>
                    <a:pt x="11531" y="11405"/>
                  </a:lnTo>
                  <a:cubicBezTo>
                    <a:pt x="11531" y="11657"/>
                    <a:pt x="11342" y="11846"/>
                    <a:pt x="11153" y="11846"/>
                  </a:cubicBezTo>
                  <a:lnTo>
                    <a:pt x="8948" y="11846"/>
                  </a:lnTo>
                  <a:cubicBezTo>
                    <a:pt x="8696" y="11846"/>
                    <a:pt x="8538" y="11657"/>
                    <a:pt x="8538" y="11405"/>
                  </a:cubicBezTo>
                  <a:lnTo>
                    <a:pt x="8538" y="9325"/>
                  </a:lnTo>
                  <a:close/>
                  <a:moveTo>
                    <a:pt x="1229" y="0"/>
                  </a:moveTo>
                  <a:cubicBezTo>
                    <a:pt x="536" y="0"/>
                    <a:pt x="0" y="536"/>
                    <a:pt x="0" y="1197"/>
                  </a:cubicBezTo>
                  <a:lnTo>
                    <a:pt x="0" y="11405"/>
                  </a:lnTo>
                  <a:cubicBezTo>
                    <a:pt x="0" y="12066"/>
                    <a:pt x="536" y="12665"/>
                    <a:pt x="1229" y="12665"/>
                  </a:cubicBezTo>
                  <a:lnTo>
                    <a:pt x="3435" y="12665"/>
                  </a:lnTo>
                  <a:cubicBezTo>
                    <a:pt x="3750" y="12665"/>
                    <a:pt x="4002" y="12539"/>
                    <a:pt x="4254" y="12350"/>
                  </a:cubicBezTo>
                  <a:cubicBezTo>
                    <a:pt x="4474" y="12539"/>
                    <a:pt x="4758" y="12665"/>
                    <a:pt x="5073" y="12665"/>
                  </a:cubicBezTo>
                  <a:lnTo>
                    <a:pt x="7278" y="12665"/>
                  </a:lnTo>
                  <a:cubicBezTo>
                    <a:pt x="7593" y="12665"/>
                    <a:pt x="7877" y="12539"/>
                    <a:pt x="8097" y="12350"/>
                  </a:cubicBezTo>
                  <a:cubicBezTo>
                    <a:pt x="8349" y="12539"/>
                    <a:pt x="8633" y="12665"/>
                    <a:pt x="8948" y="12665"/>
                  </a:cubicBezTo>
                  <a:lnTo>
                    <a:pt x="11153" y="12665"/>
                  </a:lnTo>
                  <a:cubicBezTo>
                    <a:pt x="11815" y="12665"/>
                    <a:pt x="12382" y="12129"/>
                    <a:pt x="12382" y="11405"/>
                  </a:cubicBezTo>
                  <a:lnTo>
                    <a:pt x="12382" y="1197"/>
                  </a:lnTo>
                  <a:cubicBezTo>
                    <a:pt x="12350" y="536"/>
                    <a:pt x="11815" y="0"/>
                    <a:pt x="11153" y="0"/>
                  </a:cubicBezTo>
                  <a:lnTo>
                    <a:pt x="8948" y="0"/>
                  </a:lnTo>
                  <a:cubicBezTo>
                    <a:pt x="8633" y="0"/>
                    <a:pt x="8349" y="95"/>
                    <a:pt x="8097" y="315"/>
                  </a:cubicBezTo>
                  <a:cubicBezTo>
                    <a:pt x="7877" y="95"/>
                    <a:pt x="7593" y="0"/>
                    <a:pt x="7278" y="0"/>
                  </a:cubicBezTo>
                  <a:lnTo>
                    <a:pt x="5073" y="0"/>
                  </a:lnTo>
                  <a:cubicBezTo>
                    <a:pt x="4758" y="0"/>
                    <a:pt x="4474" y="95"/>
                    <a:pt x="4254" y="315"/>
                  </a:cubicBezTo>
                  <a:cubicBezTo>
                    <a:pt x="4002" y="95"/>
                    <a:pt x="3750" y="0"/>
                    <a:pt x="3435"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11;p40">
              <a:extLst>
                <a:ext uri="{FF2B5EF4-FFF2-40B4-BE49-F238E27FC236}">
                  <a16:creationId xmlns:a16="http://schemas.microsoft.com/office/drawing/2014/main" id="{AB71764F-20B0-46A4-8A87-E0A0D916C4A8}"/>
                </a:ext>
              </a:extLst>
            </p:cNvPr>
            <p:cNvSpPr/>
            <p:nvPr/>
          </p:nvSpPr>
          <p:spPr>
            <a:xfrm>
              <a:off x="-59234600" y="2913025"/>
              <a:ext cx="19725" cy="19700"/>
            </a:xfrm>
            <a:custGeom>
              <a:avLst/>
              <a:gdLst/>
              <a:ahLst/>
              <a:cxnLst/>
              <a:rect l="l" t="t" r="r" b="b"/>
              <a:pathLst>
                <a:path w="789" h="788" extrusionOk="0">
                  <a:moveTo>
                    <a:pt x="411" y="0"/>
                  </a:moveTo>
                  <a:cubicBezTo>
                    <a:pt x="190" y="0"/>
                    <a:pt x="1" y="189"/>
                    <a:pt x="1" y="410"/>
                  </a:cubicBezTo>
                  <a:cubicBezTo>
                    <a:pt x="1" y="630"/>
                    <a:pt x="190" y="788"/>
                    <a:pt x="411" y="788"/>
                  </a:cubicBezTo>
                  <a:cubicBezTo>
                    <a:pt x="631" y="788"/>
                    <a:pt x="789" y="630"/>
                    <a:pt x="789" y="410"/>
                  </a:cubicBezTo>
                  <a:cubicBezTo>
                    <a:pt x="789" y="189"/>
                    <a:pt x="631" y="0"/>
                    <a:pt x="411"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012;p40">
              <a:extLst>
                <a:ext uri="{FF2B5EF4-FFF2-40B4-BE49-F238E27FC236}">
                  <a16:creationId xmlns:a16="http://schemas.microsoft.com/office/drawing/2014/main" id="{96D1FBB4-46B8-4CE9-8E73-20458B119280}"/>
                </a:ext>
              </a:extLst>
            </p:cNvPr>
            <p:cNvSpPr/>
            <p:nvPr/>
          </p:nvSpPr>
          <p:spPr>
            <a:xfrm>
              <a:off x="-59235375" y="2699575"/>
              <a:ext cx="20500" cy="152825"/>
            </a:xfrm>
            <a:custGeom>
              <a:avLst/>
              <a:gdLst/>
              <a:ahLst/>
              <a:cxnLst/>
              <a:rect l="l" t="t" r="r" b="b"/>
              <a:pathLst>
                <a:path w="820" h="6113" extrusionOk="0">
                  <a:moveTo>
                    <a:pt x="442" y="0"/>
                  </a:moveTo>
                  <a:cubicBezTo>
                    <a:pt x="190" y="0"/>
                    <a:pt x="0" y="189"/>
                    <a:pt x="0" y="441"/>
                  </a:cubicBezTo>
                  <a:lnTo>
                    <a:pt x="0" y="5671"/>
                  </a:lnTo>
                  <a:cubicBezTo>
                    <a:pt x="0" y="5923"/>
                    <a:pt x="190" y="6112"/>
                    <a:pt x="442" y="6112"/>
                  </a:cubicBezTo>
                  <a:cubicBezTo>
                    <a:pt x="662" y="6112"/>
                    <a:pt x="820" y="5923"/>
                    <a:pt x="820" y="5671"/>
                  </a:cubicBezTo>
                  <a:lnTo>
                    <a:pt x="820" y="410"/>
                  </a:lnTo>
                  <a:cubicBezTo>
                    <a:pt x="820" y="158"/>
                    <a:pt x="631" y="0"/>
                    <a:pt x="442"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270814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9C3F909-D5B3-452A-BD5F-7C48C9421322}"/>
              </a:ext>
            </a:extLst>
          </p:cNvPr>
          <p:cNvSpPr txBox="1"/>
          <p:nvPr/>
        </p:nvSpPr>
        <p:spPr>
          <a:xfrm>
            <a:off x="4668369" y="1131801"/>
            <a:ext cx="2855260" cy="830997"/>
          </a:xfrm>
          <a:prstGeom prst="rect">
            <a:avLst/>
          </a:prstGeom>
          <a:noFill/>
          <a:ln>
            <a:solidFill>
              <a:schemeClr val="tx1">
                <a:lumMod val="65000"/>
                <a:lumOff val="35000"/>
              </a:schemeClr>
            </a:solidFill>
          </a:ln>
        </p:spPr>
        <p:txBody>
          <a:bodyPr wrap="square" rtlCol="0">
            <a:spAutoFit/>
          </a:bodyPr>
          <a:lstStyle/>
          <a:p>
            <a:pPr algn="ctr"/>
            <a:r>
              <a:rPr lang="it-IT" sz="2400" dirty="0">
                <a:solidFill>
                  <a:schemeClr val="tx1">
                    <a:lumMod val="65000"/>
                    <a:lumOff val="35000"/>
                  </a:schemeClr>
                </a:solidFill>
                <a:latin typeface="Bookman Old Style" panose="02050604050505020204" pitchFamily="18" charset="0"/>
              </a:rPr>
              <a:t>Procedure di affidamento</a:t>
            </a:r>
          </a:p>
        </p:txBody>
      </p:sp>
      <p:sp>
        <p:nvSpPr>
          <p:cNvPr id="11" name="CasellaDiTesto 10">
            <a:extLst>
              <a:ext uri="{FF2B5EF4-FFF2-40B4-BE49-F238E27FC236}">
                <a16:creationId xmlns:a16="http://schemas.microsoft.com/office/drawing/2014/main" id="{6686E571-B5D2-4703-AE4D-C4E2FC58E2C1}"/>
              </a:ext>
            </a:extLst>
          </p:cNvPr>
          <p:cNvSpPr txBox="1"/>
          <p:nvPr/>
        </p:nvSpPr>
        <p:spPr>
          <a:xfrm>
            <a:off x="674727" y="2391615"/>
            <a:ext cx="3415550" cy="461665"/>
          </a:xfrm>
          <a:prstGeom prst="rect">
            <a:avLst/>
          </a:prstGeom>
          <a:noFill/>
          <a:ln>
            <a:solidFill>
              <a:schemeClr val="tx1">
                <a:lumMod val="65000"/>
                <a:lumOff val="35000"/>
              </a:schemeClr>
            </a:solidFill>
          </a:ln>
        </p:spPr>
        <p:txBody>
          <a:bodyPr wrap="square" rtlCol="0">
            <a:spAutoFit/>
          </a:bodyPr>
          <a:lstStyle/>
          <a:p>
            <a:pPr algn="ctr"/>
            <a:r>
              <a:rPr lang="it-IT" sz="2400" dirty="0">
                <a:solidFill>
                  <a:schemeClr val="tx1">
                    <a:lumMod val="65000"/>
                    <a:lumOff val="35000"/>
                  </a:schemeClr>
                </a:solidFill>
                <a:latin typeface="Bookman Old Style" panose="02050604050505020204" pitchFamily="18" charset="0"/>
              </a:rPr>
              <a:t>Ordinarie</a:t>
            </a:r>
          </a:p>
        </p:txBody>
      </p:sp>
      <p:sp>
        <p:nvSpPr>
          <p:cNvPr id="12" name="CasellaDiTesto 11">
            <a:extLst>
              <a:ext uri="{FF2B5EF4-FFF2-40B4-BE49-F238E27FC236}">
                <a16:creationId xmlns:a16="http://schemas.microsoft.com/office/drawing/2014/main" id="{D8DF465A-22FC-42B7-946D-6B6615970DD4}"/>
              </a:ext>
            </a:extLst>
          </p:cNvPr>
          <p:cNvSpPr txBox="1"/>
          <p:nvPr/>
        </p:nvSpPr>
        <p:spPr>
          <a:xfrm>
            <a:off x="7310720" y="2409238"/>
            <a:ext cx="3532086" cy="461665"/>
          </a:xfrm>
          <a:prstGeom prst="rect">
            <a:avLst/>
          </a:prstGeom>
          <a:noFill/>
          <a:ln>
            <a:solidFill>
              <a:schemeClr val="tx1">
                <a:lumMod val="65000"/>
                <a:lumOff val="35000"/>
              </a:schemeClr>
            </a:solidFill>
          </a:ln>
        </p:spPr>
        <p:txBody>
          <a:bodyPr wrap="square" rtlCol="0">
            <a:spAutoFit/>
          </a:bodyPr>
          <a:lstStyle/>
          <a:p>
            <a:pPr algn="ctr"/>
            <a:r>
              <a:rPr lang="it-IT" sz="2400" dirty="0">
                <a:solidFill>
                  <a:schemeClr val="tx1">
                    <a:lumMod val="65000"/>
                    <a:lumOff val="35000"/>
                  </a:schemeClr>
                </a:solidFill>
                <a:latin typeface="Bookman Old Style" panose="02050604050505020204" pitchFamily="18" charset="0"/>
              </a:rPr>
              <a:t>Eccezionali</a:t>
            </a:r>
          </a:p>
        </p:txBody>
      </p:sp>
      <p:sp>
        <p:nvSpPr>
          <p:cNvPr id="13" name="CasellaDiTesto 12">
            <a:extLst>
              <a:ext uri="{FF2B5EF4-FFF2-40B4-BE49-F238E27FC236}">
                <a16:creationId xmlns:a16="http://schemas.microsoft.com/office/drawing/2014/main" id="{45D36074-36FA-4943-86CE-5147A46CD45B}"/>
              </a:ext>
            </a:extLst>
          </p:cNvPr>
          <p:cNvSpPr txBox="1"/>
          <p:nvPr/>
        </p:nvSpPr>
        <p:spPr>
          <a:xfrm>
            <a:off x="674727" y="3589578"/>
            <a:ext cx="1175322" cy="461665"/>
          </a:xfrm>
          <a:prstGeom prst="rect">
            <a:avLst/>
          </a:prstGeom>
          <a:noFill/>
          <a:ln>
            <a:solidFill>
              <a:schemeClr val="tx1">
                <a:lumMod val="65000"/>
                <a:lumOff val="35000"/>
              </a:schemeClr>
            </a:solidFill>
          </a:ln>
        </p:spPr>
        <p:txBody>
          <a:bodyPr wrap="none" rtlCol="0">
            <a:spAutoFit/>
          </a:bodyPr>
          <a:lstStyle/>
          <a:p>
            <a:r>
              <a:rPr lang="it-IT" sz="2400" dirty="0">
                <a:solidFill>
                  <a:schemeClr val="tx1">
                    <a:lumMod val="65000"/>
                    <a:lumOff val="35000"/>
                  </a:schemeClr>
                </a:solidFill>
                <a:latin typeface="Bookman Old Style" panose="02050604050505020204" pitchFamily="18" charset="0"/>
              </a:rPr>
              <a:t>Aperta</a:t>
            </a:r>
          </a:p>
        </p:txBody>
      </p:sp>
      <p:sp>
        <p:nvSpPr>
          <p:cNvPr id="14" name="CasellaDiTesto 13">
            <a:extLst>
              <a:ext uri="{FF2B5EF4-FFF2-40B4-BE49-F238E27FC236}">
                <a16:creationId xmlns:a16="http://schemas.microsoft.com/office/drawing/2014/main" id="{BDB4C2F6-C1B0-410A-87AB-DB8302F4D3CA}"/>
              </a:ext>
            </a:extLst>
          </p:cNvPr>
          <p:cNvSpPr txBox="1"/>
          <p:nvPr/>
        </p:nvSpPr>
        <p:spPr>
          <a:xfrm>
            <a:off x="4536890" y="3608748"/>
            <a:ext cx="1874231" cy="830997"/>
          </a:xfrm>
          <a:prstGeom prst="rect">
            <a:avLst/>
          </a:prstGeom>
          <a:noFill/>
          <a:ln>
            <a:solidFill>
              <a:schemeClr val="tx1">
                <a:lumMod val="65000"/>
                <a:lumOff val="35000"/>
              </a:schemeClr>
            </a:solidFill>
          </a:ln>
        </p:spPr>
        <p:txBody>
          <a:bodyPr wrap="none" rtlCol="0">
            <a:spAutoFit/>
          </a:bodyPr>
          <a:lstStyle/>
          <a:p>
            <a:pPr algn="ctr"/>
            <a:r>
              <a:rPr lang="it-IT" sz="1600" dirty="0">
                <a:solidFill>
                  <a:schemeClr val="tx1">
                    <a:lumMod val="65000"/>
                    <a:lumOff val="35000"/>
                  </a:schemeClr>
                </a:solidFill>
                <a:latin typeface="Bookman Old Style" panose="02050604050505020204" pitchFamily="18" charset="0"/>
              </a:rPr>
              <a:t>Competitiva</a:t>
            </a:r>
          </a:p>
          <a:p>
            <a:pPr algn="ctr"/>
            <a:r>
              <a:rPr lang="it-IT" sz="1600" dirty="0">
                <a:solidFill>
                  <a:schemeClr val="tx1">
                    <a:lumMod val="65000"/>
                    <a:lumOff val="35000"/>
                  </a:schemeClr>
                </a:solidFill>
                <a:latin typeface="Bookman Old Style" panose="02050604050505020204" pitchFamily="18" charset="0"/>
              </a:rPr>
              <a:t>con negoziazione</a:t>
            </a:r>
          </a:p>
          <a:p>
            <a:pPr algn="ctr"/>
            <a:r>
              <a:rPr lang="it-IT" sz="1600" dirty="0">
                <a:solidFill>
                  <a:schemeClr val="tx1">
                    <a:lumMod val="65000"/>
                    <a:lumOff val="35000"/>
                  </a:schemeClr>
                </a:solidFill>
                <a:latin typeface="Bookman Old Style" panose="02050604050505020204" pitchFamily="18" charset="0"/>
              </a:rPr>
              <a:t>con bando</a:t>
            </a:r>
          </a:p>
        </p:txBody>
      </p:sp>
      <p:sp>
        <p:nvSpPr>
          <p:cNvPr id="16" name="CasellaDiTesto 15">
            <a:extLst>
              <a:ext uri="{FF2B5EF4-FFF2-40B4-BE49-F238E27FC236}">
                <a16:creationId xmlns:a16="http://schemas.microsoft.com/office/drawing/2014/main" id="{DDAE89B0-A018-440C-875B-3F249B987EBB}"/>
              </a:ext>
            </a:extLst>
          </p:cNvPr>
          <p:cNvSpPr txBox="1"/>
          <p:nvPr/>
        </p:nvSpPr>
        <p:spPr>
          <a:xfrm>
            <a:off x="10341321" y="3542729"/>
            <a:ext cx="1730912" cy="830997"/>
          </a:xfrm>
          <a:prstGeom prst="rect">
            <a:avLst/>
          </a:prstGeom>
          <a:noFill/>
          <a:ln>
            <a:solidFill>
              <a:schemeClr val="tx1">
                <a:lumMod val="65000"/>
                <a:lumOff val="35000"/>
              </a:schemeClr>
            </a:solidFill>
          </a:ln>
        </p:spPr>
        <p:txBody>
          <a:bodyPr wrap="square" rtlCol="0">
            <a:spAutoFit/>
          </a:bodyPr>
          <a:lstStyle/>
          <a:p>
            <a:pPr algn="ctr"/>
            <a:r>
              <a:rPr lang="it-IT" sz="1600" dirty="0">
                <a:solidFill>
                  <a:schemeClr val="tx1">
                    <a:lumMod val="65000"/>
                    <a:lumOff val="35000"/>
                  </a:schemeClr>
                </a:solidFill>
                <a:latin typeface="Bookman Old Style" panose="02050604050505020204" pitchFamily="18" charset="0"/>
              </a:rPr>
              <a:t>Partenariato</a:t>
            </a:r>
          </a:p>
          <a:p>
            <a:pPr algn="ctr"/>
            <a:r>
              <a:rPr lang="it-IT" sz="1600" dirty="0">
                <a:solidFill>
                  <a:schemeClr val="tx1">
                    <a:lumMod val="65000"/>
                    <a:lumOff val="35000"/>
                  </a:schemeClr>
                </a:solidFill>
                <a:latin typeface="Bookman Old Style" panose="02050604050505020204" pitchFamily="18" charset="0"/>
              </a:rPr>
              <a:t>per</a:t>
            </a:r>
          </a:p>
          <a:p>
            <a:pPr algn="ctr"/>
            <a:r>
              <a:rPr lang="it-IT" sz="1600" dirty="0">
                <a:solidFill>
                  <a:schemeClr val="tx1">
                    <a:lumMod val="65000"/>
                    <a:lumOff val="35000"/>
                  </a:schemeClr>
                </a:solidFill>
                <a:latin typeface="Bookman Old Style" panose="02050604050505020204" pitchFamily="18" charset="0"/>
              </a:rPr>
              <a:t>l’innovazione</a:t>
            </a:r>
          </a:p>
        </p:txBody>
      </p:sp>
      <p:sp>
        <p:nvSpPr>
          <p:cNvPr id="17" name="CasellaDiTesto 16">
            <a:extLst>
              <a:ext uri="{FF2B5EF4-FFF2-40B4-BE49-F238E27FC236}">
                <a16:creationId xmlns:a16="http://schemas.microsoft.com/office/drawing/2014/main" id="{9B8C88FA-D821-4160-B588-B7F1412EF337}"/>
              </a:ext>
            </a:extLst>
          </p:cNvPr>
          <p:cNvSpPr txBox="1"/>
          <p:nvPr/>
        </p:nvSpPr>
        <p:spPr>
          <a:xfrm>
            <a:off x="2616076" y="3583870"/>
            <a:ext cx="1483098" cy="461665"/>
          </a:xfrm>
          <a:prstGeom prst="rect">
            <a:avLst/>
          </a:prstGeom>
          <a:noFill/>
          <a:ln>
            <a:solidFill>
              <a:schemeClr val="tx1">
                <a:lumMod val="65000"/>
                <a:lumOff val="35000"/>
              </a:schemeClr>
            </a:solidFill>
          </a:ln>
        </p:spPr>
        <p:txBody>
          <a:bodyPr wrap="none" rtlCol="0">
            <a:spAutoFit/>
          </a:bodyPr>
          <a:lstStyle/>
          <a:p>
            <a:r>
              <a:rPr lang="it-IT" sz="2400" dirty="0">
                <a:solidFill>
                  <a:schemeClr val="tx1">
                    <a:lumMod val="65000"/>
                    <a:lumOff val="35000"/>
                  </a:schemeClr>
                </a:solidFill>
                <a:latin typeface="Bookman Old Style" panose="02050604050505020204" pitchFamily="18" charset="0"/>
              </a:rPr>
              <a:t>Ristretta</a:t>
            </a:r>
          </a:p>
        </p:txBody>
      </p:sp>
      <p:cxnSp>
        <p:nvCxnSpPr>
          <p:cNvPr id="19" name="Connettore diritto 18">
            <a:extLst>
              <a:ext uri="{FF2B5EF4-FFF2-40B4-BE49-F238E27FC236}">
                <a16:creationId xmlns:a16="http://schemas.microsoft.com/office/drawing/2014/main" id="{9D104686-D58B-4DE3-8A78-6610758CD8EF}"/>
              </a:ext>
            </a:extLst>
          </p:cNvPr>
          <p:cNvCxnSpPr>
            <a:cxnSpLocks/>
          </p:cNvCxnSpPr>
          <p:nvPr/>
        </p:nvCxnSpPr>
        <p:spPr>
          <a:xfrm flipH="1">
            <a:off x="6095999" y="1882587"/>
            <a:ext cx="1" cy="2958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8CB027E4-273F-4947-BE29-830B0F2C737E}"/>
              </a:ext>
            </a:extLst>
          </p:cNvPr>
          <p:cNvCxnSpPr>
            <a:cxnSpLocks/>
          </p:cNvCxnSpPr>
          <p:nvPr/>
        </p:nvCxnSpPr>
        <p:spPr>
          <a:xfrm flipV="1">
            <a:off x="2227169" y="2171705"/>
            <a:ext cx="6849596" cy="67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D147F0E0-CCB8-4D9D-A0FE-109B5726AD91}"/>
              </a:ext>
            </a:extLst>
          </p:cNvPr>
          <p:cNvCxnSpPr/>
          <p:nvPr/>
        </p:nvCxnSpPr>
        <p:spPr>
          <a:xfrm>
            <a:off x="2227170" y="2170479"/>
            <a:ext cx="0" cy="21067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232210AF-438F-4497-9155-E0059FB8806B}"/>
              </a:ext>
            </a:extLst>
          </p:cNvPr>
          <p:cNvCxnSpPr>
            <a:cxnSpLocks/>
          </p:cNvCxnSpPr>
          <p:nvPr/>
        </p:nvCxnSpPr>
        <p:spPr>
          <a:xfrm>
            <a:off x="9076765" y="2178424"/>
            <a:ext cx="0" cy="2129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C23DF6EE-DBE2-434A-97BF-F92B2E6E08BB}"/>
              </a:ext>
            </a:extLst>
          </p:cNvPr>
          <p:cNvCxnSpPr>
            <a:cxnSpLocks/>
          </p:cNvCxnSpPr>
          <p:nvPr/>
        </p:nvCxnSpPr>
        <p:spPr>
          <a:xfrm>
            <a:off x="1228725" y="3300813"/>
            <a:ext cx="207645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480FE05B-9C95-4619-AFD8-250D261350D6}"/>
              </a:ext>
            </a:extLst>
          </p:cNvPr>
          <p:cNvCxnSpPr>
            <a:cxnSpLocks/>
          </p:cNvCxnSpPr>
          <p:nvPr/>
        </p:nvCxnSpPr>
        <p:spPr>
          <a:xfrm>
            <a:off x="5557940" y="3335837"/>
            <a:ext cx="5669448" cy="969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2E72F8FF-4586-4D96-BE01-5CDC0AE425B6}"/>
              </a:ext>
            </a:extLst>
          </p:cNvPr>
          <p:cNvCxnSpPr/>
          <p:nvPr/>
        </p:nvCxnSpPr>
        <p:spPr>
          <a:xfrm flipH="1">
            <a:off x="2227169" y="3004976"/>
            <a:ext cx="1" cy="2958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79894F25-546C-448D-AC06-6E88BEA1A9A3}"/>
              </a:ext>
            </a:extLst>
          </p:cNvPr>
          <p:cNvCxnSpPr>
            <a:cxnSpLocks/>
          </p:cNvCxnSpPr>
          <p:nvPr/>
        </p:nvCxnSpPr>
        <p:spPr>
          <a:xfrm>
            <a:off x="9076765" y="3004976"/>
            <a:ext cx="0" cy="34537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B9DB4F81-9A61-4F56-B404-3EAFAB01AC0C}"/>
              </a:ext>
            </a:extLst>
          </p:cNvPr>
          <p:cNvCxnSpPr/>
          <p:nvPr/>
        </p:nvCxnSpPr>
        <p:spPr>
          <a:xfrm flipH="1">
            <a:off x="1228725" y="3308873"/>
            <a:ext cx="1" cy="2958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9C8A1731-348E-4AAB-A53C-D50A255BC2FD}"/>
              </a:ext>
            </a:extLst>
          </p:cNvPr>
          <p:cNvCxnSpPr/>
          <p:nvPr/>
        </p:nvCxnSpPr>
        <p:spPr>
          <a:xfrm flipH="1">
            <a:off x="3308817" y="3295317"/>
            <a:ext cx="1" cy="2958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6FA5FADF-ECFC-45B5-BAD8-615C804D9943}"/>
              </a:ext>
            </a:extLst>
          </p:cNvPr>
          <p:cNvCxnSpPr>
            <a:cxnSpLocks/>
          </p:cNvCxnSpPr>
          <p:nvPr/>
        </p:nvCxnSpPr>
        <p:spPr>
          <a:xfrm flipH="1">
            <a:off x="5557940" y="3331180"/>
            <a:ext cx="1" cy="25839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id="{FAC1AD1E-43A2-47D7-B6F3-DD0C99B80C2E}"/>
              </a:ext>
            </a:extLst>
          </p:cNvPr>
          <p:cNvCxnSpPr>
            <a:cxnSpLocks/>
          </p:cNvCxnSpPr>
          <p:nvPr/>
        </p:nvCxnSpPr>
        <p:spPr>
          <a:xfrm>
            <a:off x="11227388" y="3332300"/>
            <a:ext cx="0" cy="21042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1B6DEB88-80A6-4267-9F0C-B99FF4FA42CC}"/>
              </a:ext>
            </a:extLst>
          </p:cNvPr>
          <p:cNvCxnSpPr>
            <a:cxnSpLocks/>
          </p:cNvCxnSpPr>
          <p:nvPr/>
        </p:nvCxnSpPr>
        <p:spPr>
          <a:xfrm flipH="1">
            <a:off x="7220247" y="3350863"/>
            <a:ext cx="1" cy="25839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553485CC-DC47-4CB2-AD8A-515D46BE870B}"/>
              </a:ext>
            </a:extLst>
          </p:cNvPr>
          <p:cNvSpPr txBox="1"/>
          <p:nvPr/>
        </p:nvSpPr>
        <p:spPr>
          <a:xfrm>
            <a:off x="6373606" y="3615458"/>
            <a:ext cx="1778051" cy="584775"/>
          </a:xfrm>
          <a:prstGeom prst="rect">
            <a:avLst/>
          </a:prstGeom>
          <a:noFill/>
          <a:ln>
            <a:solidFill>
              <a:schemeClr val="tx1">
                <a:lumMod val="65000"/>
                <a:lumOff val="35000"/>
              </a:schemeClr>
            </a:solidFill>
          </a:ln>
        </p:spPr>
        <p:txBody>
          <a:bodyPr wrap="none" rtlCol="0">
            <a:spAutoFit/>
          </a:bodyPr>
          <a:lstStyle/>
          <a:p>
            <a:pPr algn="ctr"/>
            <a:r>
              <a:rPr lang="it-IT" sz="1600" dirty="0">
                <a:solidFill>
                  <a:schemeClr val="tx1">
                    <a:lumMod val="65000"/>
                    <a:lumOff val="35000"/>
                  </a:schemeClr>
                </a:solidFill>
                <a:latin typeface="Bookman Old Style" panose="02050604050505020204" pitchFamily="18" charset="0"/>
              </a:rPr>
              <a:t>Negoziata senza</a:t>
            </a:r>
          </a:p>
          <a:p>
            <a:pPr algn="ctr"/>
            <a:r>
              <a:rPr lang="it-IT" sz="1600" dirty="0">
                <a:solidFill>
                  <a:schemeClr val="tx1">
                    <a:lumMod val="65000"/>
                    <a:lumOff val="35000"/>
                  </a:schemeClr>
                </a:solidFill>
                <a:latin typeface="Bookman Old Style" panose="02050604050505020204" pitchFamily="18" charset="0"/>
              </a:rPr>
              <a:t>bando</a:t>
            </a:r>
          </a:p>
        </p:txBody>
      </p:sp>
      <p:cxnSp>
        <p:nvCxnSpPr>
          <p:cNvPr id="40" name="Connettore diritto 39">
            <a:extLst>
              <a:ext uri="{FF2B5EF4-FFF2-40B4-BE49-F238E27FC236}">
                <a16:creationId xmlns:a16="http://schemas.microsoft.com/office/drawing/2014/main" id="{BB78A39B-7556-452A-BF4B-416A9C4467AF}"/>
              </a:ext>
            </a:extLst>
          </p:cNvPr>
          <p:cNvCxnSpPr>
            <a:cxnSpLocks/>
          </p:cNvCxnSpPr>
          <p:nvPr/>
        </p:nvCxnSpPr>
        <p:spPr>
          <a:xfrm flipH="1">
            <a:off x="9076763" y="3332300"/>
            <a:ext cx="2" cy="24898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1" name="CasellaDiTesto 40">
            <a:extLst>
              <a:ext uri="{FF2B5EF4-FFF2-40B4-BE49-F238E27FC236}">
                <a16:creationId xmlns:a16="http://schemas.microsoft.com/office/drawing/2014/main" id="{7A9E607C-AC41-40A7-B039-44CCD41BE5FD}"/>
              </a:ext>
            </a:extLst>
          </p:cNvPr>
          <p:cNvSpPr txBox="1"/>
          <p:nvPr/>
        </p:nvSpPr>
        <p:spPr>
          <a:xfrm>
            <a:off x="8430151" y="3581164"/>
            <a:ext cx="1335622" cy="584775"/>
          </a:xfrm>
          <a:prstGeom prst="rect">
            <a:avLst/>
          </a:prstGeom>
          <a:noFill/>
          <a:ln>
            <a:solidFill>
              <a:schemeClr val="tx1">
                <a:lumMod val="65000"/>
                <a:lumOff val="35000"/>
              </a:schemeClr>
            </a:solidFill>
          </a:ln>
        </p:spPr>
        <p:txBody>
          <a:bodyPr wrap="none" rtlCol="0">
            <a:spAutoFit/>
          </a:bodyPr>
          <a:lstStyle/>
          <a:p>
            <a:pPr algn="ctr"/>
            <a:r>
              <a:rPr lang="it-IT" sz="1600" dirty="0">
                <a:solidFill>
                  <a:schemeClr val="tx1">
                    <a:lumMod val="65000"/>
                    <a:lumOff val="35000"/>
                  </a:schemeClr>
                </a:solidFill>
                <a:latin typeface="Bookman Old Style" panose="02050604050505020204" pitchFamily="18" charset="0"/>
              </a:rPr>
              <a:t>Dialogo </a:t>
            </a:r>
          </a:p>
          <a:p>
            <a:pPr algn="ctr"/>
            <a:r>
              <a:rPr lang="it-IT" sz="1600" dirty="0">
                <a:solidFill>
                  <a:schemeClr val="tx1">
                    <a:lumMod val="65000"/>
                    <a:lumOff val="35000"/>
                  </a:schemeClr>
                </a:solidFill>
                <a:latin typeface="Bookman Old Style" panose="02050604050505020204" pitchFamily="18" charset="0"/>
              </a:rPr>
              <a:t>competitivo</a:t>
            </a:r>
          </a:p>
        </p:txBody>
      </p:sp>
    </p:spTree>
    <p:extLst>
      <p:ext uri="{BB962C8B-B14F-4D97-AF65-F5344CB8AC3E}">
        <p14:creationId xmlns:p14="http://schemas.microsoft.com/office/powerpoint/2010/main" val="4015356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9C3F909-D5B3-452A-BD5F-7C48C9421322}"/>
              </a:ext>
            </a:extLst>
          </p:cNvPr>
          <p:cNvSpPr txBox="1"/>
          <p:nvPr/>
        </p:nvSpPr>
        <p:spPr>
          <a:xfrm>
            <a:off x="3743330" y="331701"/>
            <a:ext cx="4733912" cy="461665"/>
          </a:xfrm>
          <a:prstGeom prst="rect">
            <a:avLst/>
          </a:prstGeom>
          <a:noFill/>
          <a:ln>
            <a:solidFill>
              <a:schemeClr val="tx1">
                <a:lumMod val="65000"/>
                <a:lumOff val="35000"/>
              </a:schemeClr>
            </a:solidFill>
          </a:ln>
        </p:spPr>
        <p:txBody>
          <a:bodyPr wrap="square" rtlCol="0">
            <a:spAutoFit/>
          </a:bodyPr>
          <a:lstStyle/>
          <a:p>
            <a:pPr algn="ctr"/>
            <a:r>
              <a:rPr lang="it-IT" sz="2400" b="1" dirty="0">
                <a:solidFill>
                  <a:schemeClr val="tx1">
                    <a:lumMod val="65000"/>
                    <a:lumOff val="35000"/>
                  </a:schemeClr>
                </a:solidFill>
                <a:latin typeface="Bookman Old Style" panose="02050604050505020204" pitchFamily="18" charset="0"/>
              </a:rPr>
              <a:t>PROCEDURE ORDINARIE</a:t>
            </a:r>
          </a:p>
        </p:txBody>
      </p:sp>
      <p:sp>
        <p:nvSpPr>
          <p:cNvPr id="11" name="CasellaDiTesto 10">
            <a:extLst>
              <a:ext uri="{FF2B5EF4-FFF2-40B4-BE49-F238E27FC236}">
                <a16:creationId xmlns:a16="http://schemas.microsoft.com/office/drawing/2014/main" id="{6686E571-B5D2-4703-AE4D-C4E2FC58E2C1}"/>
              </a:ext>
            </a:extLst>
          </p:cNvPr>
          <p:cNvSpPr txBox="1"/>
          <p:nvPr/>
        </p:nvSpPr>
        <p:spPr>
          <a:xfrm>
            <a:off x="1515316" y="2708152"/>
            <a:ext cx="1423706" cy="692497"/>
          </a:xfrm>
          <a:prstGeom prst="rect">
            <a:avLst/>
          </a:prstGeom>
          <a:noFill/>
          <a:ln>
            <a:solidFill>
              <a:schemeClr val="tx1">
                <a:lumMod val="65000"/>
                <a:lumOff val="35000"/>
              </a:schemeClr>
            </a:solidFill>
          </a:ln>
        </p:spPr>
        <p:txBody>
          <a:bodyPr wrap="square" rtlCol="0">
            <a:spAutoFit/>
          </a:bodyPr>
          <a:lstStyle/>
          <a:p>
            <a:pPr algn="ctr"/>
            <a:r>
              <a:rPr lang="it-IT" sz="2400" dirty="0">
                <a:solidFill>
                  <a:schemeClr val="tx1">
                    <a:lumMod val="65000"/>
                    <a:lumOff val="35000"/>
                  </a:schemeClr>
                </a:solidFill>
                <a:latin typeface="Bookman Old Style" panose="02050604050505020204" pitchFamily="18" charset="0"/>
              </a:rPr>
              <a:t>Aperta</a:t>
            </a:r>
          </a:p>
          <a:p>
            <a:pPr algn="ctr"/>
            <a:r>
              <a:rPr lang="it-IT" sz="1500" dirty="0">
                <a:solidFill>
                  <a:schemeClr val="tx1">
                    <a:lumMod val="65000"/>
                    <a:lumOff val="35000"/>
                  </a:schemeClr>
                </a:solidFill>
                <a:latin typeface="Bookman Old Style" panose="02050604050505020204" pitchFamily="18" charset="0"/>
              </a:rPr>
              <a:t>(Art. 60)</a:t>
            </a:r>
          </a:p>
        </p:txBody>
      </p:sp>
      <p:sp>
        <p:nvSpPr>
          <p:cNvPr id="12" name="CasellaDiTesto 11">
            <a:extLst>
              <a:ext uri="{FF2B5EF4-FFF2-40B4-BE49-F238E27FC236}">
                <a16:creationId xmlns:a16="http://schemas.microsoft.com/office/drawing/2014/main" id="{D8DF465A-22FC-42B7-946D-6B6615970DD4}"/>
              </a:ext>
            </a:extLst>
          </p:cNvPr>
          <p:cNvSpPr txBox="1"/>
          <p:nvPr/>
        </p:nvSpPr>
        <p:spPr>
          <a:xfrm>
            <a:off x="8193746" y="2718347"/>
            <a:ext cx="1766038" cy="692497"/>
          </a:xfrm>
          <a:prstGeom prst="rect">
            <a:avLst/>
          </a:prstGeom>
          <a:noFill/>
          <a:ln>
            <a:solidFill>
              <a:schemeClr val="tx1">
                <a:lumMod val="65000"/>
                <a:lumOff val="35000"/>
              </a:schemeClr>
            </a:solidFill>
          </a:ln>
        </p:spPr>
        <p:txBody>
          <a:bodyPr wrap="square" rtlCol="0">
            <a:spAutoFit/>
          </a:bodyPr>
          <a:lstStyle/>
          <a:p>
            <a:pPr algn="ctr"/>
            <a:r>
              <a:rPr lang="it-IT" sz="2400" dirty="0">
                <a:solidFill>
                  <a:schemeClr val="tx1">
                    <a:lumMod val="65000"/>
                    <a:lumOff val="35000"/>
                  </a:schemeClr>
                </a:solidFill>
                <a:latin typeface="Bookman Old Style" panose="02050604050505020204" pitchFamily="18" charset="0"/>
              </a:rPr>
              <a:t>Ristretta</a:t>
            </a:r>
          </a:p>
          <a:p>
            <a:pPr algn="ctr"/>
            <a:r>
              <a:rPr lang="it-IT" sz="1500" dirty="0">
                <a:solidFill>
                  <a:schemeClr val="tx1">
                    <a:lumMod val="65000"/>
                    <a:lumOff val="35000"/>
                  </a:schemeClr>
                </a:solidFill>
                <a:latin typeface="Bookman Old Style" panose="02050604050505020204" pitchFamily="18" charset="0"/>
              </a:rPr>
              <a:t>(Art. 61)</a:t>
            </a:r>
          </a:p>
        </p:txBody>
      </p:sp>
      <p:cxnSp>
        <p:nvCxnSpPr>
          <p:cNvPr id="19" name="Connettore diritto 18">
            <a:extLst>
              <a:ext uri="{FF2B5EF4-FFF2-40B4-BE49-F238E27FC236}">
                <a16:creationId xmlns:a16="http://schemas.microsoft.com/office/drawing/2014/main" id="{9D104686-D58B-4DE3-8A78-6610758CD8EF}"/>
              </a:ext>
            </a:extLst>
          </p:cNvPr>
          <p:cNvCxnSpPr>
            <a:cxnSpLocks/>
          </p:cNvCxnSpPr>
          <p:nvPr/>
        </p:nvCxnSpPr>
        <p:spPr>
          <a:xfrm flipH="1">
            <a:off x="6095999" y="2209590"/>
            <a:ext cx="1" cy="2958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8CB027E4-273F-4947-BE29-830B0F2C737E}"/>
              </a:ext>
            </a:extLst>
          </p:cNvPr>
          <p:cNvCxnSpPr>
            <a:cxnSpLocks/>
          </p:cNvCxnSpPr>
          <p:nvPr/>
        </p:nvCxnSpPr>
        <p:spPr>
          <a:xfrm flipV="1">
            <a:off x="2227169" y="2498708"/>
            <a:ext cx="6849596" cy="67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D147F0E0-CCB8-4D9D-A0FE-109B5726AD91}"/>
              </a:ext>
            </a:extLst>
          </p:cNvPr>
          <p:cNvCxnSpPr/>
          <p:nvPr/>
        </p:nvCxnSpPr>
        <p:spPr>
          <a:xfrm>
            <a:off x="2227170" y="2497482"/>
            <a:ext cx="0" cy="21067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232210AF-438F-4497-9155-E0059FB8806B}"/>
              </a:ext>
            </a:extLst>
          </p:cNvPr>
          <p:cNvCxnSpPr>
            <a:cxnSpLocks/>
          </p:cNvCxnSpPr>
          <p:nvPr/>
        </p:nvCxnSpPr>
        <p:spPr>
          <a:xfrm>
            <a:off x="9076765" y="2505427"/>
            <a:ext cx="0" cy="2129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EB1FBB10-DA85-44C5-A17F-03025DE9D983}"/>
              </a:ext>
            </a:extLst>
          </p:cNvPr>
          <p:cNvSpPr txBox="1"/>
          <p:nvPr/>
        </p:nvSpPr>
        <p:spPr>
          <a:xfrm>
            <a:off x="4238625" y="1833404"/>
            <a:ext cx="3571871" cy="369332"/>
          </a:xfrm>
          <a:prstGeom prst="rect">
            <a:avLst/>
          </a:prstGeom>
          <a:noFill/>
          <a:ln>
            <a:solidFill>
              <a:schemeClr val="tx1">
                <a:lumMod val="65000"/>
                <a:lumOff val="35000"/>
              </a:schemeClr>
            </a:solidFill>
          </a:ln>
        </p:spPr>
        <p:txBody>
          <a:bodyPr wrap="square" rtlCol="0">
            <a:spAutoFit/>
          </a:bodyPr>
          <a:lstStyle/>
          <a:p>
            <a:pPr algn="ctr"/>
            <a:r>
              <a:rPr lang="it-IT" dirty="0">
                <a:solidFill>
                  <a:schemeClr val="tx1">
                    <a:lumMod val="65000"/>
                    <a:lumOff val="35000"/>
                  </a:schemeClr>
                </a:solidFill>
                <a:latin typeface="Book Antiqua" panose="02040602050305030304" pitchFamily="18" charset="0"/>
              </a:rPr>
              <a:t>Pubblicazione della </a:t>
            </a:r>
            <a:r>
              <a:rPr lang="it-IT" dirty="0" err="1">
                <a:solidFill>
                  <a:schemeClr val="tx1">
                    <a:lumMod val="65000"/>
                    <a:lumOff val="35000"/>
                  </a:schemeClr>
                </a:solidFill>
                <a:latin typeface="Book Antiqua" panose="02040602050305030304" pitchFamily="18" charset="0"/>
              </a:rPr>
              <a:t>lex</a:t>
            </a:r>
            <a:r>
              <a:rPr lang="it-IT" dirty="0">
                <a:solidFill>
                  <a:schemeClr val="tx1">
                    <a:lumMod val="65000"/>
                    <a:lumOff val="35000"/>
                  </a:schemeClr>
                </a:solidFill>
                <a:latin typeface="Book Antiqua" panose="02040602050305030304" pitchFamily="18" charset="0"/>
              </a:rPr>
              <a:t> </a:t>
            </a:r>
            <a:r>
              <a:rPr lang="it-IT" dirty="0" err="1">
                <a:solidFill>
                  <a:schemeClr val="tx1">
                    <a:lumMod val="65000"/>
                    <a:lumOff val="35000"/>
                  </a:schemeClr>
                </a:solidFill>
                <a:latin typeface="Book Antiqua" panose="02040602050305030304" pitchFamily="18" charset="0"/>
              </a:rPr>
              <a:t>specialis</a:t>
            </a:r>
            <a:endParaRPr lang="it-IT" dirty="0">
              <a:solidFill>
                <a:schemeClr val="tx1">
                  <a:lumMod val="65000"/>
                  <a:lumOff val="35000"/>
                </a:schemeClr>
              </a:solidFill>
              <a:latin typeface="Book Antiqua" panose="02040602050305030304" pitchFamily="18" charset="0"/>
            </a:endParaRPr>
          </a:p>
        </p:txBody>
      </p:sp>
      <p:sp>
        <p:nvSpPr>
          <p:cNvPr id="26" name="CasellaDiTesto 25">
            <a:extLst>
              <a:ext uri="{FF2B5EF4-FFF2-40B4-BE49-F238E27FC236}">
                <a16:creationId xmlns:a16="http://schemas.microsoft.com/office/drawing/2014/main" id="{5F89DC2D-C195-43C4-951C-998D8D4CE9E5}"/>
              </a:ext>
            </a:extLst>
          </p:cNvPr>
          <p:cNvSpPr txBox="1"/>
          <p:nvPr/>
        </p:nvSpPr>
        <p:spPr>
          <a:xfrm>
            <a:off x="1515316" y="3769829"/>
            <a:ext cx="1423706" cy="784830"/>
          </a:xfrm>
          <a:prstGeom prst="rect">
            <a:avLst/>
          </a:prstGeom>
          <a:noFill/>
          <a:ln>
            <a:solidFill>
              <a:schemeClr val="tx1">
                <a:lumMod val="65000"/>
                <a:lumOff val="35000"/>
              </a:schemeClr>
            </a:solidFill>
          </a:ln>
        </p:spPr>
        <p:txBody>
          <a:bodyPr wrap="square" rtlCol="0">
            <a:spAutoFit/>
          </a:bodyPr>
          <a:lstStyle/>
          <a:p>
            <a:pPr algn="ctr"/>
            <a:r>
              <a:rPr lang="it-IT" sz="1500" dirty="0">
                <a:solidFill>
                  <a:schemeClr val="tx1">
                    <a:lumMod val="65000"/>
                    <a:lumOff val="35000"/>
                  </a:schemeClr>
                </a:solidFill>
                <a:latin typeface="Bookman Old Style" panose="02050604050505020204" pitchFamily="18" charset="0"/>
              </a:rPr>
              <a:t>Domande di ammissione e offerte</a:t>
            </a:r>
          </a:p>
        </p:txBody>
      </p:sp>
      <p:sp>
        <p:nvSpPr>
          <p:cNvPr id="27" name="CasellaDiTesto 26">
            <a:extLst>
              <a:ext uri="{FF2B5EF4-FFF2-40B4-BE49-F238E27FC236}">
                <a16:creationId xmlns:a16="http://schemas.microsoft.com/office/drawing/2014/main" id="{49CCCF1A-3AD9-4C14-8041-2FAAE4B120A3}"/>
              </a:ext>
            </a:extLst>
          </p:cNvPr>
          <p:cNvSpPr txBox="1"/>
          <p:nvPr/>
        </p:nvSpPr>
        <p:spPr>
          <a:xfrm>
            <a:off x="1515316" y="4910629"/>
            <a:ext cx="1423706" cy="323165"/>
          </a:xfrm>
          <a:prstGeom prst="rect">
            <a:avLst/>
          </a:prstGeom>
          <a:noFill/>
          <a:ln>
            <a:solidFill>
              <a:schemeClr val="tx1">
                <a:lumMod val="65000"/>
                <a:lumOff val="35000"/>
              </a:schemeClr>
            </a:solidFill>
          </a:ln>
        </p:spPr>
        <p:txBody>
          <a:bodyPr wrap="square" rtlCol="0">
            <a:spAutoFit/>
          </a:bodyPr>
          <a:lstStyle/>
          <a:p>
            <a:pPr algn="ctr"/>
            <a:r>
              <a:rPr lang="it-IT" sz="1500" dirty="0">
                <a:solidFill>
                  <a:schemeClr val="tx1">
                    <a:lumMod val="65000"/>
                    <a:lumOff val="35000"/>
                  </a:schemeClr>
                </a:solidFill>
                <a:latin typeface="Bookman Old Style" panose="02050604050505020204" pitchFamily="18" charset="0"/>
              </a:rPr>
              <a:t>Valutazione</a:t>
            </a:r>
          </a:p>
        </p:txBody>
      </p:sp>
      <p:sp>
        <p:nvSpPr>
          <p:cNvPr id="32" name="CasellaDiTesto 31">
            <a:extLst>
              <a:ext uri="{FF2B5EF4-FFF2-40B4-BE49-F238E27FC236}">
                <a16:creationId xmlns:a16="http://schemas.microsoft.com/office/drawing/2014/main" id="{E10895EB-7B82-4132-B6BE-7ADD796A599C}"/>
              </a:ext>
            </a:extLst>
          </p:cNvPr>
          <p:cNvSpPr txBox="1"/>
          <p:nvPr/>
        </p:nvSpPr>
        <p:spPr>
          <a:xfrm>
            <a:off x="7695640" y="3754880"/>
            <a:ext cx="2762249" cy="553998"/>
          </a:xfrm>
          <a:prstGeom prst="rect">
            <a:avLst/>
          </a:prstGeom>
          <a:noFill/>
          <a:ln>
            <a:solidFill>
              <a:schemeClr val="tx1">
                <a:lumMod val="65000"/>
                <a:lumOff val="35000"/>
              </a:schemeClr>
            </a:solidFill>
          </a:ln>
        </p:spPr>
        <p:txBody>
          <a:bodyPr wrap="square" rtlCol="0">
            <a:spAutoFit/>
          </a:bodyPr>
          <a:lstStyle/>
          <a:p>
            <a:pPr algn="ctr"/>
            <a:r>
              <a:rPr lang="it-IT" sz="1500" dirty="0">
                <a:solidFill>
                  <a:schemeClr val="tx1">
                    <a:lumMod val="65000"/>
                    <a:lumOff val="35000"/>
                  </a:schemeClr>
                </a:solidFill>
                <a:latin typeface="Bookman Old Style" panose="02050604050505020204" pitchFamily="18" charset="0"/>
              </a:rPr>
              <a:t>Domande di ammissione – Fase di qualificazione</a:t>
            </a:r>
          </a:p>
        </p:txBody>
      </p:sp>
      <p:sp>
        <p:nvSpPr>
          <p:cNvPr id="36" name="CasellaDiTesto 35">
            <a:extLst>
              <a:ext uri="{FF2B5EF4-FFF2-40B4-BE49-F238E27FC236}">
                <a16:creationId xmlns:a16="http://schemas.microsoft.com/office/drawing/2014/main" id="{FB9652B4-FE9F-4900-B4CE-2A2531F904F7}"/>
              </a:ext>
            </a:extLst>
          </p:cNvPr>
          <p:cNvSpPr txBox="1"/>
          <p:nvPr/>
        </p:nvSpPr>
        <p:spPr>
          <a:xfrm>
            <a:off x="7695639" y="4665995"/>
            <a:ext cx="2762249" cy="553998"/>
          </a:xfrm>
          <a:prstGeom prst="rect">
            <a:avLst/>
          </a:prstGeom>
          <a:noFill/>
          <a:ln>
            <a:solidFill>
              <a:schemeClr val="tx1">
                <a:lumMod val="65000"/>
                <a:lumOff val="35000"/>
              </a:schemeClr>
            </a:solidFill>
          </a:ln>
        </p:spPr>
        <p:txBody>
          <a:bodyPr wrap="square" rtlCol="0">
            <a:spAutoFit/>
          </a:bodyPr>
          <a:lstStyle/>
          <a:p>
            <a:pPr algn="ctr"/>
            <a:r>
              <a:rPr lang="it-IT" sz="1500" dirty="0">
                <a:solidFill>
                  <a:schemeClr val="tx1">
                    <a:lumMod val="65000"/>
                    <a:lumOff val="35000"/>
                  </a:schemeClr>
                </a:solidFill>
                <a:latin typeface="Bookman Old Style" panose="02050604050505020204" pitchFamily="18" charset="0"/>
              </a:rPr>
              <a:t>Lettera di invito agli ammessi</a:t>
            </a:r>
          </a:p>
        </p:txBody>
      </p:sp>
      <p:sp>
        <p:nvSpPr>
          <p:cNvPr id="42" name="CasellaDiTesto 41">
            <a:extLst>
              <a:ext uri="{FF2B5EF4-FFF2-40B4-BE49-F238E27FC236}">
                <a16:creationId xmlns:a16="http://schemas.microsoft.com/office/drawing/2014/main" id="{036AC353-12DF-4894-90F2-C47240148E98}"/>
              </a:ext>
            </a:extLst>
          </p:cNvPr>
          <p:cNvSpPr txBox="1"/>
          <p:nvPr/>
        </p:nvSpPr>
        <p:spPr>
          <a:xfrm>
            <a:off x="7695638" y="5597371"/>
            <a:ext cx="2762249" cy="323165"/>
          </a:xfrm>
          <a:prstGeom prst="rect">
            <a:avLst/>
          </a:prstGeom>
          <a:noFill/>
          <a:ln>
            <a:solidFill>
              <a:schemeClr val="tx1">
                <a:lumMod val="65000"/>
                <a:lumOff val="35000"/>
              </a:schemeClr>
            </a:solidFill>
          </a:ln>
        </p:spPr>
        <p:txBody>
          <a:bodyPr wrap="square" rtlCol="0">
            <a:spAutoFit/>
          </a:bodyPr>
          <a:lstStyle/>
          <a:p>
            <a:pPr algn="ctr"/>
            <a:r>
              <a:rPr lang="it-IT" sz="1500" dirty="0">
                <a:solidFill>
                  <a:schemeClr val="tx1">
                    <a:lumMod val="65000"/>
                    <a:lumOff val="35000"/>
                  </a:schemeClr>
                </a:solidFill>
                <a:latin typeface="Bookman Old Style" panose="02050604050505020204" pitchFamily="18" charset="0"/>
              </a:rPr>
              <a:t>Presentazione offerte</a:t>
            </a:r>
          </a:p>
        </p:txBody>
      </p:sp>
      <p:sp>
        <p:nvSpPr>
          <p:cNvPr id="43" name="CasellaDiTesto 42">
            <a:extLst>
              <a:ext uri="{FF2B5EF4-FFF2-40B4-BE49-F238E27FC236}">
                <a16:creationId xmlns:a16="http://schemas.microsoft.com/office/drawing/2014/main" id="{3C69BA27-C080-48E7-9F8B-4B0174511D42}"/>
              </a:ext>
            </a:extLst>
          </p:cNvPr>
          <p:cNvSpPr txBox="1"/>
          <p:nvPr/>
        </p:nvSpPr>
        <p:spPr>
          <a:xfrm>
            <a:off x="7695639" y="6297914"/>
            <a:ext cx="2762249" cy="323165"/>
          </a:xfrm>
          <a:prstGeom prst="rect">
            <a:avLst/>
          </a:prstGeom>
          <a:noFill/>
          <a:ln>
            <a:solidFill>
              <a:schemeClr val="tx1">
                <a:lumMod val="65000"/>
                <a:lumOff val="35000"/>
              </a:schemeClr>
            </a:solidFill>
          </a:ln>
        </p:spPr>
        <p:txBody>
          <a:bodyPr wrap="square" rtlCol="0">
            <a:spAutoFit/>
          </a:bodyPr>
          <a:lstStyle/>
          <a:p>
            <a:pPr algn="ctr"/>
            <a:r>
              <a:rPr lang="it-IT" sz="1500" dirty="0">
                <a:solidFill>
                  <a:schemeClr val="tx1">
                    <a:lumMod val="65000"/>
                    <a:lumOff val="35000"/>
                  </a:schemeClr>
                </a:solidFill>
                <a:latin typeface="Bookman Old Style" panose="02050604050505020204" pitchFamily="18" charset="0"/>
              </a:rPr>
              <a:t>Valutazione</a:t>
            </a:r>
          </a:p>
        </p:txBody>
      </p:sp>
      <p:cxnSp>
        <p:nvCxnSpPr>
          <p:cNvPr id="5" name="Connettore 2 4">
            <a:extLst>
              <a:ext uri="{FF2B5EF4-FFF2-40B4-BE49-F238E27FC236}">
                <a16:creationId xmlns:a16="http://schemas.microsoft.com/office/drawing/2014/main" id="{80B4B870-25A8-4691-8ECA-1BE288B7D6A0}"/>
              </a:ext>
            </a:extLst>
          </p:cNvPr>
          <p:cNvCxnSpPr/>
          <p:nvPr/>
        </p:nvCxnSpPr>
        <p:spPr>
          <a:xfrm>
            <a:off x="9076765" y="3400649"/>
            <a:ext cx="0" cy="35423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a:extLst>
              <a:ext uri="{FF2B5EF4-FFF2-40B4-BE49-F238E27FC236}">
                <a16:creationId xmlns:a16="http://schemas.microsoft.com/office/drawing/2014/main" id="{18EDD9C0-18B2-4C74-8508-0D6DBA720DFC}"/>
              </a:ext>
            </a:extLst>
          </p:cNvPr>
          <p:cNvCxnSpPr/>
          <p:nvPr/>
        </p:nvCxnSpPr>
        <p:spPr>
          <a:xfrm>
            <a:off x="9076765" y="4293408"/>
            <a:ext cx="0" cy="35423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a:extLst>
              <a:ext uri="{FF2B5EF4-FFF2-40B4-BE49-F238E27FC236}">
                <a16:creationId xmlns:a16="http://schemas.microsoft.com/office/drawing/2014/main" id="{6225682E-4C54-4BCC-A9EA-4367D6BC6407}"/>
              </a:ext>
            </a:extLst>
          </p:cNvPr>
          <p:cNvCxnSpPr/>
          <p:nvPr/>
        </p:nvCxnSpPr>
        <p:spPr>
          <a:xfrm>
            <a:off x="9066677" y="5219993"/>
            <a:ext cx="0" cy="35423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a:extLst>
              <a:ext uri="{FF2B5EF4-FFF2-40B4-BE49-F238E27FC236}">
                <a16:creationId xmlns:a16="http://schemas.microsoft.com/office/drawing/2014/main" id="{2E8ADBB7-CEF4-46C2-BDDD-55A9CE85CBAE}"/>
              </a:ext>
            </a:extLst>
          </p:cNvPr>
          <p:cNvCxnSpPr/>
          <p:nvPr/>
        </p:nvCxnSpPr>
        <p:spPr>
          <a:xfrm>
            <a:off x="9066677" y="5920536"/>
            <a:ext cx="0" cy="35423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ttore 2 47">
            <a:extLst>
              <a:ext uri="{FF2B5EF4-FFF2-40B4-BE49-F238E27FC236}">
                <a16:creationId xmlns:a16="http://schemas.microsoft.com/office/drawing/2014/main" id="{11ADE6D2-F036-44CB-9460-BBEF3B919BBD}"/>
              </a:ext>
            </a:extLst>
          </p:cNvPr>
          <p:cNvCxnSpPr/>
          <p:nvPr/>
        </p:nvCxnSpPr>
        <p:spPr>
          <a:xfrm>
            <a:off x="2227169" y="3400649"/>
            <a:ext cx="0" cy="35423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ttore 2 48">
            <a:extLst>
              <a:ext uri="{FF2B5EF4-FFF2-40B4-BE49-F238E27FC236}">
                <a16:creationId xmlns:a16="http://schemas.microsoft.com/office/drawing/2014/main" id="{B7E64BE9-D248-4DE5-B422-0092709A2DC3}"/>
              </a:ext>
            </a:extLst>
          </p:cNvPr>
          <p:cNvCxnSpPr/>
          <p:nvPr/>
        </p:nvCxnSpPr>
        <p:spPr>
          <a:xfrm>
            <a:off x="2217084" y="4554659"/>
            <a:ext cx="0" cy="35423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767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latin typeface="Bookman Old Style" panose="02050604050505020204" pitchFamily="18" charset="0"/>
              </a:rPr>
              <a:t>Artt. 59 D.lgs. n. 50/2016</a:t>
            </a:r>
            <a:endParaRPr lang="it-IT" dirty="0">
              <a:solidFill>
                <a:schemeClr val="tx1">
                  <a:lumMod val="75000"/>
                  <a:lumOff val="25000"/>
                </a:schemeClr>
              </a:solidFill>
            </a:endParaRPr>
          </a:p>
        </p:txBody>
      </p:sp>
      <p:sp>
        <p:nvSpPr>
          <p:cNvPr id="35" name="CasellaDiTesto 34">
            <a:extLst>
              <a:ext uri="{FF2B5EF4-FFF2-40B4-BE49-F238E27FC236}">
                <a16:creationId xmlns:a16="http://schemas.microsoft.com/office/drawing/2014/main" id="{FE13531F-DC99-4DF5-9D38-D39C876F6CDE}"/>
              </a:ext>
            </a:extLst>
          </p:cNvPr>
          <p:cNvSpPr txBox="1"/>
          <p:nvPr/>
        </p:nvSpPr>
        <p:spPr>
          <a:xfrm>
            <a:off x="1647331" y="200426"/>
            <a:ext cx="8897337" cy="400110"/>
          </a:xfrm>
          <a:prstGeom prst="rect">
            <a:avLst/>
          </a:prstGeom>
          <a:noFill/>
        </p:spPr>
        <p:txBody>
          <a:bodyPr wrap="square" rtlCol="0">
            <a:spAutoFit/>
          </a:bodyPr>
          <a:lstStyle/>
          <a:p>
            <a:pPr algn="ctr"/>
            <a:r>
              <a:rPr lang="it-IT" sz="2000" b="1" dirty="0">
                <a:solidFill>
                  <a:schemeClr val="tx1">
                    <a:lumMod val="65000"/>
                    <a:lumOff val="35000"/>
                  </a:schemeClr>
                </a:solidFill>
                <a:latin typeface="Bookman Old Style" panose="02050604050505020204" pitchFamily="18" charset="0"/>
              </a:rPr>
              <a:t>IL DIALOGO COMPETITIVO</a:t>
            </a:r>
            <a:endParaRPr lang="it-IT" sz="2000" b="1" dirty="0">
              <a:solidFill>
                <a:schemeClr val="tx1">
                  <a:lumMod val="65000"/>
                  <a:lumOff val="35000"/>
                </a:schemeClr>
              </a:solidFill>
            </a:endParaRPr>
          </a:p>
        </p:txBody>
      </p:sp>
      <p:sp>
        <p:nvSpPr>
          <p:cNvPr id="7" name="CasellaDiTesto 6">
            <a:extLst>
              <a:ext uri="{FF2B5EF4-FFF2-40B4-BE49-F238E27FC236}">
                <a16:creationId xmlns:a16="http://schemas.microsoft.com/office/drawing/2014/main" id="{372CDB9D-B57C-43C2-A048-42AD5C536C0E}"/>
              </a:ext>
            </a:extLst>
          </p:cNvPr>
          <p:cNvSpPr txBox="1"/>
          <p:nvPr/>
        </p:nvSpPr>
        <p:spPr>
          <a:xfrm>
            <a:off x="1470212" y="771914"/>
            <a:ext cx="9278470" cy="1184940"/>
          </a:xfrm>
          <a:prstGeom prst="rect">
            <a:avLst/>
          </a:prstGeom>
          <a:noFill/>
          <a:ln>
            <a:solidFill>
              <a:schemeClr val="tx1">
                <a:lumMod val="65000"/>
                <a:lumOff val="35000"/>
              </a:schemeClr>
            </a:solidFill>
          </a:ln>
        </p:spPr>
        <p:txBody>
          <a:bodyPr wrap="square" rtlCol="0">
            <a:spAutoFit/>
          </a:bodyPr>
          <a:lstStyle/>
          <a:p>
            <a:r>
              <a:rPr lang="it-IT" sz="1500" dirty="0">
                <a:solidFill>
                  <a:schemeClr val="tx1">
                    <a:lumMod val="65000"/>
                    <a:lumOff val="35000"/>
                  </a:schemeClr>
                </a:solidFill>
                <a:latin typeface="Book Antiqua" panose="02040602050305030304" pitchFamily="18" charset="0"/>
              </a:rPr>
              <a:t>Art. 3, comma 1, lett. </a:t>
            </a:r>
            <a:r>
              <a:rPr lang="it-IT" sz="1500" dirty="0" err="1">
                <a:solidFill>
                  <a:schemeClr val="tx1">
                    <a:lumMod val="65000"/>
                    <a:lumOff val="35000"/>
                  </a:schemeClr>
                </a:solidFill>
                <a:latin typeface="Book Antiqua" panose="02040602050305030304" pitchFamily="18" charset="0"/>
              </a:rPr>
              <a:t>vvv</a:t>
            </a:r>
            <a:r>
              <a:rPr lang="it-IT" sz="1500" dirty="0">
                <a:solidFill>
                  <a:schemeClr val="tx1">
                    <a:lumMod val="65000"/>
                    <a:lumOff val="35000"/>
                  </a:schemeClr>
                </a:solidFill>
                <a:latin typeface="Book Antiqua" panose="02040602050305030304" pitchFamily="18" charset="0"/>
              </a:rPr>
              <a:t>), D.lgs. n. 50/2016</a:t>
            </a:r>
          </a:p>
          <a:p>
            <a:r>
              <a:rPr lang="it-IT" sz="1400" i="1" dirty="0" err="1">
                <a:solidFill>
                  <a:schemeClr val="tx1">
                    <a:lumMod val="65000"/>
                    <a:lumOff val="35000"/>
                  </a:schemeClr>
                </a:solidFill>
                <a:latin typeface="Book Antiqua" panose="02040602050305030304" pitchFamily="18" charset="0"/>
              </a:rPr>
              <a:t>vvv</a:t>
            </a:r>
            <a:r>
              <a:rPr lang="it-IT" sz="1400" i="1" dirty="0">
                <a:solidFill>
                  <a:schemeClr val="tx1">
                    <a:lumMod val="65000"/>
                    <a:lumOff val="35000"/>
                  </a:schemeClr>
                </a:solidFill>
                <a:latin typeface="Book Antiqua" panose="02040602050305030304" pitchFamily="18" charset="0"/>
              </a:rPr>
              <a:t>) «dialogo competitivo», una procedura di affidamento nella quale la stazione appaltante avvia un dialogo con i candidati ammessi a tale procedura, al fine di elaborare una o più soluzioni atte a soddisfare le sue necessità e sulla base della quale o delle quali i candidati selezionati sono invitati a presentare le offerte; qualsiasi operatore economico può chiedere di partecipare a tale procedura;</a:t>
            </a:r>
          </a:p>
        </p:txBody>
      </p:sp>
      <p:sp>
        <p:nvSpPr>
          <p:cNvPr id="8" name="CasellaDiTesto 7">
            <a:extLst>
              <a:ext uri="{FF2B5EF4-FFF2-40B4-BE49-F238E27FC236}">
                <a16:creationId xmlns:a16="http://schemas.microsoft.com/office/drawing/2014/main" id="{30479AFC-9B0C-48E6-80C5-0B1909CFFAF8}"/>
              </a:ext>
            </a:extLst>
          </p:cNvPr>
          <p:cNvSpPr txBox="1"/>
          <p:nvPr/>
        </p:nvSpPr>
        <p:spPr>
          <a:xfrm>
            <a:off x="535312" y="2051912"/>
            <a:ext cx="11187953" cy="4016484"/>
          </a:xfrm>
          <a:prstGeom prst="rect">
            <a:avLst/>
          </a:prstGeom>
          <a:noFill/>
        </p:spPr>
        <p:txBody>
          <a:bodyPr wrap="square" rtlCol="0">
            <a:spAutoFit/>
          </a:bodyPr>
          <a:lstStyle/>
          <a:p>
            <a:pPr algn="just"/>
            <a:r>
              <a:rPr lang="it-IT" sz="1500" i="1" dirty="0">
                <a:solidFill>
                  <a:schemeClr val="tx1">
                    <a:lumMod val="65000"/>
                    <a:lumOff val="35000"/>
                  </a:schemeClr>
                </a:solidFill>
                <a:latin typeface="Book Antiqua" panose="02040602050305030304" pitchFamily="18" charset="0"/>
              </a:rPr>
              <a:t>2. Le amministrazioni aggiudicatrici utilizzano la procedura competitiva con negoziazione o il dialogo competitivo nelle seguenti ipotesi, e con esclusione dei soggetti di cui al comma 4, lettere b) e d):</a:t>
            </a:r>
          </a:p>
          <a:p>
            <a:pPr algn="just"/>
            <a:r>
              <a:rPr lang="it-IT" sz="1500" i="1" dirty="0">
                <a:solidFill>
                  <a:schemeClr val="tx1">
                    <a:lumMod val="65000"/>
                    <a:lumOff val="35000"/>
                  </a:schemeClr>
                </a:solidFill>
                <a:latin typeface="Book Antiqua" panose="02040602050305030304" pitchFamily="18" charset="0"/>
              </a:rPr>
              <a:t>	a) per l'aggiudicazione di contratti di lavori, forniture o servizi in presenza di una o più delle seguenti condizioni:</a:t>
            </a:r>
          </a:p>
          <a:p>
            <a:pPr algn="just"/>
            <a:r>
              <a:rPr lang="it-IT" sz="1500" i="1" dirty="0">
                <a:solidFill>
                  <a:schemeClr val="tx1">
                    <a:lumMod val="65000"/>
                    <a:lumOff val="35000"/>
                  </a:schemeClr>
                </a:solidFill>
                <a:latin typeface="Book Antiqua" panose="02040602050305030304" pitchFamily="18" charset="0"/>
              </a:rPr>
              <a:t>		1) le </a:t>
            </a:r>
            <a:r>
              <a:rPr lang="it-IT" sz="1500" b="1" i="1" dirty="0">
                <a:solidFill>
                  <a:schemeClr val="tx1">
                    <a:lumMod val="65000"/>
                    <a:lumOff val="35000"/>
                  </a:schemeClr>
                </a:solidFill>
                <a:latin typeface="Book Antiqua" panose="02040602050305030304" pitchFamily="18" charset="0"/>
              </a:rPr>
              <a:t>esigenze</a:t>
            </a:r>
            <a:r>
              <a:rPr lang="it-IT" sz="1500" i="1" dirty="0">
                <a:solidFill>
                  <a:schemeClr val="tx1">
                    <a:lumMod val="65000"/>
                    <a:lumOff val="35000"/>
                  </a:schemeClr>
                </a:solidFill>
                <a:latin typeface="Book Antiqua" panose="02040602050305030304" pitchFamily="18" charset="0"/>
              </a:rPr>
              <a:t> dell'amministrazione aggiudicatrice perseguite con l'appalto </a:t>
            </a:r>
            <a:r>
              <a:rPr lang="it-IT" sz="1500" b="1" i="1" dirty="0">
                <a:solidFill>
                  <a:schemeClr val="tx1">
                    <a:lumMod val="65000"/>
                    <a:lumOff val="35000"/>
                  </a:schemeClr>
                </a:solidFill>
                <a:latin typeface="Book Antiqua" panose="02040602050305030304" pitchFamily="18" charset="0"/>
              </a:rPr>
              <a:t>non possono essere soddisfatte senza 			adottare soluzioni immediatamente disponibili</a:t>
            </a:r>
            <a:r>
              <a:rPr lang="it-IT" sz="1500" i="1" dirty="0">
                <a:solidFill>
                  <a:schemeClr val="tx1">
                    <a:lumMod val="65000"/>
                    <a:lumOff val="35000"/>
                  </a:schemeClr>
                </a:solidFill>
                <a:latin typeface="Book Antiqua" panose="02040602050305030304" pitchFamily="18" charset="0"/>
              </a:rPr>
              <a:t>;</a:t>
            </a:r>
          </a:p>
          <a:p>
            <a:pPr algn="just"/>
            <a:r>
              <a:rPr lang="it-IT" sz="1500" i="1" dirty="0">
                <a:solidFill>
                  <a:schemeClr val="tx1">
                    <a:lumMod val="65000"/>
                    <a:lumOff val="35000"/>
                  </a:schemeClr>
                </a:solidFill>
                <a:latin typeface="Book Antiqua" panose="02040602050305030304" pitchFamily="18" charset="0"/>
              </a:rPr>
              <a:t>		2) implicano </a:t>
            </a:r>
            <a:r>
              <a:rPr lang="it-IT" sz="1500" b="1" i="1" dirty="0">
                <a:solidFill>
                  <a:schemeClr val="tx1">
                    <a:lumMod val="65000"/>
                    <a:lumOff val="35000"/>
                  </a:schemeClr>
                </a:solidFill>
                <a:latin typeface="Book Antiqua" panose="02040602050305030304" pitchFamily="18" charset="0"/>
              </a:rPr>
              <a:t>progettazione o soluzioni innovative</a:t>
            </a:r>
            <a:r>
              <a:rPr lang="it-IT" sz="1500" i="1" dirty="0">
                <a:solidFill>
                  <a:schemeClr val="tx1">
                    <a:lumMod val="65000"/>
                    <a:lumOff val="35000"/>
                  </a:schemeClr>
                </a:solidFill>
                <a:latin typeface="Book Antiqua" panose="02040602050305030304" pitchFamily="18" charset="0"/>
              </a:rPr>
              <a:t>;</a:t>
            </a:r>
          </a:p>
          <a:p>
            <a:pPr algn="just"/>
            <a:r>
              <a:rPr lang="it-IT" sz="1500" i="1" dirty="0">
                <a:solidFill>
                  <a:schemeClr val="tx1">
                    <a:lumMod val="65000"/>
                    <a:lumOff val="35000"/>
                  </a:schemeClr>
                </a:solidFill>
                <a:latin typeface="Book Antiqua" panose="02040602050305030304" pitchFamily="18" charset="0"/>
              </a:rPr>
              <a:t>		3) l'appalto non può essere aggiudicato senza preventive negoziazioni a causa di </a:t>
            </a:r>
            <a:r>
              <a:rPr lang="it-IT" sz="1500" b="1" i="1" dirty="0">
                <a:solidFill>
                  <a:schemeClr val="tx1">
                    <a:lumMod val="65000"/>
                    <a:lumOff val="35000"/>
                  </a:schemeClr>
                </a:solidFill>
                <a:latin typeface="Book Antiqua" panose="02040602050305030304" pitchFamily="18" charset="0"/>
              </a:rPr>
              <a:t>circostanze particolari in relazione 		alla natura, complessità o impostazione finanziaria e giuridica dell'oggetto dell'appalto o a causa dei 			rischi </a:t>
            </a:r>
            <a:r>
              <a:rPr lang="it-IT" sz="1500" i="1" dirty="0">
                <a:solidFill>
                  <a:schemeClr val="tx1">
                    <a:lumMod val="65000"/>
                    <a:lumOff val="35000"/>
                  </a:schemeClr>
                </a:solidFill>
                <a:latin typeface="Book Antiqua" panose="02040602050305030304" pitchFamily="18" charset="0"/>
              </a:rPr>
              <a:t>a esso connessi;</a:t>
            </a:r>
          </a:p>
          <a:p>
            <a:pPr algn="just"/>
            <a:r>
              <a:rPr lang="it-IT" sz="1500" i="1" dirty="0">
                <a:solidFill>
                  <a:schemeClr val="tx1">
                    <a:lumMod val="65000"/>
                    <a:lumOff val="35000"/>
                  </a:schemeClr>
                </a:solidFill>
                <a:latin typeface="Book Antiqua" panose="02040602050305030304" pitchFamily="18" charset="0"/>
              </a:rPr>
              <a:t>		4) </a:t>
            </a:r>
            <a:r>
              <a:rPr lang="it-IT" sz="1500" b="1" i="1" dirty="0">
                <a:solidFill>
                  <a:schemeClr val="tx1">
                    <a:lumMod val="65000"/>
                    <a:lumOff val="35000"/>
                  </a:schemeClr>
                </a:solidFill>
                <a:latin typeface="Book Antiqua" panose="02040602050305030304" pitchFamily="18" charset="0"/>
              </a:rPr>
              <a:t>le specifiche tecniche non possono essere stabilite con sufficiente precisione </a:t>
            </a:r>
            <a:r>
              <a:rPr lang="it-IT" sz="1500" i="1" dirty="0">
                <a:solidFill>
                  <a:schemeClr val="tx1">
                    <a:lumMod val="65000"/>
                    <a:lumOff val="35000"/>
                  </a:schemeClr>
                </a:solidFill>
                <a:latin typeface="Book Antiqua" panose="02040602050305030304" pitchFamily="18" charset="0"/>
              </a:rPr>
              <a:t>dall'amministrazione 			aggiudicatrice con riferimento a una norma, una valutazione tecnica europea, una specifica tecnica comune o un 			riferimento tecnico ai sensi dei punti da 2 a 5 dell’allegato XIII;</a:t>
            </a:r>
          </a:p>
          <a:p>
            <a:pPr algn="just"/>
            <a:r>
              <a:rPr lang="it-IT" sz="1500" i="1" dirty="0">
                <a:solidFill>
                  <a:schemeClr val="tx1">
                    <a:lumMod val="65000"/>
                    <a:lumOff val="35000"/>
                  </a:schemeClr>
                </a:solidFill>
                <a:latin typeface="Book Antiqua" panose="02040602050305030304" pitchFamily="18" charset="0"/>
              </a:rPr>
              <a:t>	b) per l'aggiudicazione di contratti di lavori, forniture o servizi per i quali, </a:t>
            </a:r>
            <a:r>
              <a:rPr lang="it-IT" sz="1500" b="1" i="1" dirty="0">
                <a:solidFill>
                  <a:schemeClr val="tx1">
                    <a:lumMod val="65000"/>
                    <a:lumOff val="35000"/>
                  </a:schemeClr>
                </a:solidFill>
                <a:latin typeface="Book Antiqua" panose="02040602050305030304" pitchFamily="18" charset="0"/>
              </a:rPr>
              <a:t>in esito a una procedura aperta o ristretta, sono 	state presentate soltanto offerte irregolari o inammissibili</a:t>
            </a:r>
            <a:r>
              <a:rPr lang="it-IT" sz="1500" i="1" dirty="0">
                <a:solidFill>
                  <a:schemeClr val="tx1">
                    <a:lumMod val="65000"/>
                    <a:lumOff val="35000"/>
                  </a:schemeClr>
                </a:solidFill>
                <a:latin typeface="Book Antiqua" panose="02040602050305030304" pitchFamily="18" charset="0"/>
              </a:rPr>
              <a:t> ai sensi rispettivamente dei commi 3 e 4. In tali situazioni, le 	amministrazioni aggiudicatrici non sono tenute a pubblicare un bando di gara se includono nella ulteriore procedura tutti, e 	soltanto, gli offerenti in possesso dei requisiti di cui agli articoli dall'80 al 90 che, nella procedura aperta o ristretta precedente, 	hanno presentato offerte conformi ai requisiti formali della procedura di appalto.</a:t>
            </a:r>
          </a:p>
        </p:txBody>
      </p:sp>
    </p:spTree>
    <p:extLst>
      <p:ext uri="{BB962C8B-B14F-4D97-AF65-F5344CB8AC3E}">
        <p14:creationId xmlns:p14="http://schemas.microsoft.com/office/powerpoint/2010/main" val="42090154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latin typeface="Bookman Old Style" panose="02050604050505020204" pitchFamily="18" charset="0"/>
              </a:rPr>
              <a:t>Artt. 64 D.lgs. n. 50/2016</a:t>
            </a:r>
            <a:endParaRPr lang="it-IT" dirty="0">
              <a:solidFill>
                <a:schemeClr val="tx1">
                  <a:lumMod val="75000"/>
                  <a:lumOff val="25000"/>
                </a:schemeClr>
              </a:solidFill>
            </a:endParaRPr>
          </a:p>
        </p:txBody>
      </p:sp>
      <p:sp>
        <p:nvSpPr>
          <p:cNvPr id="3" name="CasellaDiTesto 2">
            <a:extLst>
              <a:ext uri="{FF2B5EF4-FFF2-40B4-BE49-F238E27FC236}">
                <a16:creationId xmlns:a16="http://schemas.microsoft.com/office/drawing/2014/main" id="{67434236-668B-4EAA-AE51-81A3CF08BE4F}"/>
              </a:ext>
            </a:extLst>
          </p:cNvPr>
          <p:cNvSpPr txBox="1"/>
          <p:nvPr/>
        </p:nvSpPr>
        <p:spPr>
          <a:xfrm>
            <a:off x="2169459" y="1129553"/>
            <a:ext cx="1622611" cy="553998"/>
          </a:xfrm>
          <a:prstGeom prst="rect">
            <a:avLst/>
          </a:prstGeom>
          <a:noFill/>
          <a:ln>
            <a:solidFill>
              <a:schemeClr val="tx1">
                <a:lumMod val="50000"/>
                <a:lumOff val="50000"/>
              </a:schemeClr>
            </a:solidFill>
          </a:ln>
        </p:spPr>
        <p:txBody>
          <a:bodyPr wrap="square" rtlCol="0">
            <a:spAutoFit/>
          </a:bodyPr>
          <a:lstStyle/>
          <a:p>
            <a:r>
              <a:rPr lang="it-IT" sz="1500" dirty="0">
                <a:solidFill>
                  <a:schemeClr val="tx1">
                    <a:lumMod val="65000"/>
                    <a:lumOff val="35000"/>
                  </a:schemeClr>
                </a:solidFill>
                <a:latin typeface="Book Antiqua" panose="02040602050305030304" pitchFamily="18" charset="0"/>
              </a:rPr>
              <a:t>Pubblicazione del bando</a:t>
            </a:r>
          </a:p>
        </p:txBody>
      </p:sp>
      <p:sp>
        <p:nvSpPr>
          <p:cNvPr id="10" name="CasellaDiTesto 9">
            <a:extLst>
              <a:ext uri="{FF2B5EF4-FFF2-40B4-BE49-F238E27FC236}">
                <a16:creationId xmlns:a16="http://schemas.microsoft.com/office/drawing/2014/main" id="{BB8DAC97-80CA-4442-8272-30A5DA212F9B}"/>
              </a:ext>
            </a:extLst>
          </p:cNvPr>
          <p:cNvSpPr txBox="1"/>
          <p:nvPr/>
        </p:nvSpPr>
        <p:spPr>
          <a:xfrm>
            <a:off x="2169458" y="2309526"/>
            <a:ext cx="1622611" cy="553998"/>
          </a:xfrm>
          <a:prstGeom prst="rect">
            <a:avLst/>
          </a:prstGeom>
          <a:noFill/>
          <a:ln>
            <a:solidFill>
              <a:schemeClr val="tx1">
                <a:lumMod val="50000"/>
                <a:lumOff val="50000"/>
              </a:schemeClr>
            </a:solidFill>
          </a:ln>
        </p:spPr>
        <p:txBody>
          <a:bodyPr wrap="square" rtlCol="0">
            <a:spAutoFit/>
          </a:bodyPr>
          <a:lstStyle/>
          <a:p>
            <a:r>
              <a:rPr lang="it-IT" sz="1500" dirty="0">
                <a:solidFill>
                  <a:schemeClr val="tx1">
                    <a:lumMod val="65000"/>
                    <a:lumOff val="35000"/>
                  </a:schemeClr>
                </a:solidFill>
                <a:latin typeface="Book Antiqua" panose="02040602050305030304" pitchFamily="18" charset="0"/>
              </a:rPr>
              <a:t>Richieste di invito</a:t>
            </a:r>
          </a:p>
        </p:txBody>
      </p:sp>
      <p:sp>
        <p:nvSpPr>
          <p:cNvPr id="11" name="CasellaDiTesto 10">
            <a:extLst>
              <a:ext uri="{FF2B5EF4-FFF2-40B4-BE49-F238E27FC236}">
                <a16:creationId xmlns:a16="http://schemas.microsoft.com/office/drawing/2014/main" id="{942AC0B9-2D83-4A92-8E7D-E4832E4DED76}"/>
              </a:ext>
            </a:extLst>
          </p:cNvPr>
          <p:cNvSpPr txBox="1"/>
          <p:nvPr/>
        </p:nvSpPr>
        <p:spPr>
          <a:xfrm>
            <a:off x="2169458" y="3448943"/>
            <a:ext cx="1622611" cy="784830"/>
          </a:xfrm>
          <a:prstGeom prst="rect">
            <a:avLst/>
          </a:prstGeom>
          <a:noFill/>
          <a:ln>
            <a:solidFill>
              <a:schemeClr val="tx1">
                <a:lumMod val="50000"/>
                <a:lumOff val="50000"/>
              </a:schemeClr>
            </a:solidFill>
          </a:ln>
        </p:spPr>
        <p:txBody>
          <a:bodyPr wrap="square" rtlCol="0">
            <a:spAutoFit/>
          </a:bodyPr>
          <a:lstStyle/>
          <a:p>
            <a:r>
              <a:rPr lang="it-IT" sz="1500" dirty="0">
                <a:solidFill>
                  <a:schemeClr val="tx1">
                    <a:lumMod val="65000"/>
                    <a:lumOff val="35000"/>
                  </a:schemeClr>
                </a:solidFill>
                <a:latin typeface="Book Antiqua" panose="02040602050305030304" pitchFamily="18" charset="0"/>
              </a:rPr>
              <a:t>Scelta degli operatori economici</a:t>
            </a:r>
          </a:p>
        </p:txBody>
      </p:sp>
      <p:sp>
        <p:nvSpPr>
          <p:cNvPr id="12" name="CasellaDiTesto 11">
            <a:extLst>
              <a:ext uri="{FF2B5EF4-FFF2-40B4-BE49-F238E27FC236}">
                <a16:creationId xmlns:a16="http://schemas.microsoft.com/office/drawing/2014/main" id="{2CD707BC-05FD-4DBB-9F30-11AFF69FF8B1}"/>
              </a:ext>
            </a:extLst>
          </p:cNvPr>
          <p:cNvSpPr txBox="1"/>
          <p:nvPr/>
        </p:nvSpPr>
        <p:spPr>
          <a:xfrm>
            <a:off x="2169458" y="4609184"/>
            <a:ext cx="1622611" cy="323165"/>
          </a:xfrm>
          <a:prstGeom prst="rect">
            <a:avLst/>
          </a:prstGeom>
          <a:noFill/>
          <a:ln>
            <a:solidFill>
              <a:schemeClr val="tx1">
                <a:lumMod val="50000"/>
                <a:lumOff val="50000"/>
              </a:schemeClr>
            </a:solidFill>
          </a:ln>
        </p:spPr>
        <p:txBody>
          <a:bodyPr wrap="square" rtlCol="0">
            <a:spAutoFit/>
          </a:bodyPr>
          <a:lstStyle/>
          <a:p>
            <a:r>
              <a:rPr lang="it-IT" sz="1500" dirty="0">
                <a:solidFill>
                  <a:schemeClr val="tx1">
                    <a:lumMod val="65000"/>
                    <a:lumOff val="35000"/>
                  </a:schemeClr>
                </a:solidFill>
                <a:latin typeface="Book Antiqua" panose="02040602050305030304" pitchFamily="18" charset="0"/>
              </a:rPr>
              <a:t>Dialogo</a:t>
            </a:r>
          </a:p>
        </p:txBody>
      </p:sp>
      <p:sp>
        <p:nvSpPr>
          <p:cNvPr id="13" name="CasellaDiTesto 12">
            <a:extLst>
              <a:ext uri="{FF2B5EF4-FFF2-40B4-BE49-F238E27FC236}">
                <a16:creationId xmlns:a16="http://schemas.microsoft.com/office/drawing/2014/main" id="{FBB2D055-1622-4F10-A14C-6879755E5B13}"/>
              </a:ext>
            </a:extLst>
          </p:cNvPr>
          <p:cNvSpPr txBox="1"/>
          <p:nvPr/>
        </p:nvSpPr>
        <p:spPr>
          <a:xfrm>
            <a:off x="5275716" y="4415599"/>
            <a:ext cx="1622611" cy="553998"/>
          </a:xfrm>
          <a:prstGeom prst="rect">
            <a:avLst/>
          </a:prstGeom>
          <a:noFill/>
          <a:ln>
            <a:solidFill>
              <a:schemeClr val="tx1">
                <a:lumMod val="50000"/>
                <a:lumOff val="50000"/>
              </a:schemeClr>
            </a:solidFill>
          </a:ln>
        </p:spPr>
        <p:txBody>
          <a:bodyPr wrap="square" rtlCol="0">
            <a:spAutoFit/>
          </a:bodyPr>
          <a:lstStyle/>
          <a:p>
            <a:r>
              <a:rPr lang="it-IT" sz="1500" dirty="0">
                <a:solidFill>
                  <a:schemeClr val="tx1">
                    <a:lumMod val="65000"/>
                    <a:lumOff val="35000"/>
                  </a:schemeClr>
                </a:solidFill>
                <a:latin typeface="Book Antiqua" panose="02040602050305030304" pitchFamily="18" charset="0"/>
              </a:rPr>
              <a:t>Riduzione delle soluzioni</a:t>
            </a:r>
          </a:p>
        </p:txBody>
      </p:sp>
      <p:sp>
        <p:nvSpPr>
          <p:cNvPr id="14" name="CasellaDiTesto 13">
            <a:extLst>
              <a:ext uri="{FF2B5EF4-FFF2-40B4-BE49-F238E27FC236}">
                <a16:creationId xmlns:a16="http://schemas.microsoft.com/office/drawing/2014/main" id="{F5E61CDF-C744-4714-96A1-DC3A47EA9413}"/>
              </a:ext>
            </a:extLst>
          </p:cNvPr>
          <p:cNvSpPr txBox="1"/>
          <p:nvPr/>
        </p:nvSpPr>
        <p:spPr>
          <a:xfrm>
            <a:off x="5280206" y="3287360"/>
            <a:ext cx="1622611" cy="553998"/>
          </a:xfrm>
          <a:prstGeom prst="rect">
            <a:avLst/>
          </a:prstGeom>
          <a:noFill/>
          <a:ln>
            <a:solidFill>
              <a:schemeClr val="tx1">
                <a:lumMod val="50000"/>
                <a:lumOff val="50000"/>
              </a:schemeClr>
            </a:solidFill>
          </a:ln>
        </p:spPr>
        <p:txBody>
          <a:bodyPr wrap="square" rtlCol="0">
            <a:spAutoFit/>
          </a:bodyPr>
          <a:lstStyle/>
          <a:p>
            <a:r>
              <a:rPr lang="it-IT" sz="1500" dirty="0">
                <a:solidFill>
                  <a:schemeClr val="tx1">
                    <a:lumMod val="65000"/>
                    <a:lumOff val="35000"/>
                  </a:schemeClr>
                </a:solidFill>
                <a:latin typeface="Book Antiqua" panose="02040602050305030304" pitchFamily="18" charset="0"/>
              </a:rPr>
              <a:t>Dichiarazione di conclusione</a:t>
            </a:r>
          </a:p>
        </p:txBody>
      </p:sp>
      <p:sp>
        <p:nvSpPr>
          <p:cNvPr id="15" name="CasellaDiTesto 14">
            <a:extLst>
              <a:ext uri="{FF2B5EF4-FFF2-40B4-BE49-F238E27FC236}">
                <a16:creationId xmlns:a16="http://schemas.microsoft.com/office/drawing/2014/main" id="{8343135B-0C99-4BFF-A280-DE3E65CCFB9A}"/>
              </a:ext>
            </a:extLst>
          </p:cNvPr>
          <p:cNvSpPr txBox="1"/>
          <p:nvPr/>
        </p:nvSpPr>
        <p:spPr>
          <a:xfrm>
            <a:off x="5280209" y="1988351"/>
            <a:ext cx="1622611" cy="784830"/>
          </a:xfrm>
          <a:prstGeom prst="rect">
            <a:avLst/>
          </a:prstGeom>
          <a:noFill/>
          <a:ln>
            <a:solidFill>
              <a:schemeClr val="tx1">
                <a:lumMod val="50000"/>
                <a:lumOff val="50000"/>
              </a:schemeClr>
            </a:solidFill>
          </a:ln>
        </p:spPr>
        <p:txBody>
          <a:bodyPr wrap="square" rtlCol="0">
            <a:spAutoFit/>
          </a:bodyPr>
          <a:lstStyle/>
          <a:p>
            <a:r>
              <a:rPr lang="it-IT" sz="1500" dirty="0">
                <a:solidFill>
                  <a:schemeClr val="tx1">
                    <a:lumMod val="65000"/>
                    <a:lumOff val="35000"/>
                  </a:schemeClr>
                </a:solidFill>
                <a:latin typeface="Book Antiqua" panose="02040602050305030304" pitchFamily="18" charset="0"/>
              </a:rPr>
              <a:t>Invito a presentare le offerte</a:t>
            </a:r>
          </a:p>
        </p:txBody>
      </p:sp>
      <p:sp>
        <p:nvSpPr>
          <p:cNvPr id="16" name="CasellaDiTesto 15">
            <a:extLst>
              <a:ext uri="{FF2B5EF4-FFF2-40B4-BE49-F238E27FC236}">
                <a16:creationId xmlns:a16="http://schemas.microsoft.com/office/drawing/2014/main" id="{790651E5-77B9-4FB6-AB85-470D3CF7DF21}"/>
              </a:ext>
            </a:extLst>
          </p:cNvPr>
          <p:cNvSpPr txBox="1"/>
          <p:nvPr/>
        </p:nvSpPr>
        <p:spPr>
          <a:xfrm>
            <a:off x="5280208" y="1109825"/>
            <a:ext cx="1622611" cy="323165"/>
          </a:xfrm>
          <a:prstGeom prst="rect">
            <a:avLst/>
          </a:prstGeom>
          <a:noFill/>
          <a:ln>
            <a:solidFill>
              <a:schemeClr val="tx1">
                <a:lumMod val="50000"/>
                <a:lumOff val="50000"/>
              </a:schemeClr>
            </a:solidFill>
          </a:ln>
        </p:spPr>
        <p:txBody>
          <a:bodyPr wrap="square" rtlCol="0">
            <a:spAutoFit/>
          </a:bodyPr>
          <a:lstStyle/>
          <a:p>
            <a:r>
              <a:rPr lang="it-IT" sz="1500" dirty="0">
                <a:solidFill>
                  <a:schemeClr val="tx1">
                    <a:lumMod val="65000"/>
                    <a:lumOff val="35000"/>
                  </a:schemeClr>
                </a:solidFill>
                <a:latin typeface="Book Antiqua" panose="02040602050305030304" pitchFamily="18" charset="0"/>
              </a:rPr>
              <a:t>Offerte finali</a:t>
            </a:r>
          </a:p>
        </p:txBody>
      </p:sp>
      <p:sp>
        <p:nvSpPr>
          <p:cNvPr id="17" name="CasellaDiTesto 16">
            <a:extLst>
              <a:ext uri="{FF2B5EF4-FFF2-40B4-BE49-F238E27FC236}">
                <a16:creationId xmlns:a16="http://schemas.microsoft.com/office/drawing/2014/main" id="{8F4BC266-0130-4F9E-8280-E9D760F4ED6E}"/>
              </a:ext>
            </a:extLst>
          </p:cNvPr>
          <p:cNvSpPr txBox="1"/>
          <p:nvPr/>
        </p:nvSpPr>
        <p:spPr>
          <a:xfrm>
            <a:off x="7960659" y="1109825"/>
            <a:ext cx="1622611" cy="784830"/>
          </a:xfrm>
          <a:prstGeom prst="rect">
            <a:avLst/>
          </a:prstGeom>
          <a:noFill/>
          <a:ln>
            <a:solidFill>
              <a:schemeClr val="tx1">
                <a:lumMod val="50000"/>
                <a:lumOff val="50000"/>
              </a:schemeClr>
            </a:solidFill>
          </a:ln>
        </p:spPr>
        <p:txBody>
          <a:bodyPr wrap="square" rtlCol="0">
            <a:spAutoFit/>
          </a:bodyPr>
          <a:lstStyle/>
          <a:p>
            <a:r>
              <a:rPr lang="it-IT" sz="1500" dirty="0">
                <a:solidFill>
                  <a:schemeClr val="tx1">
                    <a:lumMod val="65000"/>
                    <a:lumOff val="35000"/>
                  </a:schemeClr>
                </a:solidFill>
                <a:latin typeface="Book Antiqua" panose="02040602050305030304" pitchFamily="18" charset="0"/>
              </a:rPr>
              <a:t>Scelta dell’offerta migliore</a:t>
            </a:r>
          </a:p>
        </p:txBody>
      </p:sp>
      <p:sp>
        <p:nvSpPr>
          <p:cNvPr id="18" name="CasellaDiTesto 17">
            <a:extLst>
              <a:ext uri="{FF2B5EF4-FFF2-40B4-BE49-F238E27FC236}">
                <a16:creationId xmlns:a16="http://schemas.microsoft.com/office/drawing/2014/main" id="{536A8A04-010D-40AB-879C-0D6AB0A60F4C}"/>
              </a:ext>
            </a:extLst>
          </p:cNvPr>
          <p:cNvSpPr txBox="1"/>
          <p:nvPr/>
        </p:nvSpPr>
        <p:spPr>
          <a:xfrm>
            <a:off x="7960659" y="2522606"/>
            <a:ext cx="1622611" cy="1246495"/>
          </a:xfrm>
          <a:prstGeom prst="rect">
            <a:avLst/>
          </a:prstGeom>
          <a:noFill/>
          <a:ln>
            <a:solidFill>
              <a:schemeClr val="tx1">
                <a:lumMod val="50000"/>
                <a:lumOff val="50000"/>
              </a:schemeClr>
            </a:solidFill>
          </a:ln>
        </p:spPr>
        <p:txBody>
          <a:bodyPr wrap="square" rtlCol="0">
            <a:spAutoFit/>
          </a:bodyPr>
          <a:lstStyle/>
          <a:p>
            <a:r>
              <a:rPr lang="it-IT" sz="1500" dirty="0">
                <a:solidFill>
                  <a:schemeClr val="tx1">
                    <a:lumMod val="65000"/>
                    <a:lumOff val="35000"/>
                  </a:schemeClr>
                </a:solidFill>
                <a:latin typeface="Book Antiqua" panose="02040602050305030304" pitchFamily="18" charset="0"/>
              </a:rPr>
              <a:t>Ulteriore negoziazione con il miglior offerente (eventuale)</a:t>
            </a:r>
          </a:p>
        </p:txBody>
      </p:sp>
      <p:sp>
        <p:nvSpPr>
          <p:cNvPr id="9" name="Rettangolo 8">
            <a:extLst>
              <a:ext uri="{FF2B5EF4-FFF2-40B4-BE49-F238E27FC236}">
                <a16:creationId xmlns:a16="http://schemas.microsoft.com/office/drawing/2014/main" id="{DBA78A24-0367-4F27-97E1-0D86A05834C7}"/>
              </a:ext>
            </a:extLst>
          </p:cNvPr>
          <p:cNvSpPr/>
          <p:nvPr/>
        </p:nvSpPr>
        <p:spPr>
          <a:xfrm>
            <a:off x="2123739" y="-22968"/>
            <a:ext cx="45719" cy="4989411"/>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DA3F04D5-09CB-467C-B7DE-0AC9B80B8D6B}"/>
              </a:ext>
            </a:extLst>
          </p:cNvPr>
          <p:cNvSpPr/>
          <p:nvPr/>
        </p:nvSpPr>
        <p:spPr>
          <a:xfrm>
            <a:off x="5234487" y="1083834"/>
            <a:ext cx="45719" cy="386481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A93636A0-182B-4367-AE16-D17FC4FD704E}"/>
              </a:ext>
            </a:extLst>
          </p:cNvPr>
          <p:cNvSpPr/>
          <p:nvPr/>
        </p:nvSpPr>
        <p:spPr>
          <a:xfrm>
            <a:off x="7914937" y="1083834"/>
            <a:ext cx="45719" cy="268526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630E8DAA-7340-457F-A9E6-1D956480CE8F}"/>
              </a:ext>
            </a:extLst>
          </p:cNvPr>
          <p:cNvSpPr/>
          <p:nvPr/>
        </p:nvSpPr>
        <p:spPr>
          <a:xfrm rot="5400000" flipH="1">
            <a:off x="3679111" y="3368937"/>
            <a:ext cx="45719" cy="315646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a:extLst>
              <a:ext uri="{FF2B5EF4-FFF2-40B4-BE49-F238E27FC236}">
                <a16:creationId xmlns:a16="http://schemas.microsoft.com/office/drawing/2014/main" id="{6BD53181-E16C-4D28-8784-37BB3D00C802}"/>
              </a:ext>
            </a:extLst>
          </p:cNvPr>
          <p:cNvSpPr/>
          <p:nvPr/>
        </p:nvSpPr>
        <p:spPr>
          <a:xfrm rot="5400000">
            <a:off x="6574710" y="-256392"/>
            <a:ext cx="45720" cy="272617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303657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D8DF465A-22FC-42B7-946D-6B6615970DD4}"/>
              </a:ext>
            </a:extLst>
          </p:cNvPr>
          <p:cNvSpPr txBox="1"/>
          <p:nvPr/>
        </p:nvSpPr>
        <p:spPr>
          <a:xfrm>
            <a:off x="5212979" y="1793353"/>
            <a:ext cx="1766038" cy="461665"/>
          </a:xfrm>
          <a:prstGeom prst="rect">
            <a:avLst/>
          </a:prstGeom>
          <a:noFill/>
          <a:ln>
            <a:solidFill>
              <a:schemeClr val="tx1">
                <a:lumMod val="65000"/>
                <a:lumOff val="35000"/>
              </a:schemeClr>
            </a:solidFill>
          </a:ln>
        </p:spPr>
        <p:txBody>
          <a:bodyPr wrap="square" rtlCol="0">
            <a:spAutoFit/>
          </a:bodyPr>
          <a:lstStyle/>
          <a:p>
            <a:pPr algn="ctr"/>
            <a:r>
              <a:rPr lang="it-IT" sz="2400" dirty="0">
                <a:solidFill>
                  <a:schemeClr val="tx1">
                    <a:lumMod val="65000"/>
                    <a:lumOff val="35000"/>
                  </a:schemeClr>
                </a:solidFill>
                <a:latin typeface="Bookman Old Style" panose="02050604050505020204" pitchFamily="18" charset="0"/>
              </a:rPr>
              <a:t>Bando</a:t>
            </a:r>
          </a:p>
        </p:txBody>
      </p:sp>
      <p:sp>
        <p:nvSpPr>
          <p:cNvPr id="2" name="CasellaDiTesto 1">
            <a:extLst>
              <a:ext uri="{FF2B5EF4-FFF2-40B4-BE49-F238E27FC236}">
                <a16:creationId xmlns:a16="http://schemas.microsoft.com/office/drawing/2014/main" id="{EB1FBB10-DA85-44C5-A17F-03025DE9D983}"/>
              </a:ext>
            </a:extLst>
          </p:cNvPr>
          <p:cNvSpPr txBox="1"/>
          <p:nvPr/>
        </p:nvSpPr>
        <p:spPr>
          <a:xfrm>
            <a:off x="4310063" y="558237"/>
            <a:ext cx="3571871" cy="877163"/>
          </a:xfrm>
          <a:prstGeom prst="rect">
            <a:avLst/>
          </a:prstGeom>
          <a:noFill/>
          <a:ln>
            <a:solidFill>
              <a:schemeClr val="tx1">
                <a:lumMod val="65000"/>
                <a:lumOff val="35000"/>
              </a:schemeClr>
            </a:solidFill>
          </a:ln>
        </p:spPr>
        <p:txBody>
          <a:bodyPr wrap="square" rtlCol="0">
            <a:spAutoFit/>
          </a:bodyPr>
          <a:lstStyle/>
          <a:p>
            <a:pPr algn="ctr"/>
            <a:r>
              <a:rPr lang="it-IT" dirty="0">
                <a:solidFill>
                  <a:schemeClr val="tx1">
                    <a:lumMod val="65000"/>
                    <a:lumOff val="35000"/>
                  </a:schemeClr>
                </a:solidFill>
                <a:latin typeface="Book Antiqua" panose="02040602050305030304" pitchFamily="18" charset="0"/>
              </a:rPr>
              <a:t>Procedura competitiva con negoziazione </a:t>
            </a:r>
          </a:p>
          <a:p>
            <a:pPr algn="ctr"/>
            <a:r>
              <a:rPr lang="it-IT" sz="1500" dirty="0">
                <a:solidFill>
                  <a:schemeClr val="tx1">
                    <a:lumMod val="65000"/>
                    <a:lumOff val="35000"/>
                  </a:schemeClr>
                </a:solidFill>
                <a:latin typeface="Book Antiqua" panose="02040602050305030304" pitchFamily="18" charset="0"/>
              </a:rPr>
              <a:t>(art. 62)</a:t>
            </a:r>
          </a:p>
        </p:txBody>
      </p:sp>
      <p:sp>
        <p:nvSpPr>
          <p:cNvPr id="32" name="CasellaDiTesto 31">
            <a:extLst>
              <a:ext uri="{FF2B5EF4-FFF2-40B4-BE49-F238E27FC236}">
                <a16:creationId xmlns:a16="http://schemas.microsoft.com/office/drawing/2014/main" id="{E10895EB-7B82-4132-B6BE-7ADD796A599C}"/>
              </a:ext>
            </a:extLst>
          </p:cNvPr>
          <p:cNvSpPr txBox="1"/>
          <p:nvPr/>
        </p:nvSpPr>
        <p:spPr>
          <a:xfrm>
            <a:off x="4714873" y="2612971"/>
            <a:ext cx="2762249" cy="323165"/>
          </a:xfrm>
          <a:prstGeom prst="rect">
            <a:avLst/>
          </a:prstGeom>
          <a:noFill/>
          <a:ln>
            <a:solidFill>
              <a:schemeClr val="tx1">
                <a:lumMod val="65000"/>
                <a:lumOff val="35000"/>
              </a:schemeClr>
            </a:solidFill>
          </a:ln>
        </p:spPr>
        <p:txBody>
          <a:bodyPr wrap="square" rtlCol="0">
            <a:spAutoFit/>
          </a:bodyPr>
          <a:lstStyle/>
          <a:p>
            <a:pPr algn="ctr"/>
            <a:r>
              <a:rPr lang="it-IT" sz="1500" dirty="0">
                <a:solidFill>
                  <a:schemeClr val="tx1">
                    <a:lumMod val="65000"/>
                    <a:lumOff val="35000"/>
                  </a:schemeClr>
                </a:solidFill>
                <a:latin typeface="Bookman Old Style" panose="02050604050505020204" pitchFamily="18" charset="0"/>
              </a:rPr>
              <a:t>Domande di partecipazione</a:t>
            </a:r>
          </a:p>
        </p:txBody>
      </p:sp>
      <p:sp>
        <p:nvSpPr>
          <p:cNvPr id="36" name="CasellaDiTesto 35">
            <a:extLst>
              <a:ext uri="{FF2B5EF4-FFF2-40B4-BE49-F238E27FC236}">
                <a16:creationId xmlns:a16="http://schemas.microsoft.com/office/drawing/2014/main" id="{FB9652B4-FE9F-4900-B4CE-2A2531F904F7}"/>
              </a:ext>
            </a:extLst>
          </p:cNvPr>
          <p:cNvSpPr txBox="1"/>
          <p:nvPr/>
        </p:nvSpPr>
        <p:spPr>
          <a:xfrm>
            <a:off x="4714873" y="3290367"/>
            <a:ext cx="2762249" cy="323165"/>
          </a:xfrm>
          <a:prstGeom prst="rect">
            <a:avLst/>
          </a:prstGeom>
          <a:noFill/>
          <a:ln>
            <a:solidFill>
              <a:schemeClr val="tx1">
                <a:lumMod val="65000"/>
                <a:lumOff val="35000"/>
              </a:schemeClr>
            </a:solidFill>
          </a:ln>
        </p:spPr>
        <p:txBody>
          <a:bodyPr wrap="square" rtlCol="0">
            <a:spAutoFit/>
          </a:bodyPr>
          <a:lstStyle/>
          <a:p>
            <a:pPr algn="ctr"/>
            <a:r>
              <a:rPr lang="it-IT" sz="1500" dirty="0">
                <a:solidFill>
                  <a:schemeClr val="tx1">
                    <a:lumMod val="65000"/>
                    <a:lumOff val="35000"/>
                  </a:schemeClr>
                </a:solidFill>
                <a:latin typeface="Bookman Old Style" panose="02050604050505020204" pitchFamily="18" charset="0"/>
              </a:rPr>
              <a:t>Lettera di invito</a:t>
            </a:r>
          </a:p>
        </p:txBody>
      </p:sp>
      <p:sp>
        <p:nvSpPr>
          <p:cNvPr id="42" name="CasellaDiTesto 41">
            <a:extLst>
              <a:ext uri="{FF2B5EF4-FFF2-40B4-BE49-F238E27FC236}">
                <a16:creationId xmlns:a16="http://schemas.microsoft.com/office/drawing/2014/main" id="{036AC353-12DF-4894-90F2-C47240148E98}"/>
              </a:ext>
            </a:extLst>
          </p:cNvPr>
          <p:cNvSpPr txBox="1"/>
          <p:nvPr/>
        </p:nvSpPr>
        <p:spPr>
          <a:xfrm>
            <a:off x="4714872" y="3967763"/>
            <a:ext cx="2762249" cy="323165"/>
          </a:xfrm>
          <a:prstGeom prst="rect">
            <a:avLst/>
          </a:prstGeom>
          <a:noFill/>
          <a:ln>
            <a:solidFill>
              <a:schemeClr val="tx1">
                <a:lumMod val="65000"/>
                <a:lumOff val="35000"/>
              </a:schemeClr>
            </a:solidFill>
          </a:ln>
        </p:spPr>
        <p:txBody>
          <a:bodyPr wrap="square" rtlCol="0">
            <a:spAutoFit/>
          </a:bodyPr>
          <a:lstStyle/>
          <a:p>
            <a:pPr algn="ctr"/>
            <a:r>
              <a:rPr lang="it-IT" sz="1500" dirty="0">
                <a:solidFill>
                  <a:schemeClr val="tx1">
                    <a:lumMod val="65000"/>
                    <a:lumOff val="35000"/>
                  </a:schemeClr>
                </a:solidFill>
                <a:latin typeface="Bookman Old Style" panose="02050604050505020204" pitchFamily="18" charset="0"/>
              </a:rPr>
              <a:t>Offerte iniziali</a:t>
            </a:r>
          </a:p>
        </p:txBody>
      </p:sp>
      <p:sp>
        <p:nvSpPr>
          <p:cNvPr id="43" name="CasellaDiTesto 42">
            <a:extLst>
              <a:ext uri="{FF2B5EF4-FFF2-40B4-BE49-F238E27FC236}">
                <a16:creationId xmlns:a16="http://schemas.microsoft.com/office/drawing/2014/main" id="{3C69BA27-C080-48E7-9F8B-4B0174511D42}"/>
              </a:ext>
            </a:extLst>
          </p:cNvPr>
          <p:cNvSpPr txBox="1"/>
          <p:nvPr/>
        </p:nvSpPr>
        <p:spPr>
          <a:xfrm>
            <a:off x="4714873" y="4668306"/>
            <a:ext cx="2762249" cy="323165"/>
          </a:xfrm>
          <a:prstGeom prst="rect">
            <a:avLst/>
          </a:prstGeom>
          <a:noFill/>
          <a:ln>
            <a:solidFill>
              <a:schemeClr val="tx1">
                <a:lumMod val="65000"/>
                <a:lumOff val="35000"/>
              </a:schemeClr>
            </a:solidFill>
          </a:ln>
        </p:spPr>
        <p:txBody>
          <a:bodyPr wrap="square" rtlCol="0">
            <a:spAutoFit/>
          </a:bodyPr>
          <a:lstStyle/>
          <a:p>
            <a:pPr algn="ctr"/>
            <a:r>
              <a:rPr lang="it-IT" sz="1500" dirty="0">
                <a:solidFill>
                  <a:schemeClr val="tx1">
                    <a:lumMod val="65000"/>
                    <a:lumOff val="35000"/>
                  </a:schemeClr>
                </a:solidFill>
                <a:latin typeface="Bookman Old Style" panose="02050604050505020204" pitchFamily="18" charset="0"/>
              </a:rPr>
              <a:t>Negoziazioni</a:t>
            </a:r>
          </a:p>
        </p:txBody>
      </p:sp>
      <p:cxnSp>
        <p:nvCxnSpPr>
          <p:cNvPr id="5" name="Connettore 2 4">
            <a:extLst>
              <a:ext uri="{FF2B5EF4-FFF2-40B4-BE49-F238E27FC236}">
                <a16:creationId xmlns:a16="http://schemas.microsoft.com/office/drawing/2014/main" id="{80B4B870-25A8-4691-8ECA-1BE288B7D6A0}"/>
              </a:ext>
            </a:extLst>
          </p:cNvPr>
          <p:cNvCxnSpPr/>
          <p:nvPr/>
        </p:nvCxnSpPr>
        <p:spPr>
          <a:xfrm>
            <a:off x="6095998" y="2258740"/>
            <a:ext cx="0" cy="35423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a:extLst>
              <a:ext uri="{FF2B5EF4-FFF2-40B4-BE49-F238E27FC236}">
                <a16:creationId xmlns:a16="http://schemas.microsoft.com/office/drawing/2014/main" id="{18EDD9C0-18B2-4C74-8508-0D6DBA720DFC}"/>
              </a:ext>
            </a:extLst>
          </p:cNvPr>
          <p:cNvCxnSpPr/>
          <p:nvPr/>
        </p:nvCxnSpPr>
        <p:spPr>
          <a:xfrm>
            <a:off x="6095999" y="2917780"/>
            <a:ext cx="0" cy="35423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a:extLst>
              <a:ext uri="{FF2B5EF4-FFF2-40B4-BE49-F238E27FC236}">
                <a16:creationId xmlns:a16="http://schemas.microsoft.com/office/drawing/2014/main" id="{6225682E-4C54-4BCC-A9EA-4367D6BC6407}"/>
              </a:ext>
            </a:extLst>
          </p:cNvPr>
          <p:cNvCxnSpPr/>
          <p:nvPr/>
        </p:nvCxnSpPr>
        <p:spPr>
          <a:xfrm>
            <a:off x="6085911" y="3590385"/>
            <a:ext cx="0" cy="35423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a:extLst>
              <a:ext uri="{FF2B5EF4-FFF2-40B4-BE49-F238E27FC236}">
                <a16:creationId xmlns:a16="http://schemas.microsoft.com/office/drawing/2014/main" id="{2E8ADBB7-CEF4-46C2-BDDD-55A9CE85CBAE}"/>
              </a:ext>
            </a:extLst>
          </p:cNvPr>
          <p:cNvCxnSpPr/>
          <p:nvPr/>
        </p:nvCxnSpPr>
        <p:spPr>
          <a:xfrm>
            <a:off x="6085911" y="4290928"/>
            <a:ext cx="0" cy="35423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9B78DFF1-6D16-42A4-A8D2-9E44ACC1984F}"/>
              </a:ext>
            </a:extLst>
          </p:cNvPr>
          <p:cNvCxnSpPr/>
          <p:nvPr/>
        </p:nvCxnSpPr>
        <p:spPr>
          <a:xfrm>
            <a:off x="6095998" y="1435400"/>
            <a:ext cx="0" cy="35423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A701F59F-7B21-4A2A-A7EF-5B3CE583C5A0}"/>
              </a:ext>
            </a:extLst>
          </p:cNvPr>
          <p:cNvSpPr txBox="1"/>
          <p:nvPr/>
        </p:nvSpPr>
        <p:spPr>
          <a:xfrm>
            <a:off x="4714872" y="5306916"/>
            <a:ext cx="2762249" cy="323165"/>
          </a:xfrm>
          <a:prstGeom prst="rect">
            <a:avLst/>
          </a:prstGeom>
          <a:noFill/>
          <a:ln>
            <a:solidFill>
              <a:schemeClr val="tx1">
                <a:lumMod val="65000"/>
                <a:lumOff val="35000"/>
              </a:schemeClr>
            </a:solidFill>
          </a:ln>
        </p:spPr>
        <p:txBody>
          <a:bodyPr wrap="square" rtlCol="0">
            <a:spAutoFit/>
          </a:bodyPr>
          <a:lstStyle/>
          <a:p>
            <a:pPr algn="ctr"/>
            <a:r>
              <a:rPr lang="it-IT" sz="1500" dirty="0">
                <a:solidFill>
                  <a:schemeClr val="tx1">
                    <a:lumMod val="65000"/>
                    <a:lumOff val="35000"/>
                  </a:schemeClr>
                </a:solidFill>
                <a:latin typeface="Bookman Old Style" panose="02050604050505020204" pitchFamily="18" charset="0"/>
              </a:rPr>
              <a:t>Ulteriori offerte</a:t>
            </a:r>
          </a:p>
        </p:txBody>
      </p:sp>
      <p:sp>
        <p:nvSpPr>
          <p:cNvPr id="28" name="CasellaDiTesto 27">
            <a:extLst>
              <a:ext uri="{FF2B5EF4-FFF2-40B4-BE49-F238E27FC236}">
                <a16:creationId xmlns:a16="http://schemas.microsoft.com/office/drawing/2014/main" id="{13BAFCE1-5EFA-4EAB-8A5F-C5DC1814B09F}"/>
              </a:ext>
            </a:extLst>
          </p:cNvPr>
          <p:cNvSpPr txBox="1"/>
          <p:nvPr/>
        </p:nvSpPr>
        <p:spPr>
          <a:xfrm>
            <a:off x="4714872" y="5945526"/>
            <a:ext cx="2762249" cy="323165"/>
          </a:xfrm>
          <a:prstGeom prst="rect">
            <a:avLst/>
          </a:prstGeom>
          <a:noFill/>
          <a:ln>
            <a:solidFill>
              <a:schemeClr val="tx1">
                <a:lumMod val="65000"/>
                <a:lumOff val="35000"/>
              </a:schemeClr>
            </a:solidFill>
          </a:ln>
        </p:spPr>
        <p:txBody>
          <a:bodyPr wrap="square" rtlCol="0">
            <a:spAutoFit/>
          </a:bodyPr>
          <a:lstStyle/>
          <a:p>
            <a:pPr algn="ctr"/>
            <a:r>
              <a:rPr lang="it-IT" sz="1500" dirty="0">
                <a:solidFill>
                  <a:schemeClr val="tx1">
                    <a:lumMod val="65000"/>
                    <a:lumOff val="35000"/>
                  </a:schemeClr>
                </a:solidFill>
                <a:latin typeface="Bookman Old Style" panose="02050604050505020204" pitchFamily="18" charset="0"/>
              </a:rPr>
              <a:t>Offerte finali</a:t>
            </a:r>
          </a:p>
        </p:txBody>
      </p:sp>
      <p:cxnSp>
        <p:nvCxnSpPr>
          <p:cNvPr id="29" name="Connettore 2 28">
            <a:extLst>
              <a:ext uri="{FF2B5EF4-FFF2-40B4-BE49-F238E27FC236}">
                <a16:creationId xmlns:a16="http://schemas.microsoft.com/office/drawing/2014/main" id="{89C97B27-4F89-4561-BBAC-A58CDE811F3A}"/>
              </a:ext>
            </a:extLst>
          </p:cNvPr>
          <p:cNvCxnSpPr/>
          <p:nvPr/>
        </p:nvCxnSpPr>
        <p:spPr>
          <a:xfrm>
            <a:off x="6085911" y="4952685"/>
            <a:ext cx="0" cy="35423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724C3FE5-BA9A-4293-9301-257A84E56B21}"/>
              </a:ext>
            </a:extLst>
          </p:cNvPr>
          <p:cNvCxnSpPr/>
          <p:nvPr/>
        </p:nvCxnSpPr>
        <p:spPr>
          <a:xfrm>
            <a:off x="6075822" y="5591295"/>
            <a:ext cx="0" cy="35423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4706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615940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46514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46514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254459"/>
            <a:ext cx="4937157" cy="369332"/>
          </a:xfrm>
          <a:prstGeom prst="rect">
            <a:avLst/>
          </a:prstGeom>
          <a:noFill/>
        </p:spPr>
        <p:txBody>
          <a:bodyPr wrap="square" rtlCol="0">
            <a:spAutoFit/>
          </a:bodyPr>
          <a:lstStyle/>
          <a:p>
            <a:pPr algn="ctr"/>
            <a:r>
              <a:rPr lang="it-IT" dirty="0">
                <a:solidFill>
                  <a:schemeClr val="tx1">
                    <a:lumMod val="75000"/>
                    <a:lumOff val="25000"/>
                  </a:schemeClr>
                </a:solidFill>
                <a:latin typeface="Bookman Old Style" panose="02050604050505020204" pitchFamily="18" charset="0"/>
              </a:rPr>
              <a:t>Art. 63 D.lgs. n. 50/2016</a:t>
            </a:r>
            <a:endParaRPr lang="it-IT" dirty="0">
              <a:solidFill>
                <a:schemeClr val="tx1">
                  <a:lumMod val="75000"/>
                  <a:lumOff val="25000"/>
                </a:schemeClr>
              </a:solidFill>
            </a:endParaRPr>
          </a:p>
        </p:txBody>
      </p:sp>
      <p:sp>
        <p:nvSpPr>
          <p:cNvPr id="35" name="CasellaDiTesto 34">
            <a:extLst>
              <a:ext uri="{FF2B5EF4-FFF2-40B4-BE49-F238E27FC236}">
                <a16:creationId xmlns:a16="http://schemas.microsoft.com/office/drawing/2014/main" id="{FE13531F-DC99-4DF5-9D38-D39C876F6CDE}"/>
              </a:ext>
            </a:extLst>
          </p:cNvPr>
          <p:cNvSpPr txBox="1"/>
          <p:nvPr/>
        </p:nvSpPr>
        <p:spPr>
          <a:xfrm>
            <a:off x="1123950" y="164199"/>
            <a:ext cx="9773143" cy="400110"/>
          </a:xfrm>
          <a:prstGeom prst="rect">
            <a:avLst/>
          </a:prstGeom>
          <a:noFill/>
        </p:spPr>
        <p:txBody>
          <a:bodyPr wrap="square" rtlCol="0">
            <a:spAutoFit/>
          </a:bodyPr>
          <a:lstStyle/>
          <a:p>
            <a:pPr algn="ctr"/>
            <a:r>
              <a:rPr lang="it-IT" sz="2000" b="1" dirty="0">
                <a:solidFill>
                  <a:schemeClr val="tx1">
                    <a:lumMod val="65000"/>
                    <a:lumOff val="35000"/>
                  </a:schemeClr>
                </a:solidFill>
                <a:latin typeface="Bookman Old Style" panose="02050604050505020204" pitchFamily="18" charset="0"/>
              </a:rPr>
              <a:t>PROCEDURA NEGOZIATA SENZA PREVIA PUBBLICAZIONE DEL BANDO</a:t>
            </a:r>
            <a:endParaRPr lang="it-IT" sz="2000" b="1" dirty="0">
              <a:solidFill>
                <a:schemeClr val="tx1">
                  <a:lumMod val="65000"/>
                  <a:lumOff val="35000"/>
                </a:schemeClr>
              </a:solidFill>
            </a:endParaRPr>
          </a:p>
        </p:txBody>
      </p:sp>
      <p:sp>
        <p:nvSpPr>
          <p:cNvPr id="8" name="CasellaDiTesto 7">
            <a:extLst>
              <a:ext uri="{FF2B5EF4-FFF2-40B4-BE49-F238E27FC236}">
                <a16:creationId xmlns:a16="http://schemas.microsoft.com/office/drawing/2014/main" id="{30479AFC-9B0C-48E6-80C5-0B1909CFFAF8}"/>
              </a:ext>
            </a:extLst>
          </p:cNvPr>
          <p:cNvSpPr txBox="1"/>
          <p:nvPr/>
        </p:nvSpPr>
        <p:spPr>
          <a:xfrm>
            <a:off x="611512" y="585203"/>
            <a:ext cx="11187953" cy="5170646"/>
          </a:xfrm>
          <a:prstGeom prst="rect">
            <a:avLst/>
          </a:prstGeom>
          <a:noFill/>
        </p:spPr>
        <p:txBody>
          <a:bodyPr wrap="square" rtlCol="0">
            <a:spAutoFit/>
          </a:bodyPr>
          <a:lstStyle/>
          <a:p>
            <a:pPr algn="just"/>
            <a:r>
              <a:rPr lang="it-IT" sz="1500" i="1" dirty="0">
                <a:solidFill>
                  <a:schemeClr val="tx1">
                    <a:lumMod val="65000"/>
                    <a:lumOff val="35000"/>
                  </a:schemeClr>
                </a:solidFill>
                <a:latin typeface="Book Antiqua" panose="02040602050305030304" pitchFamily="18" charset="0"/>
              </a:rPr>
              <a:t>1. Nei casi e nelle circostanze indicati nei seguenti commi, le amministrazioni aggiudicatrici possono aggiudicare appalti pubblici mediante una procedura negoziata senza previa pubblicazione di un bando di gara, dando conto con adeguata motivazione, nel primo atto della procedura, della sussistenza dei relativi presupposti.</a:t>
            </a:r>
          </a:p>
          <a:p>
            <a:pPr algn="just"/>
            <a:r>
              <a:rPr lang="it-IT" sz="1500" i="1" dirty="0">
                <a:solidFill>
                  <a:schemeClr val="tx1">
                    <a:lumMod val="65000"/>
                    <a:lumOff val="35000"/>
                  </a:schemeClr>
                </a:solidFill>
                <a:latin typeface="Book Antiqua" panose="02040602050305030304" pitchFamily="18" charset="0"/>
              </a:rPr>
              <a:t>2. Nel caso di appalti pubblici di lavori, forniture e servizi, la procedura negoziata senza previa pubblicazione </a:t>
            </a:r>
            <a:r>
              <a:rPr lang="it-IT" sz="1500" b="1" i="1" dirty="0">
                <a:solidFill>
                  <a:schemeClr val="tx1">
                    <a:lumMod val="65000"/>
                    <a:lumOff val="35000"/>
                  </a:schemeClr>
                </a:solidFill>
                <a:latin typeface="Book Antiqua" panose="02040602050305030304" pitchFamily="18" charset="0"/>
              </a:rPr>
              <a:t>può essere utilizzata</a:t>
            </a:r>
            <a:r>
              <a:rPr lang="it-IT" sz="1500" i="1" dirty="0">
                <a:solidFill>
                  <a:schemeClr val="tx1">
                    <a:lumMod val="65000"/>
                    <a:lumOff val="35000"/>
                  </a:schemeClr>
                </a:solidFill>
                <a:latin typeface="Book Antiqua" panose="02040602050305030304" pitchFamily="18" charset="0"/>
              </a:rPr>
              <a:t>:</a:t>
            </a:r>
          </a:p>
          <a:p>
            <a:pPr algn="just"/>
            <a:r>
              <a:rPr lang="it-IT" sz="1500" i="1" dirty="0">
                <a:solidFill>
                  <a:schemeClr val="tx1">
                    <a:lumMod val="65000"/>
                    <a:lumOff val="35000"/>
                  </a:schemeClr>
                </a:solidFill>
                <a:latin typeface="Book Antiqua" panose="02040602050305030304" pitchFamily="18" charset="0"/>
              </a:rPr>
              <a:t>a) </a:t>
            </a:r>
            <a:r>
              <a:rPr lang="it-IT" sz="1500" b="1" i="1" dirty="0">
                <a:solidFill>
                  <a:schemeClr val="tx1">
                    <a:lumMod val="65000"/>
                    <a:lumOff val="35000"/>
                  </a:schemeClr>
                </a:solidFill>
                <a:latin typeface="Book Antiqua" panose="02040602050305030304" pitchFamily="18" charset="0"/>
              </a:rPr>
              <a:t>qualora non sia stata presentata alcuna offerta o alcuna offerta appropriata</a:t>
            </a:r>
            <a:r>
              <a:rPr lang="it-IT" sz="1500" i="1" dirty="0">
                <a:solidFill>
                  <a:schemeClr val="tx1">
                    <a:lumMod val="65000"/>
                    <a:lumOff val="35000"/>
                  </a:schemeClr>
                </a:solidFill>
                <a:latin typeface="Book Antiqua" panose="02040602050305030304" pitchFamily="18" charset="0"/>
              </a:rPr>
              <a:t>, né alcuna domanda di partecipazione o alcuna domanda di partecipazione appropriata, in esito all'esperimento di una procedura aperta o ristretta, purché le condizioni iniziali dell'appalto non siano sostanzialmente modificate e purché sia trasmessa una relazione alla Commissione europea, su sua richiesta. Un'offerta non è ritenuta appropriata se non presenta alcuna pertinenza con l'appalto ed è, quindi, manifestamente inadeguata, salvo modifiche sostanziali, a rispondere alle esigenze dell'amministrazione aggiudicatrice e ai requisiti specificati nei documenti di gara. Una domanda di partecipazione non è ritenuta appropriata se l'operatore economico interessato deve o può essere escluso ai sensi dell'articolo 80 o non soddisfa i criteri di selezione stabiliti dall'amministrazione aggiudicatrice ai sensi dell'articolo 83;</a:t>
            </a:r>
          </a:p>
          <a:p>
            <a:pPr algn="just"/>
            <a:r>
              <a:rPr lang="it-IT" sz="1500" i="1" dirty="0">
                <a:solidFill>
                  <a:schemeClr val="tx1">
                    <a:lumMod val="65000"/>
                    <a:lumOff val="35000"/>
                  </a:schemeClr>
                </a:solidFill>
                <a:latin typeface="Book Antiqua" panose="02040602050305030304" pitchFamily="18" charset="0"/>
              </a:rPr>
              <a:t>b) </a:t>
            </a:r>
            <a:r>
              <a:rPr lang="it-IT" sz="1500" b="1" i="1" dirty="0">
                <a:solidFill>
                  <a:schemeClr val="tx1">
                    <a:lumMod val="65000"/>
                    <a:lumOff val="35000"/>
                  </a:schemeClr>
                </a:solidFill>
                <a:latin typeface="Book Antiqua" panose="02040602050305030304" pitchFamily="18" charset="0"/>
              </a:rPr>
              <a:t>quando i lavori, le forniture o i servizi possono essere forniti unicamente da un determinato operatore economico </a:t>
            </a:r>
            <a:r>
              <a:rPr lang="it-IT" sz="1500" i="1" dirty="0">
                <a:solidFill>
                  <a:schemeClr val="tx1">
                    <a:lumMod val="65000"/>
                    <a:lumOff val="35000"/>
                  </a:schemeClr>
                </a:solidFill>
                <a:latin typeface="Book Antiqua" panose="02040602050305030304" pitchFamily="18" charset="0"/>
              </a:rPr>
              <a:t>per una delle seguenti ragioni:</a:t>
            </a:r>
          </a:p>
          <a:p>
            <a:pPr algn="just"/>
            <a:r>
              <a:rPr lang="it-IT" sz="1500" i="1" dirty="0">
                <a:solidFill>
                  <a:schemeClr val="tx1">
                    <a:lumMod val="65000"/>
                    <a:lumOff val="35000"/>
                  </a:schemeClr>
                </a:solidFill>
                <a:latin typeface="Book Antiqua" panose="02040602050305030304" pitchFamily="18" charset="0"/>
              </a:rPr>
              <a:t>1) lo scopo dell'appalto consiste nella creazione o nell'acquisizione di un'opera d'arte o rappresentazione artistica unica;</a:t>
            </a:r>
          </a:p>
          <a:p>
            <a:pPr algn="just"/>
            <a:r>
              <a:rPr lang="it-IT" sz="1500" i="1" dirty="0">
                <a:solidFill>
                  <a:schemeClr val="tx1">
                    <a:lumMod val="65000"/>
                    <a:lumOff val="35000"/>
                  </a:schemeClr>
                </a:solidFill>
                <a:latin typeface="Book Antiqua" panose="02040602050305030304" pitchFamily="18" charset="0"/>
              </a:rPr>
              <a:t>2) la concorrenza è assente per motivi tecnici;</a:t>
            </a:r>
          </a:p>
          <a:p>
            <a:pPr algn="just"/>
            <a:r>
              <a:rPr lang="it-IT" sz="1500" i="1" dirty="0">
                <a:solidFill>
                  <a:schemeClr val="tx1">
                    <a:lumMod val="65000"/>
                    <a:lumOff val="35000"/>
                  </a:schemeClr>
                </a:solidFill>
                <a:latin typeface="Book Antiqua" panose="02040602050305030304" pitchFamily="18" charset="0"/>
              </a:rPr>
              <a:t>3) la tutela di diritti esclusivi, inclusi i diritti di proprietà intellettuale; (si veda l'art. 5 del d.lgs. n. 30 del 2005)</a:t>
            </a:r>
          </a:p>
          <a:p>
            <a:pPr algn="just"/>
            <a:r>
              <a:rPr lang="it-IT" sz="1500" i="1" dirty="0">
                <a:solidFill>
                  <a:schemeClr val="tx1">
                    <a:lumMod val="65000"/>
                    <a:lumOff val="35000"/>
                  </a:schemeClr>
                </a:solidFill>
                <a:latin typeface="Book Antiqua" panose="02040602050305030304" pitchFamily="18" charset="0"/>
              </a:rPr>
              <a:t>Le eccezioni di cui ai punti 2) e 3) si applicano solo quando non esistono altri operatori economici o soluzioni alternative ragionevoli e l'assenza di concorrenza non è il risultato di una limitazione artificiale dei parametri dell'appalto;</a:t>
            </a:r>
          </a:p>
          <a:p>
            <a:pPr algn="just"/>
            <a:r>
              <a:rPr lang="it-IT" sz="1500" i="1" dirty="0">
                <a:solidFill>
                  <a:schemeClr val="tx1">
                    <a:lumMod val="65000"/>
                    <a:lumOff val="35000"/>
                  </a:schemeClr>
                </a:solidFill>
                <a:latin typeface="Book Antiqua" panose="02040602050305030304" pitchFamily="18" charset="0"/>
              </a:rPr>
              <a:t>c) nella misura strettamente necessaria quando, per </a:t>
            </a:r>
            <a:r>
              <a:rPr lang="it-IT" sz="1500" b="1" i="1" dirty="0">
                <a:solidFill>
                  <a:schemeClr val="tx1">
                    <a:lumMod val="65000"/>
                    <a:lumOff val="35000"/>
                  </a:schemeClr>
                </a:solidFill>
                <a:latin typeface="Book Antiqua" panose="02040602050305030304" pitchFamily="18" charset="0"/>
              </a:rPr>
              <a:t>ragioni di estrema urgenza </a:t>
            </a:r>
            <a:r>
              <a:rPr lang="it-IT" sz="1500" i="1" dirty="0">
                <a:solidFill>
                  <a:schemeClr val="tx1">
                    <a:lumMod val="65000"/>
                    <a:lumOff val="35000"/>
                  </a:schemeClr>
                </a:solidFill>
                <a:latin typeface="Book Antiqua" panose="02040602050305030304" pitchFamily="18" charset="0"/>
              </a:rPr>
              <a:t>derivante da eventi imprevedibili dall'amministrazione aggiudicatrice, i termini per le procedure aperte o per le procedure ristrette o per le procedure competitive con negoziazione non possono essere rispettati. </a:t>
            </a:r>
            <a:r>
              <a:rPr lang="it-IT" sz="1500" b="1" i="1" u="sng" dirty="0">
                <a:solidFill>
                  <a:schemeClr val="tx1">
                    <a:lumMod val="65000"/>
                    <a:lumOff val="35000"/>
                  </a:schemeClr>
                </a:solidFill>
                <a:latin typeface="Book Antiqua" panose="02040602050305030304" pitchFamily="18" charset="0"/>
              </a:rPr>
              <a:t>Le circostanze invocate a giustificazione del ricorso alla procedura di cui al presente articolo non devono essere in alcun caso imputabili alle amministrazioni aggiudicatrici.</a:t>
            </a:r>
          </a:p>
        </p:txBody>
      </p:sp>
      <p:sp>
        <p:nvSpPr>
          <p:cNvPr id="3" name="CasellaDiTesto 2">
            <a:extLst>
              <a:ext uri="{FF2B5EF4-FFF2-40B4-BE49-F238E27FC236}">
                <a16:creationId xmlns:a16="http://schemas.microsoft.com/office/drawing/2014/main" id="{7E70E8FD-EB77-4377-9605-E1D1EAF04511}"/>
              </a:ext>
            </a:extLst>
          </p:cNvPr>
          <p:cNvSpPr txBox="1"/>
          <p:nvPr/>
        </p:nvSpPr>
        <p:spPr>
          <a:xfrm>
            <a:off x="169508" y="5738422"/>
            <a:ext cx="1840267" cy="492443"/>
          </a:xfrm>
          <a:prstGeom prst="rect">
            <a:avLst/>
          </a:prstGeom>
          <a:noFill/>
          <a:ln>
            <a:solidFill>
              <a:schemeClr val="tx1">
                <a:lumMod val="65000"/>
                <a:lumOff val="35000"/>
              </a:schemeClr>
            </a:solidFill>
          </a:ln>
        </p:spPr>
        <p:txBody>
          <a:bodyPr wrap="square" rtlCol="0">
            <a:spAutoFit/>
          </a:bodyPr>
          <a:lstStyle/>
          <a:p>
            <a:r>
              <a:rPr lang="it-IT" sz="1300" i="1" dirty="0">
                <a:solidFill>
                  <a:schemeClr val="tx1">
                    <a:lumMod val="65000"/>
                    <a:lumOff val="35000"/>
                  </a:schemeClr>
                </a:solidFill>
                <a:latin typeface="Book Antiqua" panose="02040602050305030304" pitchFamily="18" charset="0"/>
              </a:rPr>
              <a:t>Si vedano le Linee Guida ANAC n. 8</a:t>
            </a:r>
          </a:p>
        </p:txBody>
      </p:sp>
    </p:spTree>
    <p:extLst>
      <p:ext uri="{BB962C8B-B14F-4D97-AF65-F5344CB8AC3E}">
        <p14:creationId xmlns:p14="http://schemas.microsoft.com/office/powerpoint/2010/main" val="41680638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1" y="6211766"/>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1" y="6517505"/>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7" y="6517505"/>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0" y="6306824"/>
            <a:ext cx="4937157" cy="369332"/>
          </a:xfrm>
          <a:prstGeom prst="rect">
            <a:avLst/>
          </a:prstGeom>
          <a:noFill/>
        </p:spPr>
        <p:txBody>
          <a:bodyPr wrap="square" rtlCol="0">
            <a:spAutoFit/>
          </a:bodyPr>
          <a:lstStyle/>
          <a:p>
            <a:pPr algn="ctr"/>
            <a:r>
              <a:rPr lang="it-IT" dirty="0">
                <a:solidFill>
                  <a:schemeClr val="tx1">
                    <a:lumMod val="75000"/>
                    <a:lumOff val="25000"/>
                  </a:schemeClr>
                </a:solidFill>
                <a:latin typeface="Bookman Old Style" panose="02050604050505020204" pitchFamily="18" charset="0"/>
              </a:rPr>
              <a:t>Art. 63 D.lgs. n. 50/2016</a:t>
            </a:r>
            <a:endParaRPr lang="it-IT" dirty="0">
              <a:solidFill>
                <a:schemeClr val="tx1">
                  <a:lumMod val="75000"/>
                  <a:lumOff val="25000"/>
                </a:schemeClr>
              </a:solidFill>
            </a:endParaRPr>
          </a:p>
        </p:txBody>
      </p:sp>
      <p:sp>
        <p:nvSpPr>
          <p:cNvPr id="8" name="CasellaDiTesto 7">
            <a:extLst>
              <a:ext uri="{FF2B5EF4-FFF2-40B4-BE49-F238E27FC236}">
                <a16:creationId xmlns:a16="http://schemas.microsoft.com/office/drawing/2014/main" id="{30479AFC-9B0C-48E6-80C5-0B1909CFFAF8}"/>
              </a:ext>
            </a:extLst>
          </p:cNvPr>
          <p:cNvSpPr txBox="1"/>
          <p:nvPr/>
        </p:nvSpPr>
        <p:spPr>
          <a:xfrm>
            <a:off x="502022" y="411840"/>
            <a:ext cx="11187953" cy="5693866"/>
          </a:xfrm>
          <a:prstGeom prst="rect">
            <a:avLst/>
          </a:prstGeom>
          <a:noFill/>
        </p:spPr>
        <p:txBody>
          <a:bodyPr wrap="square" rtlCol="0">
            <a:spAutoFit/>
          </a:bodyPr>
          <a:lstStyle/>
          <a:p>
            <a:pPr algn="just"/>
            <a:r>
              <a:rPr lang="it-IT" sz="1400" i="1" dirty="0">
                <a:solidFill>
                  <a:schemeClr val="tx1">
                    <a:lumMod val="65000"/>
                    <a:lumOff val="35000"/>
                  </a:schemeClr>
                </a:solidFill>
                <a:latin typeface="Book Antiqua" panose="02040602050305030304" pitchFamily="18" charset="0"/>
              </a:rPr>
              <a:t>3. Nel caso di appalti pubblici di forniture, la procedura di cui al presente articolo è, inoltre, consentita nei casi seguenti:</a:t>
            </a:r>
          </a:p>
          <a:p>
            <a:pPr algn="just"/>
            <a:r>
              <a:rPr lang="it-IT" sz="1400" i="1" dirty="0">
                <a:solidFill>
                  <a:schemeClr val="tx1">
                    <a:lumMod val="65000"/>
                    <a:lumOff val="35000"/>
                  </a:schemeClr>
                </a:solidFill>
                <a:latin typeface="Book Antiqua" panose="02040602050305030304" pitchFamily="18" charset="0"/>
              </a:rPr>
              <a:t>a) qualora i </a:t>
            </a:r>
            <a:r>
              <a:rPr lang="it-IT" sz="1400" b="1" i="1" dirty="0">
                <a:solidFill>
                  <a:schemeClr val="tx1">
                    <a:lumMod val="65000"/>
                    <a:lumOff val="35000"/>
                  </a:schemeClr>
                </a:solidFill>
                <a:latin typeface="Book Antiqua" panose="02040602050305030304" pitchFamily="18" charset="0"/>
              </a:rPr>
              <a:t>prodotti</a:t>
            </a:r>
            <a:r>
              <a:rPr lang="it-IT" sz="1400" i="1" dirty="0">
                <a:solidFill>
                  <a:schemeClr val="tx1">
                    <a:lumMod val="65000"/>
                    <a:lumOff val="35000"/>
                  </a:schemeClr>
                </a:solidFill>
                <a:latin typeface="Book Antiqua" panose="02040602050305030304" pitchFamily="18" charset="0"/>
              </a:rPr>
              <a:t> oggetto dell'appalto siano fabbricati </a:t>
            </a:r>
            <a:r>
              <a:rPr lang="it-IT" sz="1400" b="1" i="1" dirty="0">
                <a:solidFill>
                  <a:schemeClr val="tx1">
                    <a:lumMod val="65000"/>
                    <a:lumOff val="35000"/>
                  </a:schemeClr>
                </a:solidFill>
                <a:latin typeface="Book Antiqua" panose="02040602050305030304" pitchFamily="18" charset="0"/>
              </a:rPr>
              <a:t>esclusivamente a scopo di ricerca</a:t>
            </a:r>
            <a:r>
              <a:rPr lang="it-IT" sz="1400" i="1" dirty="0">
                <a:solidFill>
                  <a:schemeClr val="tx1">
                    <a:lumMod val="65000"/>
                    <a:lumOff val="35000"/>
                  </a:schemeClr>
                </a:solidFill>
                <a:latin typeface="Book Antiqua" panose="02040602050305030304" pitchFamily="18" charset="0"/>
              </a:rPr>
              <a:t>, di sperimentazione, di studio o di sviluppo, salvo che si tratti di produzione in quantità volta ad accertare la redditività commerciale del prodotto o ad ammortizzare i costi di ricerca e di sviluppo;</a:t>
            </a:r>
          </a:p>
          <a:p>
            <a:pPr algn="just"/>
            <a:r>
              <a:rPr lang="it-IT" sz="1400" i="1" dirty="0">
                <a:solidFill>
                  <a:schemeClr val="tx1">
                    <a:lumMod val="65000"/>
                    <a:lumOff val="35000"/>
                  </a:schemeClr>
                </a:solidFill>
                <a:latin typeface="Book Antiqua" panose="02040602050305030304" pitchFamily="18" charset="0"/>
              </a:rPr>
              <a:t>b) nel caso di </a:t>
            </a:r>
            <a:r>
              <a:rPr lang="it-IT" sz="1400" b="1" i="1" dirty="0">
                <a:solidFill>
                  <a:schemeClr val="tx1">
                    <a:lumMod val="65000"/>
                    <a:lumOff val="35000"/>
                  </a:schemeClr>
                </a:solidFill>
                <a:latin typeface="Book Antiqua" panose="02040602050305030304" pitchFamily="18" charset="0"/>
              </a:rPr>
              <a:t>consegne complementari </a:t>
            </a:r>
            <a:r>
              <a:rPr lang="it-IT" sz="1400" i="1" dirty="0">
                <a:solidFill>
                  <a:schemeClr val="tx1">
                    <a:lumMod val="65000"/>
                    <a:lumOff val="35000"/>
                  </a:schemeClr>
                </a:solidFill>
                <a:latin typeface="Book Antiqua" panose="02040602050305030304" pitchFamily="18" charset="0"/>
              </a:rPr>
              <a:t>effettuate dal fornitore originario e destinate al rinnovo parziale di forniture o di impianti o all'ampliamento di forniture o impianti esistenti, qualora il cambiamento di fornitore obblighi l'amministrazione aggiudicatrice ad acquistare forniture con caratteristiche tecniche differenti, il cui impiego o la cui manutenzione comporterebbero incompatibilità o difficoltà tecniche sproporzionate; la durata di tali contratti e dei contratti rinnovabili non può comunque di regola superare i tre anni;</a:t>
            </a:r>
          </a:p>
          <a:p>
            <a:pPr algn="just"/>
            <a:r>
              <a:rPr lang="it-IT" sz="1400" i="1" dirty="0">
                <a:solidFill>
                  <a:schemeClr val="tx1">
                    <a:lumMod val="65000"/>
                    <a:lumOff val="35000"/>
                  </a:schemeClr>
                </a:solidFill>
                <a:latin typeface="Book Antiqua" panose="02040602050305030304" pitchFamily="18" charset="0"/>
              </a:rPr>
              <a:t>c) </a:t>
            </a:r>
            <a:r>
              <a:rPr lang="it-IT" sz="1400" b="1" i="1" dirty="0">
                <a:solidFill>
                  <a:schemeClr val="tx1">
                    <a:lumMod val="65000"/>
                    <a:lumOff val="35000"/>
                  </a:schemeClr>
                </a:solidFill>
                <a:latin typeface="Book Antiqua" panose="02040602050305030304" pitchFamily="18" charset="0"/>
              </a:rPr>
              <a:t>per forniture quotate e acquistate sul mercato delle materie prime</a:t>
            </a:r>
            <a:r>
              <a:rPr lang="it-IT" sz="1400" i="1" dirty="0">
                <a:solidFill>
                  <a:schemeClr val="tx1">
                    <a:lumMod val="65000"/>
                    <a:lumOff val="35000"/>
                  </a:schemeClr>
                </a:solidFill>
                <a:latin typeface="Book Antiqua" panose="02040602050305030304" pitchFamily="18" charset="0"/>
              </a:rPr>
              <a:t>;</a:t>
            </a:r>
          </a:p>
          <a:p>
            <a:pPr algn="just"/>
            <a:r>
              <a:rPr lang="it-IT" sz="1400" i="1" dirty="0">
                <a:solidFill>
                  <a:schemeClr val="tx1">
                    <a:lumMod val="65000"/>
                    <a:lumOff val="35000"/>
                  </a:schemeClr>
                </a:solidFill>
                <a:latin typeface="Book Antiqua" panose="02040602050305030304" pitchFamily="18" charset="0"/>
              </a:rPr>
              <a:t>d) </a:t>
            </a:r>
            <a:r>
              <a:rPr lang="it-IT" sz="1400" b="1" i="1" dirty="0">
                <a:solidFill>
                  <a:schemeClr val="tx1">
                    <a:lumMod val="65000"/>
                    <a:lumOff val="35000"/>
                  </a:schemeClr>
                </a:solidFill>
                <a:latin typeface="Book Antiqua" panose="02040602050305030304" pitchFamily="18" charset="0"/>
              </a:rPr>
              <a:t>per l'acquisto di forniture o servizi a condizioni particolarmente vantaggiose, da un fornitore che cessa definitivamente l'attività commerciale oppure dagli organi delle procedure concorsuali.</a:t>
            </a:r>
          </a:p>
          <a:p>
            <a:pPr algn="just"/>
            <a:r>
              <a:rPr lang="it-IT" sz="1400" i="1" dirty="0">
                <a:solidFill>
                  <a:schemeClr val="tx1">
                    <a:lumMod val="65000"/>
                    <a:lumOff val="35000"/>
                  </a:schemeClr>
                </a:solidFill>
                <a:latin typeface="Book Antiqua" panose="02040602050305030304" pitchFamily="18" charset="0"/>
              </a:rPr>
              <a:t>4. La procedura prevista dal presente articolo è, altresì, consentita negli appalti pubblici relativi ai servizi qualora l'appalto faccia seguito ad un concorso di progettazione e debba, in base alle norme applicabili, essere aggiudicato al vincitore o ad uno dei vincitori del concorso. In quest'ultimo caso, tutti i vincitori devono essere invitati a partecipare ai negoziati.</a:t>
            </a:r>
          </a:p>
          <a:p>
            <a:pPr algn="just"/>
            <a:r>
              <a:rPr lang="it-IT" sz="1400" i="1" dirty="0">
                <a:solidFill>
                  <a:schemeClr val="tx1">
                    <a:lumMod val="65000"/>
                    <a:lumOff val="35000"/>
                  </a:schemeClr>
                </a:solidFill>
                <a:latin typeface="Book Antiqua" panose="02040602050305030304" pitchFamily="18" charset="0"/>
              </a:rPr>
              <a:t>5. La presente procedura può essere utilizzata per nuovi lavori o servizi consistenti nella ripetizione di </a:t>
            </a:r>
            <a:r>
              <a:rPr lang="it-IT" sz="1400" b="1" i="1" dirty="0">
                <a:solidFill>
                  <a:schemeClr val="tx1">
                    <a:lumMod val="65000"/>
                    <a:lumOff val="35000"/>
                  </a:schemeClr>
                </a:solidFill>
                <a:latin typeface="Book Antiqua" panose="02040602050305030304" pitchFamily="18" charset="0"/>
              </a:rPr>
              <a:t>lavori o servizi analoghi</a:t>
            </a:r>
            <a:r>
              <a:rPr lang="it-IT" sz="1400" i="1" dirty="0">
                <a:solidFill>
                  <a:schemeClr val="tx1">
                    <a:lumMod val="65000"/>
                    <a:lumOff val="35000"/>
                  </a:schemeClr>
                </a:solidFill>
                <a:latin typeface="Book Antiqua" panose="02040602050305030304" pitchFamily="18" charset="0"/>
              </a:rPr>
              <a:t>, già affidati all'operatore economico aggiudicatario dell'appalto iniziale dalle medesime amministrazioni aggiudicatrici, a condizione che tali lavori o servizi siano conformi al progetto a base di gara e che tale progetto sia stato oggetto di un primo appalto aggiudicato secondo una procedura di cui all'articolo 59, comma 1. Il progetto a base di gara indica l'entità di eventuali </a:t>
            </a:r>
            <a:r>
              <a:rPr lang="it-IT" sz="1400" b="1" i="1" dirty="0">
                <a:solidFill>
                  <a:schemeClr val="tx1">
                    <a:lumMod val="65000"/>
                    <a:lumOff val="35000"/>
                  </a:schemeClr>
                </a:solidFill>
                <a:latin typeface="Book Antiqua" panose="02040602050305030304" pitchFamily="18" charset="0"/>
              </a:rPr>
              <a:t>lavori o servizi complementari </a:t>
            </a:r>
            <a:r>
              <a:rPr lang="it-IT" sz="1400" i="1" dirty="0">
                <a:solidFill>
                  <a:schemeClr val="tx1">
                    <a:lumMod val="65000"/>
                    <a:lumOff val="35000"/>
                  </a:schemeClr>
                </a:solidFill>
                <a:latin typeface="Book Antiqua" panose="02040602050305030304" pitchFamily="18" charset="0"/>
              </a:rPr>
              <a:t>e le condizioni alle quali essi verranno aggiudicati. La possibilità di avvalersi della procedura prevista dal presente articolo è indicata sin dall'avvio del confronto competitivo nella prima operazione e l'importo totale previsto per la prosecuzione dei lavori o della prestazione dei servizi è computato per la determinazione del valore globale dell'appalto, ai fini dell'applicazione delle soglie di cui all'articolo 35, comma 1. Il ricorso a questa procedura è limitato al triennio successivo alla stipulazione del contratto dell'appalto iniziale.</a:t>
            </a:r>
          </a:p>
          <a:p>
            <a:pPr algn="just"/>
            <a:r>
              <a:rPr lang="it-IT" sz="1400" i="1" dirty="0">
                <a:solidFill>
                  <a:schemeClr val="tx1">
                    <a:lumMod val="65000"/>
                    <a:lumOff val="35000"/>
                  </a:schemeClr>
                </a:solidFill>
                <a:latin typeface="Book Antiqua" panose="02040602050305030304" pitchFamily="18" charset="0"/>
              </a:rPr>
              <a:t>6. Le amministrazioni aggiudicatrici individuano gli operatori economici da consultare sulla base di informazioni riguardanti le caratteristiche di qualificazione economica e finanziaria e tecniche e professionali desunte dal mercato, nel rispetto dei principi di trasparenza, concorrenza, rotazione, e selezionano almeno cinque operatori economici, se sussistono in tale numero soggetti idonei. L'amministrazione aggiudicatrice sceglie l'operatore economico che ha offerto le condizioni più vantaggiose, ai sensi dell'articolo 95, previa verifica del possesso dei requisiti di partecipazione previsti per l'affidamento di contratti di uguale importo mediante procedura aperta, ristretta o mediante procedura competitiva con negoziazione.</a:t>
            </a:r>
          </a:p>
        </p:txBody>
      </p:sp>
    </p:spTree>
    <p:extLst>
      <p:ext uri="{BB962C8B-B14F-4D97-AF65-F5344CB8AC3E}">
        <p14:creationId xmlns:p14="http://schemas.microsoft.com/office/powerpoint/2010/main" val="39972385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51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10707" y="2611645"/>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52924" y="5260407"/>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77858" y="2874876"/>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77858" y="2967827"/>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42088" y="561408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42088" y="570703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847850" y="2967828"/>
            <a:ext cx="8496300" cy="2739211"/>
          </a:xfrm>
          <a:prstGeom prst="rect">
            <a:avLst/>
          </a:prstGeom>
          <a:noFill/>
        </p:spPr>
        <p:txBody>
          <a:bodyPr wrap="square" rtlCol="0">
            <a:spAutoFit/>
          </a:bodyPr>
          <a:lstStyle/>
          <a:p>
            <a:pPr algn="ctr"/>
            <a:r>
              <a:rPr lang="it-IT" sz="1600" b="1" dirty="0">
                <a:solidFill>
                  <a:schemeClr val="tx1">
                    <a:lumMod val="65000"/>
                    <a:lumOff val="35000"/>
                  </a:schemeClr>
                </a:solidFill>
                <a:latin typeface="Bookman Old Style" panose="02050604050505020204" pitchFamily="18" charset="0"/>
              </a:rPr>
              <a:t>LA SUDDIVISIONE IN LOTTI</a:t>
            </a:r>
          </a:p>
          <a:p>
            <a:pPr algn="just"/>
            <a:endParaRPr lang="it-IT" sz="1300" i="1" dirty="0">
              <a:solidFill>
                <a:schemeClr val="tx1">
                  <a:lumMod val="65000"/>
                  <a:lumOff val="35000"/>
                </a:schemeClr>
              </a:solidFill>
              <a:latin typeface="Bookman Old Style" panose="02050604050505020204" pitchFamily="18" charset="0"/>
            </a:endParaRPr>
          </a:p>
          <a:p>
            <a:pPr algn="just"/>
            <a:r>
              <a:rPr lang="it-IT" sz="1300" i="1" dirty="0">
                <a:solidFill>
                  <a:schemeClr val="tx1">
                    <a:lumMod val="65000"/>
                    <a:lumOff val="35000"/>
                  </a:schemeClr>
                </a:solidFill>
                <a:latin typeface="Bookman Old Style" panose="02050604050505020204" pitchFamily="18" charset="0"/>
              </a:rPr>
              <a:t>1. Nel rispetto della disciplina comunitaria in materia di appalti pubblici, sia nei settori ordinari che nei settori speciali, al fine di favorire l'accesso delle microimprese, piccole e medie imprese, le stazioni </a:t>
            </a:r>
            <a:r>
              <a:rPr lang="it-IT" sz="1300" b="1" i="1" dirty="0">
                <a:solidFill>
                  <a:schemeClr val="tx1">
                    <a:lumMod val="65000"/>
                    <a:lumOff val="35000"/>
                  </a:schemeClr>
                </a:solidFill>
                <a:latin typeface="Bookman Old Style" panose="02050604050505020204" pitchFamily="18" charset="0"/>
              </a:rPr>
              <a:t>appaltanti </a:t>
            </a:r>
            <a:r>
              <a:rPr lang="it-IT" sz="1300" b="1" i="1" u="sng" dirty="0">
                <a:solidFill>
                  <a:schemeClr val="tx1">
                    <a:lumMod val="65000"/>
                    <a:lumOff val="35000"/>
                  </a:schemeClr>
                </a:solidFill>
                <a:latin typeface="Bookman Old Style" panose="02050604050505020204" pitchFamily="18" charset="0"/>
              </a:rPr>
              <a:t>suddividono</a:t>
            </a:r>
            <a:r>
              <a:rPr lang="it-IT" sz="1300" b="1" i="1" dirty="0">
                <a:solidFill>
                  <a:schemeClr val="tx1">
                    <a:lumMod val="65000"/>
                    <a:lumOff val="35000"/>
                  </a:schemeClr>
                </a:solidFill>
                <a:latin typeface="Bookman Old Style" panose="02050604050505020204" pitchFamily="18" charset="0"/>
              </a:rPr>
              <a:t> gli appalti in lotti funzionali </a:t>
            </a:r>
            <a:r>
              <a:rPr lang="it-IT" sz="1300" i="1" dirty="0">
                <a:solidFill>
                  <a:schemeClr val="tx1">
                    <a:lumMod val="65000"/>
                    <a:lumOff val="35000"/>
                  </a:schemeClr>
                </a:solidFill>
                <a:latin typeface="Bookman Old Style" panose="02050604050505020204" pitchFamily="18" charset="0"/>
              </a:rPr>
              <a:t>di cui all’articolo 3, comma 1, lettera </a:t>
            </a:r>
            <a:r>
              <a:rPr lang="it-IT" sz="1300" i="1" dirty="0" err="1">
                <a:solidFill>
                  <a:schemeClr val="tx1">
                    <a:lumMod val="65000"/>
                    <a:lumOff val="35000"/>
                  </a:schemeClr>
                </a:solidFill>
                <a:latin typeface="Bookman Old Style" panose="02050604050505020204" pitchFamily="18" charset="0"/>
              </a:rPr>
              <a:t>qq</a:t>
            </a:r>
            <a:r>
              <a:rPr lang="it-IT" sz="1300" i="1" dirty="0">
                <a:solidFill>
                  <a:schemeClr val="tx1">
                    <a:lumMod val="65000"/>
                    <a:lumOff val="35000"/>
                  </a:schemeClr>
                </a:solidFill>
                <a:latin typeface="Bookman Old Style" panose="02050604050505020204" pitchFamily="18" charset="0"/>
              </a:rPr>
              <a:t>), </a:t>
            </a:r>
            <a:r>
              <a:rPr lang="it-IT" sz="1300" b="1" i="1" dirty="0">
                <a:solidFill>
                  <a:schemeClr val="tx1">
                    <a:lumMod val="65000"/>
                    <a:lumOff val="35000"/>
                  </a:schemeClr>
                </a:solidFill>
                <a:latin typeface="Bookman Old Style" panose="02050604050505020204" pitchFamily="18" charset="0"/>
              </a:rPr>
              <a:t>ovvero in lotti prestazionali </a:t>
            </a:r>
            <a:r>
              <a:rPr lang="it-IT" sz="1300" i="1" dirty="0">
                <a:solidFill>
                  <a:schemeClr val="tx1">
                    <a:lumMod val="65000"/>
                    <a:lumOff val="35000"/>
                  </a:schemeClr>
                </a:solidFill>
                <a:latin typeface="Bookman Old Style" panose="02050604050505020204" pitchFamily="18" charset="0"/>
              </a:rPr>
              <a:t>di cui all'articolo 3, comma 1, lettera </a:t>
            </a:r>
            <a:r>
              <a:rPr lang="it-IT" sz="1300" i="1" dirty="0" err="1">
                <a:solidFill>
                  <a:schemeClr val="tx1">
                    <a:lumMod val="65000"/>
                    <a:lumOff val="35000"/>
                  </a:schemeClr>
                </a:solidFill>
                <a:latin typeface="Bookman Old Style" panose="02050604050505020204" pitchFamily="18" charset="0"/>
              </a:rPr>
              <a:t>ggggg</a:t>
            </a:r>
            <a:r>
              <a:rPr lang="it-IT" sz="1300" i="1" dirty="0">
                <a:solidFill>
                  <a:schemeClr val="tx1">
                    <a:lumMod val="65000"/>
                    <a:lumOff val="35000"/>
                  </a:schemeClr>
                </a:solidFill>
                <a:latin typeface="Bookman Old Style" panose="02050604050505020204" pitchFamily="18" charset="0"/>
              </a:rPr>
              <a:t>) in conformità alle categorie o specializzazioni nel settore dei lavori, servizi e forniture. Le stazioni appaltanti motivano la mancata suddivisione dell'appalto in lotti nel bando di gara o nella lettera di invito e nella relazione unica di cui agli articoli 99 e 139. Nel caso di suddivisione in lotti, il relativo valore deve essere adeguato in modo da garantire l’effettiva possibilità di partecipazione da parte delle </a:t>
            </a:r>
            <a:r>
              <a:rPr lang="it-IT" sz="1300" i="1" dirty="0" err="1">
                <a:solidFill>
                  <a:schemeClr val="tx1">
                    <a:lumMod val="65000"/>
                    <a:lumOff val="35000"/>
                  </a:schemeClr>
                </a:solidFill>
                <a:latin typeface="Bookman Old Style" panose="02050604050505020204" pitchFamily="18" charset="0"/>
              </a:rPr>
              <a:t>microimporese</a:t>
            </a:r>
            <a:r>
              <a:rPr lang="it-IT" sz="1300" i="1" dirty="0">
                <a:solidFill>
                  <a:schemeClr val="tx1">
                    <a:lumMod val="65000"/>
                    <a:lumOff val="35000"/>
                  </a:schemeClr>
                </a:solidFill>
                <a:latin typeface="Bookman Old Style" panose="02050604050505020204" pitchFamily="18" charset="0"/>
              </a:rPr>
              <a:t>, piccole e medie imprese. E’ fatto divieto alle stazioni appaltanti di suddividere in lotti al solo fine di eludere l’applicazione delle disposizioni del presente codice, nonché di aggiudicare tramite l’aggregazione artificiosa degli appalti.</a:t>
            </a:r>
          </a:p>
          <a:p>
            <a:pPr algn="just"/>
            <a:endParaRPr lang="it-IT" sz="1300" i="1" dirty="0">
              <a:solidFill>
                <a:schemeClr val="tx1">
                  <a:lumMod val="65000"/>
                  <a:lumOff val="35000"/>
                </a:schemeClr>
              </a:solidFill>
              <a:latin typeface="Bookman Old Style" panose="02050604050505020204" pitchFamily="18" charset="0"/>
            </a:endParaRPr>
          </a:p>
        </p:txBody>
      </p:sp>
      <p:sp>
        <p:nvSpPr>
          <p:cNvPr id="3" name="CasellaDiTesto 2">
            <a:extLst>
              <a:ext uri="{FF2B5EF4-FFF2-40B4-BE49-F238E27FC236}">
                <a16:creationId xmlns:a16="http://schemas.microsoft.com/office/drawing/2014/main" id="{F7AD7F06-DF16-4949-9194-76ACC5208702}"/>
              </a:ext>
            </a:extLst>
          </p:cNvPr>
          <p:cNvSpPr txBox="1"/>
          <p:nvPr/>
        </p:nvSpPr>
        <p:spPr>
          <a:xfrm>
            <a:off x="1181100" y="564309"/>
            <a:ext cx="9880600" cy="1600438"/>
          </a:xfrm>
          <a:prstGeom prst="rect">
            <a:avLst/>
          </a:prstGeom>
          <a:noFill/>
          <a:ln>
            <a:solidFill>
              <a:schemeClr val="tx1">
                <a:lumMod val="65000"/>
                <a:lumOff val="35000"/>
              </a:schemeClr>
            </a:solidFill>
          </a:ln>
        </p:spPr>
        <p:txBody>
          <a:bodyPr wrap="square" rtlCol="0">
            <a:spAutoFit/>
          </a:bodyPr>
          <a:lstStyle/>
          <a:p>
            <a:pPr algn="just"/>
            <a:r>
              <a:rPr lang="it-IT" sz="1400" b="1" dirty="0">
                <a:solidFill>
                  <a:schemeClr val="tx1">
                    <a:lumMod val="65000"/>
                    <a:lumOff val="35000"/>
                  </a:schemeClr>
                </a:solidFill>
                <a:latin typeface="Bookman Old Style" panose="02050604050505020204" pitchFamily="18" charset="0"/>
              </a:rPr>
              <a:t>Art. 3 D.lgs. n. 50/2016</a:t>
            </a:r>
          </a:p>
          <a:p>
            <a:pPr algn="just"/>
            <a:r>
              <a:rPr lang="it-IT" sz="1400" i="1" dirty="0" err="1">
                <a:solidFill>
                  <a:schemeClr val="tx1">
                    <a:lumMod val="65000"/>
                    <a:lumOff val="35000"/>
                  </a:schemeClr>
                </a:solidFill>
                <a:latin typeface="Bookman Old Style" panose="02050604050505020204" pitchFamily="18" charset="0"/>
              </a:rPr>
              <a:t>ggggg</a:t>
            </a:r>
            <a:r>
              <a:rPr lang="it-IT" sz="1400" i="1" dirty="0">
                <a:solidFill>
                  <a:schemeClr val="tx1">
                    <a:lumMod val="65000"/>
                    <a:lumOff val="35000"/>
                  </a:schemeClr>
                </a:solidFill>
                <a:latin typeface="Bookman Old Style" panose="02050604050505020204" pitchFamily="18" charset="0"/>
              </a:rPr>
              <a:t>) «lotto prestazionale», uno specifico oggetto di appalto da aggiudicare anche con separata ed autonoma procedura, definito su base qualitativa, in conformità alle varie categorie e specializzazioni presenti o in conformità alle diverse fasi successive del progetto;</a:t>
            </a:r>
          </a:p>
          <a:p>
            <a:pPr algn="just"/>
            <a:r>
              <a:rPr lang="it-IT" sz="1400" i="1" dirty="0" err="1">
                <a:solidFill>
                  <a:schemeClr val="tx1">
                    <a:lumMod val="65000"/>
                    <a:lumOff val="35000"/>
                  </a:schemeClr>
                </a:solidFill>
                <a:latin typeface="Bookman Old Style" panose="02050604050505020204" pitchFamily="18" charset="0"/>
              </a:rPr>
              <a:t>qq</a:t>
            </a:r>
            <a:r>
              <a:rPr lang="it-IT" sz="1400" i="1" dirty="0">
                <a:solidFill>
                  <a:schemeClr val="tx1">
                    <a:lumMod val="65000"/>
                    <a:lumOff val="35000"/>
                  </a:schemeClr>
                </a:solidFill>
                <a:latin typeface="Bookman Old Style" panose="02050604050505020204" pitchFamily="18" charset="0"/>
              </a:rPr>
              <a:t>) «lotto funzionale», uno specifico oggetto di appalto da aggiudicare anche con separata ed autonoma procedura, ovvero parti di un lavoro o servizio generale la cui progettazione e realizzazione sia tale da assicurarne funzionalità, fruibilità e fattibilità indipendentemente dalla realizzazione delle altre parti;</a:t>
            </a:r>
          </a:p>
        </p:txBody>
      </p:sp>
    </p:spTree>
    <p:extLst>
      <p:ext uri="{BB962C8B-B14F-4D97-AF65-F5344CB8AC3E}">
        <p14:creationId xmlns:p14="http://schemas.microsoft.com/office/powerpoint/2010/main" val="18571006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9A5D7D-9E2A-4E75-AB23-193DF9A60CB6}"/>
              </a:ext>
            </a:extLst>
          </p:cNvPr>
          <p:cNvSpPr/>
          <p:nvPr/>
        </p:nvSpPr>
        <p:spPr>
          <a:xfrm>
            <a:off x="3060912" y="5987951"/>
            <a:ext cx="6070176" cy="560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494DE66C-01D3-4D12-A6B3-1FBAEF856C4E}"/>
              </a:ext>
            </a:extLst>
          </p:cNvPr>
          <p:cNvCxnSpPr>
            <a:cxnSpLocks/>
          </p:cNvCxnSpPr>
          <p:nvPr/>
        </p:nvCxnSpPr>
        <p:spPr>
          <a:xfrm>
            <a:off x="-537740" y="6293690"/>
            <a:ext cx="359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BD3DFE6-56C0-4599-9314-D5CFC6D44846}"/>
              </a:ext>
            </a:extLst>
          </p:cNvPr>
          <p:cNvCxnSpPr>
            <a:cxnSpLocks/>
          </p:cNvCxnSpPr>
          <p:nvPr/>
        </p:nvCxnSpPr>
        <p:spPr>
          <a:xfrm>
            <a:off x="9131088" y="6293690"/>
            <a:ext cx="3782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FEF247C-0DA4-4506-9DCF-6CB21132F19F}"/>
              </a:ext>
            </a:extLst>
          </p:cNvPr>
          <p:cNvSpPr txBox="1"/>
          <p:nvPr/>
        </p:nvSpPr>
        <p:spPr>
          <a:xfrm>
            <a:off x="3660711" y="6083009"/>
            <a:ext cx="4937157" cy="369332"/>
          </a:xfrm>
          <a:prstGeom prst="rect">
            <a:avLst/>
          </a:prstGeom>
          <a:noFill/>
        </p:spPr>
        <p:txBody>
          <a:bodyPr wrap="square" rtlCol="0">
            <a:spAutoFit/>
          </a:bodyPr>
          <a:lstStyle/>
          <a:p>
            <a:pPr algn="ctr"/>
            <a:r>
              <a:rPr lang="it-IT" dirty="0">
                <a:solidFill>
                  <a:schemeClr val="tx1">
                    <a:lumMod val="75000"/>
                    <a:lumOff val="25000"/>
                  </a:schemeClr>
                </a:solidFill>
              </a:rPr>
              <a:t>Art. 51 D.lgs. n. 50/2016</a:t>
            </a:r>
          </a:p>
        </p:txBody>
      </p:sp>
      <p:pic>
        <p:nvPicPr>
          <p:cNvPr id="27" name="Immagine 26">
            <a:extLst>
              <a:ext uri="{FF2B5EF4-FFF2-40B4-BE49-F238E27FC236}">
                <a16:creationId xmlns:a16="http://schemas.microsoft.com/office/drawing/2014/main" id="{D1115999-7F52-4205-AF59-1840DE03BA18}"/>
              </a:ext>
            </a:extLst>
          </p:cNvPr>
          <p:cNvPicPr>
            <a:picLocks noChangeAspect="1"/>
          </p:cNvPicPr>
          <p:nvPr/>
        </p:nvPicPr>
        <p:blipFill rotWithShape="1">
          <a:blip r:embed="rId2">
            <a:extLst>
              <a:ext uri="{28A0092B-C50C-407E-A947-70E740481C1C}">
                <a14:useLocalDpi xmlns:a14="http://schemas.microsoft.com/office/drawing/2010/main" val="0"/>
              </a:ext>
            </a:extLst>
          </a:blip>
          <a:srcRect r="41858" b="50000"/>
          <a:stretch/>
        </p:blipFill>
        <p:spPr>
          <a:xfrm>
            <a:off x="777285" y="849028"/>
            <a:ext cx="828369" cy="712365"/>
          </a:xfrm>
          <a:prstGeom prst="rect">
            <a:avLst/>
          </a:prstGeom>
        </p:spPr>
      </p:pic>
      <p:pic>
        <p:nvPicPr>
          <p:cNvPr id="29" name="Immagine 28">
            <a:extLst>
              <a:ext uri="{FF2B5EF4-FFF2-40B4-BE49-F238E27FC236}">
                <a16:creationId xmlns:a16="http://schemas.microsoft.com/office/drawing/2014/main" id="{D9888253-A34E-4299-ABB7-441C6922FB34}"/>
              </a:ext>
            </a:extLst>
          </p:cNvPr>
          <p:cNvPicPr>
            <a:picLocks noChangeAspect="1"/>
          </p:cNvPicPr>
          <p:nvPr/>
        </p:nvPicPr>
        <p:blipFill rotWithShape="1">
          <a:blip r:embed="rId2">
            <a:extLst>
              <a:ext uri="{28A0092B-C50C-407E-A947-70E740481C1C}">
                <a14:useLocalDpi xmlns:a14="http://schemas.microsoft.com/office/drawing/2010/main" val="0"/>
              </a:ext>
            </a:extLst>
          </a:blip>
          <a:srcRect l="44037" t="50000"/>
          <a:stretch/>
        </p:blipFill>
        <p:spPr>
          <a:xfrm>
            <a:off x="10652924" y="5260407"/>
            <a:ext cx="828369" cy="740100"/>
          </a:xfrm>
          <a:prstGeom prst="rect">
            <a:avLst/>
          </a:prstGeom>
        </p:spPr>
      </p:pic>
      <p:cxnSp>
        <p:nvCxnSpPr>
          <p:cNvPr id="31" name="Connettore diritto 30">
            <a:extLst>
              <a:ext uri="{FF2B5EF4-FFF2-40B4-BE49-F238E27FC236}">
                <a16:creationId xmlns:a16="http://schemas.microsoft.com/office/drawing/2014/main" id="{E1E8BB11-5FCA-4E99-8C15-077F81F88A63}"/>
              </a:ext>
            </a:extLst>
          </p:cNvPr>
          <p:cNvCxnSpPr/>
          <p:nvPr/>
        </p:nvCxnSpPr>
        <p:spPr>
          <a:xfrm>
            <a:off x="-11280" y="111225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492026C-F87F-4697-8F9D-1043446BCA87}"/>
              </a:ext>
            </a:extLst>
          </p:cNvPr>
          <p:cNvCxnSpPr/>
          <p:nvPr/>
        </p:nvCxnSpPr>
        <p:spPr>
          <a:xfrm>
            <a:off x="-11280" y="1205210"/>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6CA2AA6-6F41-49BE-B75A-C18B79DF6E8A}"/>
              </a:ext>
            </a:extLst>
          </p:cNvPr>
          <p:cNvCxnSpPr/>
          <p:nvPr/>
        </p:nvCxnSpPr>
        <p:spPr>
          <a:xfrm>
            <a:off x="11542088" y="5614088"/>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E83A23-9E24-4C2F-B8FA-125BDE5115A8}"/>
              </a:ext>
            </a:extLst>
          </p:cNvPr>
          <p:cNvCxnSpPr/>
          <p:nvPr/>
        </p:nvCxnSpPr>
        <p:spPr>
          <a:xfrm>
            <a:off x="11542088" y="5707039"/>
            <a:ext cx="69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917E74F-8CC5-4897-BB86-8C3C0879CE94}"/>
              </a:ext>
            </a:extLst>
          </p:cNvPr>
          <p:cNvSpPr txBox="1"/>
          <p:nvPr/>
        </p:nvSpPr>
        <p:spPr>
          <a:xfrm>
            <a:off x="1847850" y="1192991"/>
            <a:ext cx="8496300" cy="3293209"/>
          </a:xfrm>
          <a:prstGeom prst="rect">
            <a:avLst/>
          </a:prstGeom>
          <a:noFill/>
        </p:spPr>
        <p:txBody>
          <a:bodyPr wrap="square" rtlCol="0">
            <a:spAutoFit/>
          </a:bodyPr>
          <a:lstStyle/>
          <a:p>
            <a:pPr algn="just"/>
            <a:r>
              <a:rPr lang="it-IT" sz="1300" i="1" dirty="0">
                <a:solidFill>
                  <a:schemeClr val="tx1">
                    <a:lumMod val="65000"/>
                    <a:lumOff val="35000"/>
                  </a:schemeClr>
                </a:solidFill>
                <a:latin typeface="Bookman Old Style" panose="02050604050505020204" pitchFamily="18" charset="0"/>
              </a:rPr>
              <a:t>2. </a:t>
            </a:r>
            <a:r>
              <a:rPr lang="it-IT" sz="1300" b="1" i="1" dirty="0">
                <a:solidFill>
                  <a:schemeClr val="tx1">
                    <a:lumMod val="65000"/>
                    <a:lumOff val="35000"/>
                  </a:schemeClr>
                </a:solidFill>
                <a:latin typeface="Bookman Old Style" panose="02050604050505020204" pitchFamily="18" charset="0"/>
              </a:rPr>
              <a:t>Le stazioni appaltanti indicano, altresì, nel bando di gara o nella lettera di invito, se le offerte possono essere presentate per un solo lotto, per alcuni lotti o per tutti.</a:t>
            </a:r>
          </a:p>
          <a:p>
            <a:pPr algn="just"/>
            <a:endParaRPr lang="it-IT" sz="1300" i="1" dirty="0">
              <a:solidFill>
                <a:schemeClr val="tx1">
                  <a:lumMod val="65000"/>
                  <a:lumOff val="35000"/>
                </a:schemeClr>
              </a:solidFill>
              <a:latin typeface="Bookman Old Style" panose="02050604050505020204" pitchFamily="18" charset="0"/>
            </a:endParaRPr>
          </a:p>
          <a:p>
            <a:pPr algn="just"/>
            <a:r>
              <a:rPr lang="it-IT" sz="1300" i="1" dirty="0">
                <a:solidFill>
                  <a:schemeClr val="tx1">
                    <a:lumMod val="65000"/>
                    <a:lumOff val="35000"/>
                  </a:schemeClr>
                </a:solidFill>
                <a:latin typeface="Bookman Old Style" panose="02050604050505020204" pitchFamily="18" charset="0"/>
              </a:rPr>
              <a:t>3. </a:t>
            </a:r>
            <a:r>
              <a:rPr lang="it-IT" sz="1300" b="1" i="1" dirty="0">
                <a:solidFill>
                  <a:schemeClr val="tx1">
                    <a:lumMod val="65000"/>
                    <a:lumOff val="35000"/>
                  </a:schemeClr>
                </a:solidFill>
                <a:latin typeface="Bookman Old Style" panose="02050604050505020204" pitchFamily="18" charset="0"/>
              </a:rPr>
              <a:t>Le stazioni appaltanti possono</a:t>
            </a:r>
            <a:r>
              <a:rPr lang="it-IT" sz="1300" i="1" dirty="0">
                <a:solidFill>
                  <a:schemeClr val="tx1">
                    <a:lumMod val="65000"/>
                    <a:lumOff val="35000"/>
                  </a:schemeClr>
                </a:solidFill>
                <a:latin typeface="Bookman Old Style" panose="02050604050505020204" pitchFamily="18" charset="0"/>
              </a:rPr>
              <a:t>, anche ove esista la possibilità di presentare offerte per alcuni o per tutti i lotti, </a:t>
            </a:r>
            <a:r>
              <a:rPr lang="it-IT" sz="1300" b="1" i="1" dirty="0">
                <a:solidFill>
                  <a:schemeClr val="tx1">
                    <a:lumMod val="65000"/>
                    <a:lumOff val="35000"/>
                  </a:schemeClr>
                </a:solidFill>
                <a:latin typeface="Bookman Old Style" panose="02050604050505020204" pitchFamily="18" charset="0"/>
              </a:rPr>
              <a:t>limitare il numero di lotti che possono essere aggiudicati a un solo offerente</a:t>
            </a:r>
            <a:r>
              <a:rPr lang="it-IT" sz="1300" i="1" dirty="0">
                <a:solidFill>
                  <a:schemeClr val="tx1">
                    <a:lumMod val="65000"/>
                    <a:lumOff val="35000"/>
                  </a:schemeClr>
                </a:solidFill>
                <a:latin typeface="Bookman Old Style" panose="02050604050505020204" pitchFamily="18" charset="0"/>
              </a:rPr>
              <a:t>, a condizione che il numero massimo di lotti per offerente sia indicato nel bando di gara o nell'invito a confermare interesse, a presentare offerte o a negoziare. Nei medesimi documenti di gara indicano, altresì, le regole o i criteri oggettivi e non discriminatori che intendono applicare per determinare quali lotti saranno aggiudicati, qualora l'applicazione dei criteri di aggiudicazione comporti l'aggiudicazione ad un solo offerente di un numero di lotti superiore al numero massimo.</a:t>
            </a:r>
          </a:p>
          <a:p>
            <a:pPr algn="just"/>
            <a:endParaRPr lang="it-IT" sz="1300" i="1" dirty="0">
              <a:solidFill>
                <a:schemeClr val="tx1">
                  <a:lumMod val="65000"/>
                  <a:lumOff val="35000"/>
                </a:schemeClr>
              </a:solidFill>
              <a:latin typeface="Bookman Old Style" panose="02050604050505020204" pitchFamily="18" charset="0"/>
            </a:endParaRPr>
          </a:p>
          <a:p>
            <a:pPr algn="just"/>
            <a:r>
              <a:rPr lang="it-IT" sz="1300" i="1" dirty="0">
                <a:solidFill>
                  <a:schemeClr val="tx1">
                    <a:lumMod val="65000"/>
                    <a:lumOff val="35000"/>
                  </a:schemeClr>
                </a:solidFill>
                <a:latin typeface="Bookman Old Style" panose="02050604050505020204" pitchFamily="18" charset="0"/>
              </a:rPr>
              <a:t>4. Le stazioni appaltanti possono aggiudicare appalti che associano alcuni o tutti i lotti al medesimo offerente, qualora abbiano specificato, nel bando di gara o nell'invito a confermare interesse, che si riservano tale possibilità e indichino i lotti o gruppi di lotti che possono essere associati, nonché le modalità mediante cui effettuare la valutazione comparativa tra le offerte sui singoli lotti e le offerte sulle associazioni di lotti.</a:t>
            </a:r>
          </a:p>
        </p:txBody>
      </p:sp>
    </p:spTree>
    <p:extLst>
      <p:ext uri="{BB962C8B-B14F-4D97-AF65-F5344CB8AC3E}">
        <p14:creationId xmlns:p14="http://schemas.microsoft.com/office/powerpoint/2010/main" val="41550578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1243</TotalTime>
  <Words>43574</Words>
  <Application>Microsoft Office PowerPoint</Application>
  <PresentationFormat>Widescreen</PresentationFormat>
  <Paragraphs>1395</Paragraphs>
  <Slides>183</Slides>
  <Notes>13</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183</vt:i4>
      </vt:variant>
    </vt:vector>
  </HeadingPairs>
  <TitlesOfParts>
    <vt:vector size="192" baseType="lpstr">
      <vt:lpstr>Arial</vt:lpstr>
      <vt:lpstr>Book Antiqua</vt:lpstr>
      <vt:lpstr>Bookman Old Style</vt:lpstr>
      <vt:lpstr>Brush Script MT</vt:lpstr>
      <vt:lpstr>Calibri</vt:lpstr>
      <vt:lpstr>Calibri Light</vt:lpstr>
      <vt:lpstr>DM Serif Display</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 breve excursus storico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dc:creator>
  <cp:lastModifiedBy>Admin</cp:lastModifiedBy>
  <cp:revision>201</cp:revision>
  <cp:lastPrinted>2020-07-23T17:48:14Z</cp:lastPrinted>
  <dcterms:created xsi:type="dcterms:W3CDTF">2020-07-01T09:33:01Z</dcterms:created>
  <dcterms:modified xsi:type="dcterms:W3CDTF">2020-07-30T12:37:37Z</dcterms:modified>
</cp:coreProperties>
</file>